
<file path=[Content_Types].xml><?xml version="1.0" encoding="utf-8"?>
<Types xmlns="http://schemas.openxmlformats.org/package/2006/content-types">
  <Default Extension="jpeg" ContentType="image/jpeg"/>
  <Default Extension="JPG" ContentType="image/.jpg"/>
  <Default Extension="tiff" ContentType="image/tif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2"/>
  </p:notesMasterIdLst>
  <p:sldIdLst>
    <p:sldId id="256" r:id="rId3"/>
    <p:sldId id="292" r:id="rId4"/>
    <p:sldId id="293" r:id="rId5"/>
    <p:sldId id="295" r:id="rId6"/>
    <p:sldId id="296" r:id="rId7"/>
    <p:sldId id="297" r:id="rId8"/>
    <p:sldId id="298" r:id="rId9"/>
    <p:sldId id="299" r:id="rId10"/>
    <p:sldId id="267" r:id="rId11"/>
    <p:sldId id="283" r:id="rId12"/>
    <p:sldId id="300" r:id="rId13"/>
    <p:sldId id="301" r:id="rId14"/>
    <p:sldId id="304" r:id="rId15"/>
    <p:sldId id="302" r:id="rId16"/>
    <p:sldId id="306" r:id="rId17"/>
    <p:sldId id="307" r:id="rId18"/>
    <p:sldId id="308" r:id="rId19"/>
    <p:sldId id="309" r:id="rId20"/>
    <p:sldId id="310" r:id="rId21"/>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71798" autoAdjust="0"/>
  </p:normalViewPr>
  <p:slideViewPr>
    <p:cSldViewPr snapToGrid="0" snapToObjects="1">
      <p:cViewPr varScale="1">
        <p:scale>
          <a:sx n="88" d="100"/>
          <a:sy n="88" d="100"/>
        </p:scale>
        <p:origin x="76"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EF990-4279-964D-8D62-BD9DE620F371}"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EA10A-AC53-EF4A-B20F-CD7086185DB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00628" y="1122363"/>
            <a:ext cx="11790744" cy="2387600"/>
          </a:xfrm>
        </p:spPr>
        <p:txBody>
          <a:bodyPr anchor="b"/>
          <a:lstStyle>
            <a:lvl1pPr algn="ctr">
              <a:defRPr sz="6000"/>
            </a:lvl1pPr>
          </a:lstStyle>
          <a:p>
            <a:r>
              <a:rPr lang="en-US" altLang="zh-CN"/>
              <a:t>Click to edit Master title style</a:t>
            </a:r>
            <a:endParaRPr lang="en-US" dirty="0"/>
          </a:p>
        </p:txBody>
      </p:sp>
      <p:sp>
        <p:nvSpPr>
          <p:cNvPr id="3" name="Subtitle 2"/>
          <p:cNvSpPr>
            <a:spLocks noGrp="1"/>
          </p:cNvSpPr>
          <p:nvPr>
            <p:ph type="subTitle" idx="1"/>
          </p:nvPr>
        </p:nvSpPr>
        <p:spPr>
          <a:xfrm>
            <a:off x="894202" y="3602038"/>
            <a:ext cx="10403597" cy="1655762"/>
          </a:xfrm>
        </p:spPr>
        <p:txBody>
          <a:bodyPr/>
          <a:lstStyle>
            <a:lvl1pPr marL="0" indent="0" algn="ctr">
              <a:buNone/>
              <a:defRPr sz="2400">
                <a:solidFill>
                  <a:srgbClr val="C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7"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8"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9"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pic>
        <p:nvPicPr>
          <p:cNvPr id="11" name="Picture 10"/>
          <p:cNvPicPr>
            <a:picLocks noChangeAspect="1"/>
          </p:cNvPicPr>
          <p:nvPr userDrawn="1"/>
        </p:nvPicPr>
        <p:blipFill>
          <a:blip r:embed="rId2"/>
          <a:stretch>
            <a:fillRect/>
          </a:stretch>
        </p:blipFill>
        <p:spPr>
          <a:xfrm>
            <a:off x="200627" y="5349875"/>
            <a:ext cx="891873" cy="891873"/>
          </a:xfrm>
          <a:prstGeom prst="rect">
            <a:avLst/>
          </a:prstGeom>
        </p:spPr>
      </p:pic>
      <p:pic>
        <p:nvPicPr>
          <p:cNvPr id="10" name="Picture 9"/>
          <p:cNvPicPr>
            <a:picLocks noChangeAspect="1"/>
          </p:cNvPicPr>
          <p:nvPr userDrawn="1"/>
        </p:nvPicPr>
        <p:blipFill>
          <a:blip r:embed="rId3"/>
          <a:stretch>
            <a:fillRect/>
          </a:stretch>
        </p:blipFill>
        <p:spPr>
          <a:xfrm>
            <a:off x="1164166" y="5349875"/>
            <a:ext cx="891873" cy="89187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49401"/>
            <a:ext cx="4571397" cy="1339659"/>
          </a:xfrm>
        </p:spPr>
        <p:txBody>
          <a:bodyPr anchor="b"/>
          <a:lstStyle>
            <a:lvl1pPr>
              <a:defRPr sz="32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5183187" y="150472"/>
            <a:ext cx="6777439" cy="625032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4" name="Text Placeholder 3"/>
          <p:cNvSpPr>
            <a:spLocks noGrp="1"/>
          </p:cNvSpPr>
          <p:nvPr>
            <p:ph type="body" sz="half" idx="2"/>
          </p:nvPr>
        </p:nvSpPr>
        <p:spPr>
          <a:xfrm>
            <a:off x="200628" y="2057400"/>
            <a:ext cx="4571397" cy="4343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endParaRPr lang="en-US" altLang="zh-CN"/>
          </a:p>
        </p:txBody>
      </p:sp>
      <p:cxnSp>
        <p:nvCxnSpPr>
          <p:cNvPr id="9" name="直接连接符 8"/>
          <p:cNvCxnSpPr/>
          <p:nvPr userDrawn="1"/>
        </p:nvCxnSpPr>
        <p:spPr>
          <a:xfrm>
            <a:off x="200628" y="1489059"/>
            <a:ext cx="4571397"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0" name="内容占位符 7"/>
          <p:cNvSpPr>
            <a:spLocks noGrp="1"/>
          </p:cNvSpPr>
          <p:nvPr>
            <p:ph sz="quarter" idx="14"/>
          </p:nvPr>
        </p:nvSpPr>
        <p:spPr>
          <a:xfrm>
            <a:off x="199969" y="1489060"/>
            <a:ext cx="45720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sp>
        <p:nvSpPr>
          <p:cNvPr id="11" name="Date Placeholder 3"/>
          <p:cNvSpPr>
            <a:spLocks noGrp="1"/>
          </p:cNvSpPr>
          <p:nvPr>
            <p:ph type="dt" sz="half" idx="15"/>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6"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7"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8"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8" name="内容占位符 7"/>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cxnSp>
        <p:nvCxnSpPr>
          <p:cNvPr id="10" name="直接连接符 9"/>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1"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2"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00628" y="5324909"/>
            <a:ext cx="7059539" cy="924604"/>
          </a:xfrm>
        </p:spPr>
        <p:txBody>
          <a:bodyPr/>
          <a:lstStyle>
            <a:lvl1pPr algn="l">
              <a:defRPr/>
            </a:lvl1pPr>
          </a:lstStyle>
          <a:p>
            <a:r>
              <a:rPr lang="en-US" altLang="zh-CN"/>
              <a:t>Click to edit Master title style</a:t>
            </a:r>
            <a:endParaRPr lang="en-US" dirty="0"/>
          </a:p>
        </p:txBody>
      </p:sp>
      <p:sp>
        <p:nvSpPr>
          <p:cNvPr id="8" name="内容占位符 7"/>
          <p:cNvSpPr>
            <a:spLocks noGrp="1"/>
          </p:cNvSpPr>
          <p:nvPr>
            <p:ph sz="quarter" idx="13"/>
          </p:nvPr>
        </p:nvSpPr>
        <p:spPr>
          <a:xfrm>
            <a:off x="7260168" y="5324910"/>
            <a:ext cx="4106172" cy="924604"/>
          </a:xfrm>
        </p:spPr>
        <p:txBody>
          <a:bodyPr anchor="ctr"/>
          <a:lstStyle>
            <a:lvl1pPr marL="0" indent="0" algn="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cxnSp>
        <p:nvCxnSpPr>
          <p:cNvPr id="10" name="直接连接符 9"/>
          <p:cNvCxnSpPr/>
          <p:nvPr userDrawn="1"/>
        </p:nvCxnSpPr>
        <p:spPr>
          <a:xfrm>
            <a:off x="200628" y="5324909"/>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1"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2"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709740"/>
            <a:ext cx="11778045" cy="2852737"/>
          </a:xfrm>
        </p:spPr>
        <p:txBody>
          <a:bodyPr anchor="b"/>
          <a:lstStyle>
            <a:lvl1pPr>
              <a:defRPr sz="6000"/>
            </a:lvl1pPr>
          </a:lstStyle>
          <a:p>
            <a:r>
              <a:rPr lang="en-US" altLang="zh-CN"/>
              <a:t>Click to edit Master title style</a:t>
            </a:r>
            <a:endParaRPr lang="en-US" dirty="0"/>
          </a:p>
        </p:txBody>
      </p:sp>
      <p:sp>
        <p:nvSpPr>
          <p:cNvPr id="3" name="Text Placeholder 2"/>
          <p:cNvSpPr>
            <a:spLocks noGrp="1"/>
          </p:cNvSpPr>
          <p:nvPr>
            <p:ph type="body" idx="1"/>
          </p:nvPr>
        </p:nvSpPr>
        <p:spPr>
          <a:xfrm>
            <a:off x="200628" y="4589465"/>
            <a:ext cx="11778045" cy="1500187"/>
          </a:xfrm>
        </p:spPr>
        <p:txBody>
          <a:bodyPr/>
          <a:lstStyle>
            <a:lvl1pPr marL="0" indent="0" algn="ctr">
              <a:buNone/>
              <a:defRPr sz="2400">
                <a:solidFill>
                  <a:srgbClr val="C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endParaRPr lang="en-US" altLang="zh-CN"/>
          </a:p>
        </p:txBody>
      </p:sp>
      <p:sp>
        <p:nvSpPr>
          <p:cNvPr id="7"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8"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9"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200629" y="1570697"/>
            <a:ext cx="5819172" cy="4860000"/>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4" name="Content Placeholder 3"/>
          <p:cNvSpPr>
            <a:spLocks noGrp="1"/>
          </p:cNvSpPr>
          <p:nvPr>
            <p:ph sz="half" idx="2"/>
          </p:nvPr>
        </p:nvSpPr>
        <p:spPr>
          <a:xfrm>
            <a:off x="6172200" y="1570697"/>
            <a:ext cx="5788427" cy="4860000"/>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cxnSp>
        <p:nvCxnSpPr>
          <p:cNvPr id="9" name="直接连接符 8"/>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0" name="内容占位符 7"/>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sp>
        <p:nvSpPr>
          <p:cNvPr id="11" name="Date Placeholder 3"/>
          <p:cNvSpPr>
            <a:spLocks noGrp="1"/>
          </p:cNvSpPr>
          <p:nvPr>
            <p:ph type="dt" sz="half" idx="14"/>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00628" y="98909"/>
            <a:ext cx="11793920" cy="903414"/>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200629" y="1478509"/>
            <a:ext cx="57969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endParaRPr lang="en-US" altLang="zh-CN"/>
          </a:p>
        </p:txBody>
      </p:sp>
      <p:sp>
        <p:nvSpPr>
          <p:cNvPr id="4" name="Content Placeholder 3"/>
          <p:cNvSpPr>
            <a:spLocks noGrp="1"/>
          </p:cNvSpPr>
          <p:nvPr>
            <p:ph sz="half" idx="2"/>
          </p:nvPr>
        </p:nvSpPr>
        <p:spPr>
          <a:xfrm>
            <a:off x="200629" y="2356460"/>
            <a:ext cx="5796948" cy="4073179"/>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5" name="Text Placeholder 4"/>
          <p:cNvSpPr>
            <a:spLocks noGrp="1"/>
          </p:cNvSpPr>
          <p:nvPr>
            <p:ph type="body" sz="quarter" idx="3"/>
          </p:nvPr>
        </p:nvSpPr>
        <p:spPr>
          <a:xfrm>
            <a:off x="6172200" y="1478509"/>
            <a:ext cx="578842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endParaRPr lang="en-US" altLang="zh-CN"/>
          </a:p>
        </p:txBody>
      </p:sp>
      <p:sp>
        <p:nvSpPr>
          <p:cNvPr id="6" name="Content Placeholder 5"/>
          <p:cNvSpPr>
            <a:spLocks noGrp="1"/>
          </p:cNvSpPr>
          <p:nvPr>
            <p:ph sz="quarter" idx="4"/>
          </p:nvPr>
        </p:nvSpPr>
        <p:spPr>
          <a:xfrm>
            <a:off x="6172200" y="2356460"/>
            <a:ext cx="5788427" cy="4073179"/>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cxnSp>
        <p:nvCxnSpPr>
          <p:cNvPr id="11" name="直接连接符 10"/>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2" name="内容占位符 7"/>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sp>
        <p:nvSpPr>
          <p:cNvPr id="13" name="Date Placeholder 3"/>
          <p:cNvSpPr>
            <a:spLocks noGrp="1"/>
          </p:cNvSpPr>
          <p:nvPr>
            <p:ph type="dt" sz="half" idx="14"/>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4" name="Footer Placeholder 4"/>
          <p:cNvSpPr>
            <a:spLocks noGrp="1"/>
          </p:cNvSpPr>
          <p:nvPr>
            <p:ph type="ftr" sz="quarter" idx="15"/>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5" name="Slide Number Placeholder 5"/>
          <p:cNvSpPr>
            <a:spLocks noGrp="1"/>
          </p:cNvSpPr>
          <p:nvPr>
            <p:ph type="sldNum" sz="quarter" idx="16"/>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cxnSp>
        <p:nvCxnSpPr>
          <p:cNvPr id="7" name="直接连接符 6"/>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8" name="内容占位符 7"/>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sp>
        <p:nvSpPr>
          <p:cNvPr id="9"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0"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1"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6"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7"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50473"/>
            <a:ext cx="4571397" cy="1338587"/>
          </a:xfrm>
        </p:spPr>
        <p:txBody>
          <a:bodyPr anchor="b"/>
          <a:lstStyle>
            <a:lvl1pPr>
              <a:defRPr sz="3200"/>
            </a:lvl1pPr>
          </a:lstStyle>
          <a:p>
            <a:r>
              <a:rPr lang="en-US" altLang="zh-CN"/>
              <a:t>Click to edit Master title style</a:t>
            </a:r>
            <a:endParaRPr lang="en-US" dirty="0"/>
          </a:p>
        </p:txBody>
      </p:sp>
      <p:sp>
        <p:nvSpPr>
          <p:cNvPr id="3" name="Content Placeholder 2"/>
          <p:cNvSpPr>
            <a:spLocks noGrp="1"/>
          </p:cNvSpPr>
          <p:nvPr>
            <p:ph idx="1"/>
          </p:nvPr>
        </p:nvSpPr>
        <p:spPr>
          <a:xfrm>
            <a:off x="5183187" y="150472"/>
            <a:ext cx="6777439" cy="62271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4" name="Text Placeholder 3"/>
          <p:cNvSpPr>
            <a:spLocks noGrp="1"/>
          </p:cNvSpPr>
          <p:nvPr>
            <p:ph type="body" sz="half" idx="2"/>
          </p:nvPr>
        </p:nvSpPr>
        <p:spPr>
          <a:xfrm>
            <a:off x="200628" y="2057400"/>
            <a:ext cx="4571397" cy="43202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endParaRPr lang="en-US" altLang="zh-CN"/>
          </a:p>
        </p:txBody>
      </p:sp>
      <p:cxnSp>
        <p:nvCxnSpPr>
          <p:cNvPr id="9" name="直接连接符 8"/>
          <p:cNvCxnSpPr/>
          <p:nvPr userDrawn="1"/>
        </p:nvCxnSpPr>
        <p:spPr>
          <a:xfrm>
            <a:off x="200628" y="1489059"/>
            <a:ext cx="4571397"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1" name="内容占位符 7"/>
          <p:cNvSpPr>
            <a:spLocks noGrp="1"/>
          </p:cNvSpPr>
          <p:nvPr>
            <p:ph sz="quarter" idx="14"/>
          </p:nvPr>
        </p:nvSpPr>
        <p:spPr>
          <a:xfrm>
            <a:off x="199969" y="1489060"/>
            <a:ext cx="45720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sp>
        <p:nvSpPr>
          <p:cNvPr id="10" name="Date Placeholder 3"/>
          <p:cNvSpPr>
            <a:spLocks noGrp="1"/>
          </p:cNvSpPr>
          <p:nvPr>
            <p:ph type="dt" sz="half" idx="15"/>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3.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A599"/>
        </a:solidFill>
        <a:effectLst/>
      </p:bgPr>
    </p:bg>
    <p:spTree>
      <p:nvGrpSpPr>
        <p:cNvPr id="1" name=""/>
        <p:cNvGrpSpPr/>
        <p:nvPr/>
      </p:nvGrpSpPr>
      <p:grpSpPr>
        <a:xfrm>
          <a:off x="0" y="0"/>
          <a:ext cx="0" cy="0"/>
          <a:chOff x="0" y="0"/>
          <a:chExt cx="0" cy="0"/>
        </a:xfrm>
      </p:grpSpPr>
      <p:sp>
        <p:nvSpPr>
          <p:cNvPr id="7" name="Rectangle 6"/>
          <p:cNvSpPr/>
          <p:nvPr userDrawn="1"/>
        </p:nvSpPr>
        <p:spPr>
          <a:xfrm>
            <a:off x="0" y="49426"/>
            <a:ext cx="12192000" cy="6434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00628" y="77719"/>
            <a:ext cx="11760000" cy="924604"/>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4"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5"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6"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
        <p:nvSpPr>
          <p:cNvPr id="3" name="Text Placeholder 2"/>
          <p:cNvSpPr>
            <a:spLocks noGrp="1"/>
          </p:cNvSpPr>
          <p:nvPr>
            <p:ph type="body" idx="1"/>
          </p:nvPr>
        </p:nvSpPr>
        <p:spPr>
          <a:xfrm>
            <a:off x="200628" y="1570697"/>
            <a:ext cx="11760000" cy="4860000"/>
          </a:xfrm>
          <a:prstGeom prst="rect">
            <a:avLst/>
          </a:prstGeom>
        </p:spPr>
        <p:txBody>
          <a:bodyPr vert="horz" lIns="91440" tIns="45720" rIns="91440" bIns="45720" rtlCol="0">
            <a:normAutofit/>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10" name="TextBox 9"/>
          <p:cNvSpPr txBox="1"/>
          <p:nvPr userDrawn="1"/>
        </p:nvSpPr>
        <p:spPr>
          <a:xfrm>
            <a:off x="200627" y="6196117"/>
            <a:ext cx="1346844" cy="307777"/>
          </a:xfrm>
          <a:prstGeom prst="rect">
            <a:avLst/>
          </a:prstGeom>
          <a:noFill/>
        </p:spPr>
        <p:txBody>
          <a:bodyPr wrap="none" rtlCol="0">
            <a:spAutoFit/>
          </a:bodyPr>
          <a:lstStyle/>
          <a:p>
            <a:r>
              <a:rPr lang="en-US" sz="1400" baseline="0" dirty="0" err="1">
                <a:solidFill>
                  <a:schemeClr val="bg1"/>
                </a:solidFill>
              </a:rPr>
              <a:t>AncoraSIR.com</a:t>
            </a:r>
            <a:endParaRPr lang="en-US" sz="1400" baseline="0" dirty="0">
              <a:solidFill>
                <a:schemeClr val="bg1"/>
              </a:solidFill>
            </a:endParaRPr>
          </a:p>
        </p:txBody>
      </p:sp>
      <p:pic>
        <p:nvPicPr>
          <p:cNvPr id="11" name="图片 10"/>
          <p:cNvPicPr>
            <a:picLocks noChangeAspect="1"/>
          </p:cNvPicPr>
          <p:nvPr userDrawn="1"/>
        </p:nvPicPr>
        <p:blipFill>
          <a:blip r:embed="rId12"/>
          <a:stretch>
            <a:fillRect/>
          </a:stretch>
        </p:blipFill>
        <p:spPr>
          <a:xfrm>
            <a:off x="11421687" y="5511706"/>
            <a:ext cx="538940" cy="918992"/>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6000" dirty="0"/>
              <a:t>Fruit Classification using Convolutional Neural</a:t>
            </a:r>
            <a:br>
              <a:rPr lang="en-GB" sz="6000" dirty="0"/>
            </a:br>
            <a:r>
              <a:rPr lang="en-GB" sz="6000" dirty="0"/>
              <a:t>Network via Adjust Parameter and Data</a:t>
            </a:r>
            <a:br>
              <a:rPr lang="en-GB" sz="6000" dirty="0"/>
            </a:br>
            <a:r>
              <a:rPr lang="en-GB" sz="6000" dirty="0"/>
              <a:t>Enhancement</a:t>
            </a:r>
            <a:endParaRPr lang="en-GB" sz="6000" dirty="0"/>
          </a:p>
        </p:txBody>
      </p:sp>
      <p:sp>
        <p:nvSpPr>
          <p:cNvPr id="3" name="Subtitle 2"/>
          <p:cNvSpPr>
            <a:spLocks noGrp="1"/>
          </p:cNvSpPr>
          <p:nvPr>
            <p:ph type="subTitle" idx="1"/>
          </p:nvPr>
        </p:nvSpPr>
        <p:spPr/>
        <p:txBody>
          <a:bodyPr>
            <a:normAutofit lnSpcReduction="10000"/>
          </a:bodyPr>
          <a:lstStyle/>
          <a:p>
            <a:pPr marL="0" lvl="0" indent="0" algn="ctr" rtl="0">
              <a:spcBef>
                <a:spcPts val="0"/>
              </a:spcBef>
              <a:spcAft>
                <a:spcPts val="0"/>
              </a:spcAft>
              <a:buNone/>
            </a:pPr>
            <a:r>
              <a:rPr lang="en-US" altLang="zh-CN" sz="2400" dirty="0">
                <a:solidFill>
                  <a:srgbClr val="595959"/>
                </a:solidFill>
              </a:rPr>
              <a:t>Group:9</a:t>
            </a:r>
            <a:endParaRPr lang="en-US" altLang="zh-CN" sz="2400" dirty="0">
              <a:solidFill>
                <a:srgbClr val="595959"/>
              </a:solidFill>
            </a:endParaRPr>
          </a:p>
          <a:p>
            <a:pPr marL="0" lvl="0" indent="0" algn="ctr" rtl="0">
              <a:spcBef>
                <a:spcPts val="0"/>
              </a:spcBef>
              <a:spcAft>
                <a:spcPts val="0"/>
              </a:spcAft>
              <a:buNone/>
            </a:pPr>
            <a:r>
              <a:rPr lang="en-US" altLang="zh-CN" sz="2400" dirty="0">
                <a:solidFill>
                  <a:srgbClr val="595959"/>
                </a:solidFill>
              </a:rPr>
              <a:t>Presenter:   [</a:t>
            </a:r>
            <a:r>
              <a:rPr lang="en-US" sz="2400" dirty="0">
                <a:solidFill>
                  <a:srgbClr val="595959"/>
                </a:solidFill>
              </a:rPr>
              <a:t> LiShengQi Jiang]  [ZhongHang Zheng] </a:t>
            </a:r>
            <a:endParaRPr lang="en-US" sz="2400" dirty="0">
              <a:solidFill>
                <a:srgbClr val="595959"/>
              </a:solidFill>
            </a:endParaRPr>
          </a:p>
          <a:p>
            <a:pPr>
              <a:spcBef>
                <a:spcPts val="0"/>
              </a:spcBef>
            </a:pPr>
            <a:r>
              <a:rPr lang="en-US" sz="2400" dirty="0">
                <a:solidFill>
                  <a:srgbClr val="595959"/>
                </a:solidFill>
              </a:rPr>
              <a:t>Date:2024/5/14</a:t>
            </a:r>
            <a:endParaRPr lang="en-US" sz="2400" dirty="0">
              <a:solidFill>
                <a:srgbClr val="59595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Experimental </a:t>
            </a:r>
            <a:r>
              <a:rPr lang="en-US" dirty="0">
                <a:sym typeface="+mn-ea"/>
              </a:rPr>
              <a:t>Preparation</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13" name="文本框 12"/>
          <p:cNvSpPr txBox="1"/>
          <p:nvPr/>
        </p:nvSpPr>
        <p:spPr>
          <a:xfrm>
            <a:off x="591820" y="1102360"/>
            <a:ext cx="2767965" cy="583565"/>
          </a:xfrm>
          <a:prstGeom prst="rect">
            <a:avLst/>
          </a:prstGeom>
          <a:noFill/>
        </p:spPr>
        <p:txBody>
          <a:bodyPr wrap="none" rtlCol="0">
            <a:spAutoFit/>
          </a:bodyPr>
          <a:p>
            <a:r>
              <a:rPr lang="en-US" altLang="zh-CN" sz="3200" b="1" baseline="0" dirty="0" err="1" smtClean="0">
                <a:solidFill>
                  <a:schemeClr val="bg1"/>
                </a:solidFill>
              </a:rPr>
              <a:t>Deep Learning</a:t>
            </a:r>
            <a:endParaRPr lang="en-US" altLang="zh-CN" sz="3200" b="1" baseline="0" dirty="0" err="1" smtClean="0">
              <a:solidFill>
                <a:schemeClr val="bg1"/>
              </a:solidFill>
            </a:endParaRPr>
          </a:p>
        </p:txBody>
      </p:sp>
      <p:pic>
        <p:nvPicPr>
          <p:cNvPr id="14" name="图片 5"/>
          <p:cNvPicPr>
            <a:picLocks noChangeAspect="1"/>
          </p:cNvPicPr>
          <p:nvPr/>
        </p:nvPicPr>
        <p:blipFill>
          <a:blip r:embed="rId1"/>
          <a:stretch>
            <a:fillRect/>
          </a:stretch>
        </p:blipFill>
        <p:spPr>
          <a:xfrm>
            <a:off x="4535170" y="1786255"/>
            <a:ext cx="6499225" cy="2868295"/>
          </a:xfrm>
          <a:prstGeom prst="rect">
            <a:avLst/>
          </a:prstGeom>
          <a:noFill/>
          <a:ln>
            <a:noFill/>
          </a:ln>
        </p:spPr>
      </p:pic>
      <p:sp>
        <p:nvSpPr>
          <p:cNvPr id="15" name="文本框 14"/>
          <p:cNvSpPr txBox="1"/>
          <p:nvPr/>
        </p:nvSpPr>
        <p:spPr>
          <a:xfrm>
            <a:off x="4964430" y="4690745"/>
            <a:ext cx="6506845" cy="1064895"/>
          </a:xfrm>
          <a:prstGeom prst="rect">
            <a:avLst/>
          </a:prstGeom>
          <a:noFill/>
        </p:spPr>
        <p:txBody>
          <a:bodyPr wrap="none" rtlCol="0">
            <a:noAutofit/>
          </a:bodyPr>
          <a:p>
            <a:pPr algn="l"/>
            <a:r>
              <a:rPr sz="1600" baseline="0" dirty="0" err="1" smtClean="0">
                <a:solidFill>
                  <a:schemeClr val="bg1"/>
                </a:solidFill>
                <a:latin typeface="Times New Roman" panose="02020603050405020304" charset="0"/>
                <a:cs typeface="Times New Roman" panose="02020603050405020304" charset="0"/>
              </a:rPr>
              <a:t>This experiment uses the training network built into halcon, because halcon </a:t>
            </a:r>
            <a:endParaRPr sz="1600" baseline="0" dirty="0" err="1" smtClean="0">
              <a:solidFill>
                <a:schemeClr val="bg1"/>
              </a:solidFill>
              <a:latin typeface="Times New Roman" panose="02020603050405020304" charset="0"/>
              <a:cs typeface="Times New Roman" panose="02020603050405020304" charset="0"/>
            </a:endParaRPr>
          </a:p>
          <a:p>
            <a:pPr algn="l"/>
            <a:r>
              <a:rPr sz="1600" baseline="0" dirty="0" err="1" smtClean="0">
                <a:solidFill>
                  <a:schemeClr val="bg1"/>
                </a:solidFill>
                <a:latin typeface="Times New Roman" panose="02020603050405020304" charset="0"/>
                <a:cs typeface="Times New Roman" panose="02020603050405020304" charset="0"/>
              </a:rPr>
              <a:t>encapsulates the pre-training network and does not open the underlying source</a:t>
            </a:r>
            <a:endParaRPr sz="1600" baseline="0" dirty="0" err="1" smtClean="0">
              <a:solidFill>
                <a:schemeClr val="bg1"/>
              </a:solidFill>
              <a:latin typeface="Times New Roman" panose="02020603050405020304" charset="0"/>
              <a:cs typeface="Times New Roman" panose="02020603050405020304" charset="0"/>
            </a:endParaRPr>
          </a:p>
          <a:p>
            <a:pPr algn="l"/>
            <a:r>
              <a:rPr sz="1600" baseline="0" dirty="0" err="1" smtClean="0">
                <a:solidFill>
                  <a:schemeClr val="bg1"/>
                </a:solidFill>
                <a:latin typeface="Times New Roman" panose="02020603050405020304" charset="0"/>
                <a:cs typeface="Times New Roman" panose="02020603050405020304" charset="0"/>
              </a:rPr>
              <a:t> code, so it does not give the specific framework structure of the convolutional</a:t>
            </a:r>
            <a:endParaRPr sz="1600" baseline="0" dirty="0" err="1" smtClean="0">
              <a:solidFill>
                <a:schemeClr val="bg1"/>
              </a:solidFill>
              <a:latin typeface="Times New Roman" panose="02020603050405020304" charset="0"/>
              <a:cs typeface="Times New Roman" panose="02020603050405020304" charset="0"/>
            </a:endParaRPr>
          </a:p>
          <a:p>
            <a:pPr algn="l"/>
            <a:r>
              <a:rPr sz="1600" baseline="0" dirty="0" err="1" smtClean="0">
                <a:solidFill>
                  <a:schemeClr val="bg1"/>
                </a:solidFill>
                <a:latin typeface="Times New Roman" panose="02020603050405020304" charset="0"/>
                <a:cs typeface="Times New Roman" panose="02020603050405020304" charset="0"/>
              </a:rPr>
              <a:t> neural network.</a:t>
            </a:r>
            <a:endParaRPr sz="1600" baseline="0" dirty="0" err="1" smtClean="0">
              <a:solidFill>
                <a:schemeClr val="bg1"/>
              </a:solidFill>
              <a:latin typeface="Times New Roman" panose="02020603050405020304" charset="0"/>
              <a:cs typeface="Times New Roman" panose="02020603050405020304" charset="0"/>
            </a:endParaRPr>
          </a:p>
        </p:txBody>
      </p:sp>
      <p:sp>
        <p:nvSpPr>
          <p:cNvPr id="18" name="右箭头标注 17"/>
          <p:cNvSpPr/>
          <p:nvPr/>
        </p:nvSpPr>
        <p:spPr>
          <a:xfrm>
            <a:off x="455930" y="1570990"/>
            <a:ext cx="4322445" cy="4495165"/>
          </a:xfrm>
          <a:prstGeom prst="rightArrowCallout">
            <a:avLst>
              <a:gd name="adj1" fmla="val 7510"/>
              <a:gd name="adj2" fmla="val 17182"/>
              <a:gd name="adj3" fmla="val 25000"/>
              <a:gd name="adj4" fmla="val 64977"/>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ltLang="zh-CN"/>
          </a:p>
          <a:p>
            <a:pPr algn="ctr"/>
            <a:endParaRPr lang="en-US" altLang="zh-CN"/>
          </a:p>
          <a:p>
            <a:pPr algn="ctr"/>
            <a:endParaRPr lang="en-US" altLang="zh-CN"/>
          </a:p>
          <a:p>
            <a:pPr algn="ctr"/>
            <a:endParaRPr lang="en-US" altLang="zh-CN"/>
          </a:p>
          <a:p>
            <a:pPr algn="ctr"/>
            <a:endParaRPr lang="en-US" altLang="zh-CN"/>
          </a:p>
          <a:p>
            <a:pPr algn="ctr"/>
            <a:endParaRPr lang="en-US" altLang="zh-CN"/>
          </a:p>
          <a:p>
            <a:pPr algn="ctr"/>
            <a:endParaRPr lang="en-US" altLang="zh-CN"/>
          </a:p>
          <a:p>
            <a:pPr algn="ctr"/>
            <a:r>
              <a:rPr lang="en-US" altLang="zh-CN"/>
              <a:t>For the public dataset, it was placed in the blue color channel, and the accurate fruit image was obtained by global threshold retrieval and image cropping.</a:t>
            </a:r>
            <a:endParaRPr lang="en-US" altLang="zh-CN"/>
          </a:p>
        </p:txBody>
      </p:sp>
      <p:pic>
        <p:nvPicPr>
          <p:cNvPr id="19" name="图片 3"/>
          <p:cNvPicPr>
            <a:picLocks noChangeAspect="1"/>
          </p:cNvPicPr>
          <p:nvPr/>
        </p:nvPicPr>
        <p:blipFill>
          <a:blip r:embed="rId2"/>
          <a:srcRect l="4286" t="5629"/>
          <a:stretch>
            <a:fillRect/>
          </a:stretch>
        </p:blipFill>
        <p:spPr>
          <a:xfrm>
            <a:off x="879475" y="1617345"/>
            <a:ext cx="1983105" cy="231076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日期占位符 4"/>
          <p:cNvSpPr>
            <a:spLocks noGrp="1"/>
          </p:cNvSpPr>
          <p:nvPr>
            <p:ph type="dt" sz="half" idx="2"/>
          </p:nvPr>
        </p:nvSpPr>
        <p:spPr/>
        <p:txBody>
          <a:bodyPr/>
          <a:p>
            <a:r>
              <a:rPr lang="en-US"/>
              <a:t>Presenter Name &amp; Date of Presentation</a:t>
            </a:r>
            <a:endParaRPr lang="en-US" dirty="0"/>
          </a:p>
        </p:txBody>
      </p:sp>
      <p:sp>
        <p:nvSpPr>
          <p:cNvPr id="6" name="页脚占位符 5"/>
          <p:cNvSpPr>
            <a:spLocks noGrp="1"/>
          </p:cNvSpPr>
          <p:nvPr>
            <p:ph type="ftr" sz="quarter" idx="3"/>
          </p:nvPr>
        </p:nvSpPr>
        <p:spPr/>
        <p:txBody>
          <a:bodyPr/>
          <a:p>
            <a:r>
              <a:rPr lang="en-US"/>
              <a:t>Title of Your Presentation</a:t>
            </a:r>
            <a:endParaRPr lang="en-US" dirty="0"/>
          </a:p>
        </p:txBody>
      </p:sp>
      <p:sp>
        <p:nvSpPr>
          <p:cNvPr id="7" name="灯片编号占位符 6"/>
          <p:cNvSpPr>
            <a:spLocks noGrp="1"/>
          </p:cNvSpPr>
          <p:nvPr>
            <p:ph type="sldNum" sz="quarter" idx="4"/>
          </p:nvPr>
        </p:nvSpPr>
        <p:spPr/>
        <p:txBody>
          <a:bodyPr/>
          <a:p>
            <a:fld id="{753A1DE0-CF65-344E-A1C3-3B403388D3F5}" type="slidenum">
              <a:rPr lang="en-US" smtClean="0"/>
            </a:fld>
            <a:endParaRPr lang="en-US" dirty="0"/>
          </a:p>
        </p:txBody>
      </p:sp>
      <p:sp>
        <p:nvSpPr>
          <p:cNvPr id="8" name="Title 1"/>
          <p:cNvSpPr>
            <a:spLocks noGrp="1"/>
          </p:cNvSpPr>
          <p:nvPr/>
        </p:nvSpPr>
        <p:spPr>
          <a:xfrm>
            <a:off x="327628" y="204719"/>
            <a:ext cx="11760000" cy="92460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dirty="0"/>
              <a:t>Experimental Setup&amp; Result</a:t>
            </a:r>
            <a:endParaRPr lang="en-US" dirty="0"/>
          </a:p>
        </p:txBody>
      </p:sp>
      <p:pic>
        <p:nvPicPr>
          <p:cNvPr id="15" name="图片 14"/>
          <p:cNvPicPr>
            <a:picLocks noChangeAspect="1"/>
          </p:cNvPicPr>
          <p:nvPr/>
        </p:nvPicPr>
        <p:blipFill>
          <a:blip r:embed="rId1"/>
          <a:stretch>
            <a:fillRect/>
          </a:stretch>
        </p:blipFill>
        <p:spPr>
          <a:xfrm>
            <a:off x="162560" y="1374775"/>
            <a:ext cx="3259455" cy="4172585"/>
          </a:xfrm>
          <a:prstGeom prst="rect">
            <a:avLst/>
          </a:prstGeom>
        </p:spPr>
      </p:pic>
      <p:sp>
        <p:nvSpPr>
          <p:cNvPr id="100" name="文本框 99"/>
          <p:cNvSpPr txBox="1"/>
          <p:nvPr/>
        </p:nvSpPr>
        <p:spPr>
          <a:xfrm>
            <a:off x="3556000" y="3106420"/>
            <a:ext cx="5080000" cy="645160"/>
          </a:xfrm>
          <a:prstGeom prst="rect">
            <a:avLst/>
          </a:prstGeom>
          <a:noFill/>
          <a:ln w="9525">
            <a:noFill/>
          </a:ln>
        </p:spPr>
        <p:txBody>
          <a:bodyPr>
            <a:spAutoFit/>
          </a:bodyPr>
          <a:p>
            <a:pPr indent="0"/>
            <a:r>
              <a:rPr lang="zh-CN" b="0">
                <a:ea typeface="宋体" panose="02010600030101010101" pitchFamily="2" charset="-122"/>
              </a:rPr>
              <a:t>蓝线表示学习率，金线表示验证错误率，紫线表示训练</a:t>
            </a:r>
            <a:r>
              <a:rPr lang="zh-CN" b="0">
                <a:latin typeface="Calibri" panose="020F0502020204030204" charset="0"/>
                <a:ea typeface="宋体" panose="02010600030101010101" pitchFamily="2" charset="-122"/>
              </a:rPr>
              <a:t>错误率</a:t>
            </a:r>
            <a:endParaRPr lang="zh-CN" altLang="en-US" b="0">
              <a:latin typeface="Calibri" panose="020F0502020204030204" charset="0"/>
              <a:ea typeface="宋体" panose="02010600030101010101" pitchFamily="2" charset="-122"/>
            </a:endParaRPr>
          </a:p>
        </p:txBody>
      </p:sp>
      <p:sp>
        <p:nvSpPr>
          <p:cNvPr id="17" name="文本框 16"/>
          <p:cNvSpPr txBox="1"/>
          <p:nvPr/>
        </p:nvSpPr>
        <p:spPr>
          <a:xfrm>
            <a:off x="162560" y="5461000"/>
            <a:ext cx="3683000" cy="829945"/>
          </a:xfrm>
          <a:prstGeom prst="rect">
            <a:avLst/>
          </a:prstGeom>
          <a:noFill/>
        </p:spPr>
        <p:txBody>
          <a:bodyPr wrap="none" rtlCol="0">
            <a:spAutoFit/>
          </a:bodyPr>
          <a:p>
            <a:pPr algn="l"/>
            <a:r>
              <a:rPr lang="zh-CN" altLang="en-US" sz="1600" baseline="0" dirty="0" err="1" smtClean="0">
                <a:solidFill>
                  <a:schemeClr val="accent5"/>
                </a:solidFill>
              </a:rPr>
              <a:t>Blue lines indicate the learning rate</a:t>
            </a:r>
            <a:endParaRPr lang="zh-CN" altLang="en-US" sz="1600" baseline="0" dirty="0" err="1" smtClean="0">
              <a:solidFill>
                <a:schemeClr val="accent5"/>
              </a:solidFill>
            </a:endParaRPr>
          </a:p>
          <a:p>
            <a:pPr algn="l"/>
            <a:r>
              <a:rPr lang="en-US" altLang="zh-CN" sz="1600" baseline="0" dirty="0" err="1" smtClean="0">
                <a:solidFill>
                  <a:schemeClr val="accent4"/>
                </a:solidFill>
              </a:rPr>
              <a:t>G</a:t>
            </a:r>
            <a:r>
              <a:rPr lang="zh-CN" altLang="en-US" sz="1600" baseline="0" dirty="0" err="1" smtClean="0">
                <a:solidFill>
                  <a:schemeClr val="accent4"/>
                </a:solidFill>
              </a:rPr>
              <a:t>old lines indicate the validation error rate</a:t>
            </a:r>
            <a:endParaRPr lang="zh-CN" altLang="en-US" sz="1600" baseline="0" dirty="0" err="1" smtClean="0">
              <a:solidFill>
                <a:schemeClr val="accent4"/>
              </a:solidFill>
            </a:endParaRPr>
          </a:p>
          <a:p>
            <a:pPr algn="l"/>
            <a:r>
              <a:rPr lang="zh-CN" altLang="en-US" sz="1600" baseline="0" dirty="0" err="1" smtClean="0">
                <a:solidFill>
                  <a:srgbClr val="7030A0"/>
                </a:solidFill>
              </a:rPr>
              <a:t> </a:t>
            </a:r>
            <a:r>
              <a:rPr lang="en-US" altLang="zh-CN" sz="1600" baseline="0" dirty="0" err="1" smtClean="0">
                <a:solidFill>
                  <a:srgbClr val="7030A0"/>
                </a:solidFill>
              </a:rPr>
              <a:t>P</a:t>
            </a:r>
            <a:r>
              <a:rPr lang="zh-CN" altLang="en-US" sz="1600" baseline="0" dirty="0" err="1" smtClean="0">
                <a:solidFill>
                  <a:srgbClr val="7030A0"/>
                </a:solidFill>
              </a:rPr>
              <a:t>urple lines indicate the training error rate</a:t>
            </a:r>
            <a:endParaRPr lang="zh-CN" altLang="en-US" sz="1600" baseline="0" dirty="0" err="1" smtClean="0">
              <a:solidFill>
                <a:srgbClr val="7030A0"/>
              </a:solidFill>
            </a:endParaRPr>
          </a:p>
        </p:txBody>
      </p:sp>
      <p:sp>
        <p:nvSpPr>
          <p:cNvPr id="10" name="文本框 9"/>
          <p:cNvSpPr txBox="1"/>
          <p:nvPr/>
        </p:nvSpPr>
        <p:spPr>
          <a:xfrm>
            <a:off x="200660" y="1059180"/>
            <a:ext cx="3297555" cy="583565"/>
          </a:xfrm>
          <a:prstGeom prst="rect">
            <a:avLst/>
          </a:prstGeom>
          <a:noFill/>
        </p:spPr>
        <p:txBody>
          <a:bodyPr wrap="none" rtlCol="0">
            <a:spAutoFit/>
          </a:bodyPr>
          <a:p>
            <a:r>
              <a:rPr lang="en-US" altLang="zh-CN" sz="3200" b="1" dirty="0" err="1" smtClean="0">
                <a:solidFill>
                  <a:schemeClr val="bg1"/>
                </a:solidFill>
                <a:sym typeface="+mn-ea"/>
              </a:rPr>
              <a:t>1.Neural Network</a:t>
            </a:r>
            <a:endParaRPr lang="en-US" altLang="zh-CN" sz="3200" b="1" baseline="0" dirty="0" err="1" smtClean="0">
              <a:solidFill>
                <a:schemeClr val="bg1"/>
              </a:solidFill>
            </a:endParaRPr>
          </a:p>
        </p:txBody>
      </p:sp>
      <p:sp>
        <p:nvSpPr>
          <p:cNvPr id="18" name="文本框 17"/>
          <p:cNvSpPr txBox="1"/>
          <p:nvPr/>
        </p:nvSpPr>
        <p:spPr>
          <a:xfrm>
            <a:off x="3556000" y="2289175"/>
            <a:ext cx="8350885" cy="2306955"/>
          </a:xfrm>
          <a:prstGeom prst="rect">
            <a:avLst/>
          </a:prstGeom>
          <a:noFill/>
        </p:spPr>
        <p:txBody>
          <a:bodyPr wrap="none" rtlCol="0">
            <a:spAutoFit/>
          </a:bodyPr>
          <a:p>
            <a:pPr algn="l"/>
            <a:r>
              <a:rPr lang="zh-CN" altLang="en-US" baseline="0" dirty="0" err="1" smtClean="0">
                <a:solidFill>
                  <a:schemeClr val="bg1"/>
                </a:solidFill>
              </a:rPr>
              <a:t>Halcon  software is configured with compact neural network and enhanced </a:t>
            </a:r>
            <a:endParaRPr lang="zh-CN" altLang="en-US" baseline="0" dirty="0" err="1" smtClean="0">
              <a:solidFill>
                <a:schemeClr val="bg1"/>
              </a:solidFill>
            </a:endParaRPr>
          </a:p>
          <a:p>
            <a:pPr algn="l"/>
            <a:r>
              <a:rPr lang="zh-CN" altLang="en-US" baseline="0" dirty="0" err="1" smtClean="0">
                <a:solidFill>
                  <a:schemeClr val="bg1"/>
                </a:solidFill>
              </a:rPr>
              <a:t>neural network former high memory, high operation efficiency, the latter has more</a:t>
            </a:r>
            <a:endParaRPr lang="zh-CN" altLang="en-US" baseline="0" dirty="0" err="1" smtClean="0">
              <a:solidFill>
                <a:schemeClr val="bg1"/>
              </a:solidFill>
            </a:endParaRPr>
          </a:p>
          <a:p>
            <a:pPr algn="l"/>
            <a:r>
              <a:rPr lang="zh-CN" altLang="en-US" baseline="0" dirty="0" err="1" smtClean="0">
                <a:solidFill>
                  <a:schemeClr val="bg1"/>
                </a:solidFill>
              </a:rPr>
              <a:t> convolution layers, so it can extract more features, data input to obtain the following</a:t>
            </a:r>
            <a:endParaRPr lang="zh-CN" altLang="en-US" baseline="0" dirty="0" err="1" smtClean="0">
              <a:solidFill>
                <a:schemeClr val="bg1"/>
              </a:solidFill>
            </a:endParaRPr>
          </a:p>
          <a:p>
            <a:pPr algn="l"/>
            <a:r>
              <a:rPr lang="zh-CN" altLang="en-US" baseline="0" dirty="0" err="1" smtClean="0">
                <a:solidFill>
                  <a:schemeClr val="bg1"/>
                </a:solidFill>
              </a:rPr>
              <a:t> data images</a:t>
            </a:r>
            <a:r>
              <a:rPr lang="en-US" altLang="zh-CN" baseline="0" dirty="0" err="1" smtClean="0">
                <a:solidFill>
                  <a:schemeClr val="bg1"/>
                </a:solidFill>
              </a:rPr>
              <a:t>.</a:t>
            </a:r>
            <a:endParaRPr lang="zh-CN" altLang="en-US" baseline="0" dirty="0" err="1" smtClean="0">
              <a:solidFill>
                <a:schemeClr val="bg1"/>
              </a:solidFill>
            </a:endParaRPr>
          </a:p>
          <a:p>
            <a:pPr algn="l"/>
            <a:r>
              <a:rPr lang="zh-CN" altLang="en-US" baseline="0" dirty="0" err="1" smtClean="0">
                <a:solidFill>
                  <a:schemeClr val="bg1"/>
                </a:solidFill>
              </a:rPr>
              <a:t> From the figure we can get that the best</a:t>
            </a:r>
            <a:r>
              <a:rPr lang="en-US" altLang="zh-CN" baseline="0" dirty="0" err="1" smtClean="0">
                <a:solidFill>
                  <a:schemeClr val="bg1"/>
                </a:solidFill>
              </a:rPr>
              <a:t> </a:t>
            </a:r>
            <a:r>
              <a:rPr lang="zh-CN" altLang="en-US" baseline="0" dirty="0" err="1" smtClean="0">
                <a:solidFill>
                  <a:schemeClr val="bg1"/>
                </a:solidFill>
              </a:rPr>
              <a:t>verification error rate of compact neural </a:t>
            </a:r>
            <a:endParaRPr lang="zh-CN" altLang="en-US" baseline="0" dirty="0" err="1" smtClean="0">
              <a:solidFill>
                <a:schemeClr val="bg1"/>
              </a:solidFill>
            </a:endParaRPr>
          </a:p>
          <a:p>
            <a:pPr algn="l"/>
            <a:r>
              <a:rPr lang="zh-CN" altLang="en-US" baseline="0" dirty="0" err="1" smtClean="0">
                <a:solidFill>
                  <a:schemeClr val="bg1"/>
                </a:solidFill>
              </a:rPr>
              <a:t>network is 1.8%, and</a:t>
            </a:r>
            <a:r>
              <a:rPr lang="en-US" altLang="zh-CN" baseline="0" dirty="0" err="1" smtClean="0">
                <a:solidFill>
                  <a:schemeClr val="bg1"/>
                </a:solidFill>
              </a:rPr>
              <a:t> </a:t>
            </a:r>
            <a:r>
              <a:rPr lang="zh-CN" altLang="en-US" baseline="0" dirty="0" err="1" smtClean="0">
                <a:solidFill>
                  <a:schemeClr val="bg1"/>
                </a:solidFill>
              </a:rPr>
              <a:t>the best verification error of enhanced neural network is only</a:t>
            </a:r>
            <a:endParaRPr lang="zh-CN" altLang="en-US" baseline="0" dirty="0" err="1" smtClean="0">
              <a:solidFill>
                <a:schemeClr val="bg1"/>
              </a:solidFill>
            </a:endParaRPr>
          </a:p>
          <a:p>
            <a:pPr algn="l"/>
            <a:r>
              <a:rPr lang="zh-CN" altLang="en-US" baseline="0" dirty="0" err="1" smtClean="0">
                <a:solidFill>
                  <a:schemeClr val="bg1"/>
                </a:solidFill>
              </a:rPr>
              <a:t>1.3%. As can be seen from the graph, the classification effect</a:t>
            </a:r>
            <a:r>
              <a:rPr lang="en-US" altLang="zh-CN" baseline="0" dirty="0" err="1" smtClean="0">
                <a:solidFill>
                  <a:schemeClr val="bg1"/>
                </a:solidFill>
              </a:rPr>
              <a:t> </a:t>
            </a:r>
            <a:r>
              <a:rPr lang="zh-CN" altLang="en-US" baseline="0" dirty="0" err="1" smtClean="0">
                <a:solidFill>
                  <a:schemeClr val="bg1"/>
                </a:solidFill>
              </a:rPr>
              <a:t>of the enhanced network is </a:t>
            </a:r>
            <a:endParaRPr lang="zh-CN" altLang="en-US" baseline="0" dirty="0" err="1" smtClean="0">
              <a:solidFill>
                <a:schemeClr val="bg1"/>
              </a:solidFill>
            </a:endParaRPr>
          </a:p>
          <a:p>
            <a:pPr algn="l"/>
            <a:r>
              <a:rPr lang="zh-CN" altLang="en-US" baseline="0" dirty="0" err="1" smtClean="0">
                <a:solidFill>
                  <a:schemeClr val="bg1"/>
                </a:solidFill>
              </a:rPr>
              <a:t>slightly better than that of the</a:t>
            </a:r>
            <a:r>
              <a:rPr lang="en-US" altLang="zh-CN" baseline="0" dirty="0" err="1" smtClean="0">
                <a:solidFill>
                  <a:schemeClr val="bg1"/>
                </a:solidFill>
              </a:rPr>
              <a:t> </a:t>
            </a:r>
            <a:r>
              <a:rPr lang="zh-CN" altLang="en-US" baseline="0" dirty="0" err="1" smtClean="0">
                <a:solidFill>
                  <a:schemeClr val="bg1"/>
                </a:solidFill>
              </a:rPr>
              <a:t>compact network</a:t>
            </a:r>
            <a:r>
              <a:rPr lang="en-US" altLang="zh-CN" baseline="0" dirty="0" err="1" smtClean="0">
                <a:solidFill>
                  <a:schemeClr val="bg1"/>
                </a:solidFill>
              </a:rPr>
              <a:t>.</a:t>
            </a:r>
            <a:endParaRPr lang="en-US" altLang="zh-CN" baseline="0" dirty="0" err="1" smtClean="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日期占位符 4"/>
          <p:cNvSpPr>
            <a:spLocks noGrp="1"/>
          </p:cNvSpPr>
          <p:nvPr>
            <p:ph type="dt" sz="half" idx="2"/>
          </p:nvPr>
        </p:nvSpPr>
        <p:spPr/>
        <p:txBody>
          <a:bodyPr/>
          <a:p>
            <a:r>
              <a:rPr lang="en-US"/>
              <a:t>Presenter Name &amp; Date of Presentation</a:t>
            </a:r>
            <a:endParaRPr lang="en-US" dirty="0"/>
          </a:p>
        </p:txBody>
      </p:sp>
      <p:sp>
        <p:nvSpPr>
          <p:cNvPr id="6" name="页脚占位符 5"/>
          <p:cNvSpPr>
            <a:spLocks noGrp="1"/>
          </p:cNvSpPr>
          <p:nvPr>
            <p:ph type="ftr" sz="quarter" idx="3"/>
          </p:nvPr>
        </p:nvSpPr>
        <p:spPr/>
        <p:txBody>
          <a:bodyPr/>
          <a:p>
            <a:r>
              <a:rPr lang="en-US"/>
              <a:t>Title of Your Presentation</a:t>
            </a:r>
            <a:endParaRPr lang="en-US" dirty="0"/>
          </a:p>
        </p:txBody>
      </p:sp>
      <p:sp>
        <p:nvSpPr>
          <p:cNvPr id="7" name="灯片编号占位符 6"/>
          <p:cNvSpPr>
            <a:spLocks noGrp="1"/>
          </p:cNvSpPr>
          <p:nvPr>
            <p:ph type="sldNum" sz="quarter" idx="4"/>
          </p:nvPr>
        </p:nvSpPr>
        <p:spPr/>
        <p:txBody>
          <a:bodyPr/>
          <a:p>
            <a:fld id="{753A1DE0-CF65-344E-A1C3-3B403388D3F5}" type="slidenum">
              <a:rPr lang="en-US" smtClean="0"/>
            </a:fld>
            <a:endParaRPr lang="en-US" dirty="0"/>
          </a:p>
        </p:txBody>
      </p:sp>
      <p:sp>
        <p:nvSpPr>
          <p:cNvPr id="8" name="Title 1"/>
          <p:cNvSpPr>
            <a:spLocks noGrp="1"/>
          </p:cNvSpPr>
          <p:nvPr/>
        </p:nvSpPr>
        <p:spPr>
          <a:xfrm>
            <a:off x="327628" y="204719"/>
            <a:ext cx="11760000" cy="92460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dirty="0">
                <a:sym typeface="+mn-ea"/>
              </a:rPr>
              <a:t>Experimental Setup&amp; Result</a:t>
            </a:r>
            <a:endParaRPr lang="en-US" dirty="0"/>
          </a:p>
        </p:txBody>
      </p:sp>
      <p:sp>
        <p:nvSpPr>
          <p:cNvPr id="12" name="文本框 11"/>
          <p:cNvSpPr txBox="1"/>
          <p:nvPr/>
        </p:nvSpPr>
        <p:spPr>
          <a:xfrm>
            <a:off x="200660" y="1065530"/>
            <a:ext cx="3686175" cy="583565"/>
          </a:xfrm>
          <a:prstGeom prst="rect">
            <a:avLst/>
          </a:prstGeom>
          <a:noFill/>
        </p:spPr>
        <p:txBody>
          <a:bodyPr wrap="none" rtlCol="0">
            <a:spAutoFit/>
          </a:bodyPr>
          <a:p>
            <a:pPr algn="l"/>
            <a:r>
              <a:rPr lang="en-US" altLang="zh-CN" sz="3200" b="1" baseline="0" dirty="0" err="1" smtClean="0">
                <a:solidFill>
                  <a:schemeClr val="bg1"/>
                </a:solidFill>
              </a:rPr>
              <a:t>2.Training Set Ratio</a:t>
            </a:r>
            <a:endParaRPr lang="en-US" altLang="zh-CN" sz="3200" b="1" baseline="0" dirty="0" err="1" smtClean="0">
              <a:solidFill>
                <a:schemeClr val="bg1"/>
              </a:solidFill>
            </a:endParaRPr>
          </a:p>
        </p:txBody>
      </p:sp>
      <p:pic>
        <p:nvPicPr>
          <p:cNvPr id="3" name="图片 2"/>
          <p:cNvPicPr>
            <a:picLocks noChangeAspect="1"/>
          </p:cNvPicPr>
          <p:nvPr/>
        </p:nvPicPr>
        <p:blipFill>
          <a:blip r:embed="rId1"/>
          <a:stretch>
            <a:fillRect/>
          </a:stretch>
        </p:blipFill>
        <p:spPr>
          <a:xfrm>
            <a:off x="2455545" y="1801495"/>
            <a:ext cx="6731000" cy="25292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日期占位符 4"/>
          <p:cNvSpPr>
            <a:spLocks noGrp="1"/>
          </p:cNvSpPr>
          <p:nvPr>
            <p:ph type="dt" sz="half" idx="2"/>
          </p:nvPr>
        </p:nvSpPr>
        <p:spPr/>
        <p:txBody>
          <a:bodyPr/>
          <a:p>
            <a:r>
              <a:rPr lang="en-US"/>
              <a:t>Presenter Name &amp; Date of Presentation</a:t>
            </a:r>
            <a:endParaRPr lang="en-US" dirty="0"/>
          </a:p>
        </p:txBody>
      </p:sp>
      <p:sp>
        <p:nvSpPr>
          <p:cNvPr id="6" name="页脚占位符 5"/>
          <p:cNvSpPr>
            <a:spLocks noGrp="1"/>
          </p:cNvSpPr>
          <p:nvPr>
            <p:ph type="ftr" sz="quarter" idx="3"/>
          </p:nvPr>
        </p:nvSpPr>
        <p:spPr/>
        <p:txBody>
          <a:bodyPr/>
          <a:p>
            <a:r>
              <a:rPr lang="en-US"/>
              <a:t>Title of Your Presentation</a:t>
            </a:r>
            <a:endParaRPr lang="en-US" dirty="0"/>
          </a:p>
        </p:txBody>
      </p:sp>
      <p:sp>
        <p:nvSpPr>
          <p:cNvPr id="7" name="灯片编号占位符 6"/>
          <p:cNvSpPr>
            <a:spLocks noGrp="1"/>
          </p:cNvSpPr>
          <p:nvPr>
            <p:ph type="sldNum" sz="quarter" idx="4"/>
          </p:nvPr>
        </p:nvSpPr>
        <p:spPr/>
        <p:txBody>
          <a:bodyPr/>
          <a:p>
            <a:fld id="{753A1DE0-CF65-344E-A1C3-3B403388D3F5}" type="slidenum">
              <a:rPr lang="en-US" smtClean="0"/>
            </a:fld>
            <a:endParaRPr lang="en-US" dirty="0"/>
          </a:p>
        </p:txBody>
      </p:sp>
      <p:sp>
        <p:nvSpPr>
          <p:cNvPr id="8" name="Title 1"/>
          <p:cNvSpPr>
            <a:spLocks noGrp="1"/>
          </p:cNvSpPr>
          <p:nvPr/>
        </p:nvSpPr>
        <p:spPr>
          <a:xfrm>
            <a:off x="327628" y="204719"/>
            <a:ext cx="11760000" cy="92460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dirty="0">
                <a:sym typeface="+mn-ea"/>
              </a:rPr>
              <a:t>Experimental Setup&amp; Result</a:t>
            </a:r>
            <a:endParaRPr lang="en-US" dirty="0"/>
          </a:p>
        </p:txBody>
      </p:sp>
      <p:sp>
        <p:nvSpPr>
          <p:cNvPr id="12" name="文本框 11"/>
          <p:cNvSpPr txBox="1"/>
          <p:nvPr/>
        </p:nvSpPr>
        <p:spPr>
          <a:xfrm>
            <a:off x="200660" y="1065530"/>
            <a:ext cx="2135505" cy="583565"/>
          </a:xfrm>
          <a:prstGeom prst="rect">
            <a:avLst/>
          </a:prstGeom>
          <a:noFill/>
        </p:spPr>
        <p:txBody>
          <a:bodyPr wrap="none" rtlCol="0">
            <a:spAutoFit/>
          </a:bodyPr>
          <a:p>
            <a:pPr algn="l"/>
            <a:r>
              <a:rPr lang="en-US" altLang="zh-CN" sz="3200" b="1" dirty="0" err="1" smtClean="0">
                <a:solidFill>
                  <a:schemeClr val="bg1"/>
                </a:solidFill>
                <a:sym typeface="+mn-ea"/>
              </a:rPr>
              <a:t>3.Batchsize</a:t>
            </a:r>
            <a:endParaRPr lang="en-US" altLang="zh-CN" sz="3200" b="1" baseline="0" dirty="0" err="1" smtClean="0">
              <a:solidFill>
                <a:schemeClr val="bg1"/>
              </a:solidFill>
            </a:endParaRPr>
          </a:p>
        </p:txBody>
      </p:sp>
      <p:pic>
        <p:nvPicPr>
          <p:cNvPr id="9" name="图片 9"/>
          <p:cNvPicPr>
            <a:picLocks noChangeAspect="1"/>
          </p:cNvPicPr>
          <p:nvPr/>
        </p:nvPicPr>
        <p:blipFill>
          <a:blip r:embed="rId1"/>
          <a:stretch>
            <a:fillRect/>
          </a:stretch>
        </p:blipFill>
        <p:spPr>
          <a:xfrm>
            <a:off x="2931160" y="2145665"/>
            <a:ext cx="6812915" cy="2735580"/>
          </a:xfrm>
          <a:prstGeom prst="rect">
            <a:avLst/>
          </a:prstGeom>
          <a:noFill/>
          <a:ln>
            <a:noFill/>
          </a:ln>
        </p:spPr>
      </p:pic>
      <p:sp>
        <p:nvSpPr>
          <p:cNvPr id="2" name="文本框 1"/>
          <p:cNvSpPr txBox="1"/>
          <p:nvPr/>
        </p:nvSpPr>
        <p:spPr>
          <a:xfrm>
            <a:off x="0" y="1569085"/>
            <a:ext cx="5499735" cy="645160"/>
          </a:xfrm>
          <a:prstGeom prst="rect">
            <a:avLst/>
          </a:prstGeom>
          <a:noFill/>
        </p:spPr>
        <p:txBody>
          <a:bodyPr wrap="none" rtlCol="0">
            <a:spAutoFit/>
          </a:bodyPr>
          <a:p>
            <a:pPr algn="l"/>
            <a:r>
              <a:rPr lang="zh-CN" altLang="en-US" baseline="0" dirty="0" err="1" smtClean="0">
                <a:solidFill>
                  <a:schemeClr val="bg1"/>
                </a:solidFill>
              </a:rPr>
              <a:t>Batchsize: The batch size, which is the number of training</a:t>
            </a:r>
            <a:endParaRPr lang="zh-CN" altLang="en-US" baseline="0" dirty="0" err="1" smtClean="0">
              <a:solidFill>
                <a:schemeClr val="bg1"/>
              </a:solidFill>
            </a:endParaRPr>
          </a:p>
          <a:p>
            <a:pPr algn="l"/>
            <a:r>
              <a:rPr lang="zh-CN" altLang="en-US" baseline="0" dirty="0" err="1" smtClean="0">
                <a:solidFill>
                  <a:schemeClr val="bg1"/>
                </a:solidFill>
              </a:rPr>
              <a:t>samples taken in the training set per training.</a:t>
            </a:r>
            <a:endParaRPr lang="zh-CN" altLang="en-US" baseline="0" dirty="0" err="1" smtClean="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日期占位符 4"/>
          <p:cNvSpPr>
            <a:spLocks noGrp="1"/>
          </p:cNvSpPr>
          <p:nvPr>
            <p:ph type="dt" sz="half" idx="2"/>
          </p:nvPr>
        </p:nvSpPr>
        <p:spPr/>
        <p:txBody>
          <a:bodyPr/>
          <a:p>
            <a:r>
              <a:rPr lang="en-US"/>
              <a:t>Presenter Name &amp; Date of Presentation</a:t>
            </a:r>
            <a:endParaRPr lang="en-US" dirty="0"/>
          </a:p>
        </p:txBody>
      </p:sp>
      <p:sp>
        <p:nvSpPr>
          <p:cNvPr id="6" name="页脚占位符 5"/>
          <p:cNvSpPr>
            <a:spLocks noGrp="1"/>
          </p:cNvSpPr>
          <p:nvPr>
            <p:ph type="ftr" sz="quarter" idx="3"/>
          </p:nvPr>
        </p:nvSpPr>
        <p:spPr/>
        <p:txBody>
          <a:bodyPr/>
          <a:p>
            <a:r>
              <a:rPr lang="en-US"/>
              <a:t>Title of Your Presentation</a:t>
            </a:r>
            <a:endParaRPr lang="en-US" dirty="0"/>
          </a:p>
        </p:txBody>
      </p:sp>
      <p:sp>
        <p:nvSpPr>
          <p:cNvPr id="7" name="灯片编号占位符 6"/>
          <p:cNvSpPr>
            <a:spLocks noGrp="1"/>
          </p:cNvSpPr>
          <p:nvPr>
            <p:ph type="sldNum" sz="quarter" idx="4"/>
          </p:nvPr>
        </p:nvSpPr>
        <p:spPr/>
        <p:txBody>
          <a:bodyPr/>
          <a:p>
            <a:fld id="{753A1DE0-CF65-344E-A1C3-3B403388D3F5}" type="slidenum">
              <a:rPr lang="en-US" smtClean="0"/>
            </a:fld>
            <a:endParaRPr lang="en-US" dirty="0"/>
          </a:p>
        </p:txBody>
      </p:sp>
      <p:sp>
        <p:nvSpPr>
          <p:cNvPr id="8" name="Title 1"/>
          <p:cNvSpPr>
            <a:spLocks noGrp="1"/>
          </p:cNvSpPr>
          <p:nvPr/>
        </p:nvSpPr>
        <p:spPr>
          <a:xfrm>
            <a:off x="327628" y="204719"/>
            <a:ext cx="11760000" cy="92460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dirty="0">
                <a:sym typeface="+mn-ea"/>
              </a:rPr>
              <a:t>Experimental Setup&amp; Result</a:t>
            </a:r>
            <a:endParaRPr lang="en-US" dirty="0"/>
          </a:p>
        </p:txBody>
      </p:sp>
      <p:sp>
        <p:nvSpPr>
          <p:cNvPr id="2" name="文本框 1"/>
          <p:cNvSpPr txBox="1"/>
          <p:nvPr/>
        </p:nvSpPr>
        <p:spPr>
          <a:xfrm>
            <a:off x="200660" y="1065530"/>
            <a:ext cx="3688715" cy="583565"/>
          </a:xfrm>
          <a:prstGeom prst="rect">
            <a:avLst/>
          </a:prstGeom>
          <a:noFill/>
        </p:spPr>
        <p:txBody>
          <a:bodyPr wrap="none" rtlCol="0">
            <a:spAutoFit/>
          </a:bodyPr>
          <a:p>
            <a:pPr algn="l"/>
            <a:r>
              <a:rPr lang="en-US" altLang="zh-CN" sz="3200" b="1" dirty="0" err="1" smtClean="0">
                <a:solidFill>
                  <a:schemeClr val="bg1"/>
                </a:solidFill>
                <a:sym typeface="+mn-ea"/>
              </a:rPr>
              <a:t>4.Picture Processing</a:t>
            </a:r>
            <a:endParaRPr lang="en-US" altLang="zh-CN" sz="3200" b="1" baseline="0" dirty="0" err="1" smtClean="0">
              <a:solidFill>
                <a:schemeClr val="bg1"/>
              </a:solidFill>
            </a:endParaRPr>
          </a:p>
        </p:txBody>
      </p:sp>
      <p:pic>
        <p:nvPicPr>
          <p:cNvPr id="3" name="图片 12"/>
          <p:cNvPicPr>
            <a:picLocks noChangeAspect="1"/>
          </p:cNvPicPr>
          <p:nvPr/>
        </p:nvPicPr>
        <p:blipFill>
          <a:blip r:embed="rId1"/>
          <a:srcRect l="6538" r="8624"/>
          <a:stretch>
            <a:fillRect/>
          </a:stretch>
        </p:blipFill>
        <p:spPr>
          <a:xfrm>
            <a:off x="3889375" y="1447165"/>
            <a:ext cx="4745355" cy="3012440"/>
          </a:xfrm>
          <a:prstGeom prst="rect">
            <a:avLst/>
          </a:prstGeom>
          <a:noFill/>
          <a:ln>
            <a:noFill/>
          </a:ln>
        </p:spPr>
      </p:pic>
      <p:pic>
        <p:nvPicPr>
          <p:cNvPr id="4" name="图片 3"/>
          <p:cNvPicPr>
            <a:picLocks noChangeAspect="1"/>
          </p:cNvPicPr>
          <p:nvPr/>
        </p:nvPicPr>
        <p:blipFill>
          <a:blip r:embed="rId2"/>
          <a:stretch>
            <a:fillRect/>
          </a:stretch>
        </p:blipFill>
        <p:spPr>
          <a:xfrm>
            <a:off x="1962785" y="4292600"/>
            <a:ext cx="8597900" cy="21209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日期占位符 4"/>
          <p:cNvSpPr>
            <a:spLocks noGrp="1"/>
          </p:cNvSpPr>
          <p:nvPr>
            <p:ph type="dt" sz="half" idx="2"/>
          </p:nvPr>
        </p:nvSpPr>
        <p:spPr/>
        <p:txBody>
          <a:bodyPr/>
          <a:p>
            <a:r>
              <a:rPr lang="en-US"/>
              <a:t>Presenter Name &amp; Date of Presentation</a:t>
            </a:r>
            <a:endParaRPr lang="en-US" dirty="0"/>
          </a:p>
        </p:txBody>
      </p:sp>
      <p:sp>
        <p:nvSpPr>
          <p:cNvPr id="6" name="页脚占位符 5"/>
          <p:cNvSpPr>
            <a:spLocks noGrp="1"/>
          </p:cNvSpPr>
          <p:nvPr>
            <p:ph type="ftr" sz="quarter" idx="3"/>
          </p:nvPr>
        </p:nvSpPr>
        <p:spPr/>
        <p:txBody>
          <a:bodyPr/>
          <a:p>
            <a:r>
              <a:rPr lang="en-US"/>
              <a:t>Title of Your Presentation</a:t>
            </a:r>
            <a:endParaRPr lang="en-US" dirty="0"/>
          </a:p>
        </p:txBody>
      </p:sp>
      <p:sp>
        <p:nvSpPr>
          <p:cNvPr id="7" name="灯片编号占位符 6"/>
          <p:cNvSpPr>
            <a:spLocks noGrp="1"/>
          </p:cNvSpPr>
          <p:nvPr>
            <p:ph type="sldNum" sz="quarter" idx="4"/>
          </p:nvPr>
        </p:nvSpPr>
        <p:spPr/>
        <p:txBody>
          <a:bodyPr/>
          <a:p>
            <a:fld id="{753A1DE0-CF65-344E-A1C3-3B403388D3F5}" type="slidenum">
              <a:rPr lang="en-US" smtClean="0"/>
            </a:fld>
            <a:endParaRPr lang="en-US" dirty="0"/>
          </a:p>
        </p:txBody>
      </p:sp>
      <p:sp>
        <p:nvSpPr>
          <p:cNvPr id="8" name="Title 1"/>
          <p:cNvSpPr>
            <a:spLocks noGrp="1"/>
          </p:cNvSpPr>
          <p:nvPr/>
        </p:nvSpPr>
        <p:spPr>
          <a:xfrm>
            <a:off x="327628" y="204719"/>
            <a:ext cx="11760000" cy="92460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dirty="0">
                <a:sym typeface="+mn-ea"/>
              </a:rPr>
              <a:t>Experimental Setup&amp; Result</a:t>
            </a:r>
            <a:endParaRPr lang="en-US" dirty="0"/>
          </a:p>
        </p:txBody>
      </p:sp>
      <p:sp>
        <p:nvSpPr>
          <p:cNvPr id="2" name="文本框 1"/>
          <p:cNvSpPr txBox="1"/>
          <p:nvPr/>
        </p:nvSpPr>
        <p:spPr>
          <a:xfrm>
            <a:off x="200660" y="1065530"/>
            <a:ext cx="3688715" cy="583565"/>
          </a:xfrm>
          <a:prstGeom prst="rect">
            <a:avLst/>
          </a:prstGeom>
          <a:noFill/>
        </p:spPr>
        <p:txBody>
          <a:bodyPr wrap="none" rtlCol="0">
            <a:spAutoFit/>
          </a:bodyPr>
          <a:p>
            <a:pPr algn="l"/>
            <a:r>
              <a:rPr lang="en-US" altLang="zh-CN" sz="3200" b="1" dirty="0" err="1" smtClean="0">
                <a:solidFill>
                  <a:schemeClr val="bg1"/>
                </a:solidFill>
                <a:sym typeface="+mn-ea"/>
              </a:rPr>
              <a:t>4.Picture Processing</a:t>
            </a:r>
            <a:endParaRPr lang="en-US" altLang="zh-CN" sz="3200" b="1" baseline="0" dirty="0" err="1" smtClean="0">
              <a:solidFill>
                <a:schemeClr val="bg1"/>
              </a:solidFill>
            </a:endParaRPr>
          </a:p>
        </p:txBody>
      </p:sp>
      <p:pic>
        <p:nvPicPr>
          <p:cNvPr id="4" name="图片 3"/>
          <p:cNvPicPr>
            <a:picLocks noChangeAspect="1"/>
          </p:cNvPicPr>
          <p:nvPr/>
        </p:nvPicPr>
        <p:blipFill>
          <a:blip r:embed="rId1"/>
          <a:stretch>
            <a:fillRect/>
          </a:stretch>
        </p:blipFill>
        <p:spPr>
          <a:xfrm>
            <a:off x="1539240" y="1710055"/>
            <a:ext cx="8597900" cy="2120900"/>
          </a:xfrm>
          <a:prstGeom prst="rect">
            <a:avLst/>
          </a:prstGeom>
        </p:spPr>
      </p:pic>
      <p:sp>
        <p:nvSpPr>
          <p:cNvPr id="9" name="文本框 8"/>
          <p:cNvSpPr txBox="1"/>
          <p:nvPr/>
        </p:nvSpPr>
        <p:spPr>
          <a:xfrm>
            <a:off x="45720" y="4043045"/>
            <a:ext cx="12146280" cy="1198880"/>
          </a:xfrm>
          <a:prstGeom prst="rect">
            <a:avLst/>
          </a:prstGeom>
          <a:noFill/>
        </p:spPr>
        <p:txBody>
          <a:bodyPr wrap="none" rtlCol="0">
            <a:spAutoFit/>
          </a:bodyPr>
          <a:p>
            <a:pPr algn="l"/>
            <a:r>
              <a:rPr baseline="0" dirty="0" err="1" smtClean="0">
                <a:solidFill>
                  <a:schemeClr val="bg1"/>
                </a:solidFill>
              </a:rPr>
              <a:t>The classification</a:t>
            </a:r>
            <a:r>
              <a:rPr lang="en-US" baseline="0" dirty="0" err="1" smtClean="0">
                <a:solidFill>
                  <a:schemeClr val="bg1"/>
                </a:solidFill>
              </a:rPr>
              <a:t> </a:t>
            </a:r>
            <a:r>
              <a:rPr baseline="0" dirty="0" err="1" smtClean="0">
                <a:solidFill>
                  <a:schemeClr val="bg1"/>
                </a:solidFill>
              </a:rPr>
              <a:t>network in the halcon software has a classification accuracy</a:t>
            </a:r>
            <a:r>
              <a:rPr lang="en-US" baseline="0" dirty="0" err="1" smtClean="0">
                <a:solidFill>
                  <a:schemeClr val="bg1"/>
                </a:solidFill>
              </a:rPr>
              <a:t> </a:t>
            </a:r>
            <a:r>
              <a:rPr baseline="0" dirty="0" err="1" smtClean="0">
                <a:solidFill>
                  <a:schemeClr val="bg1"/>
                </a:solidFill>
              </a:rPr>
              <a:t>of 90.2% for the self-made data set.</a:t>
            </a:r>
            <a:r>
              <a:rPr lang="en-US" baseline="0" dirty="0" err="1" smtClean="0">
                <a:solidFill>
                  <a:schemeClr val="bg1"/>
                </a:solidFill>
              </a:rPr>
              <a:t> </a:t>
            </a:r>
            <a:r>
              <a:rPr baseline="0" dirty="0" err="1" smtClean="0">
                <a:solidFill>
                  <a:schemeClr val="bg1"/>
                </a:solidFill>
              </a:rPr>
              <a:t>From the</a:t>
            </a:r>
            <a:endParaRPr baseline="0" dirty="0" err="1" smtClean="0">
              <a:solidFill>
                <a:schemeClr val="bg1"/>
              </a:solidFill>
            </a:endParaRPr>
          </a:p>
          <a:p>
            <a:pPr algn="l"/>
            <a:r>
              <a:rPr baseline="0" dirty="0" err="1" smtClean="0">
                <a:solidFill>
                  <a:schemeClr val="bg1"/>
                </a:solidFill>
              </a:rPr>
              <a:t>image</a:t>
            </a:r>
            <a:r>
              <a:rPr lang="en-US" baseline="0" dirty="0" err="1" smtClean="0">
                <a:solidFill>
                  <a:schemeClr val="bg1"/>
                </a:solidFill>
              </a:rPr>
              <a:t>s</a:t>
            </a:r>
            <a:r>
              <a:rPr baseline="0" dirty="0" err="1" smtClean="0">
                <a:solidFill>
                  <a:schemeClr val="bg1"/>
                </a:solidFill>
              </a:rPr>
              <a:t>,  the</a:t>
            </a:r>
            <a:r>
              <a:rPr lang="en-US" baseline="0" dirty="0" err="1" smtClean="0">
                <a:solidFill>
                  <a:schemeClr val="bg1"/>
                </a:solidFill>
              </a:rPr>
              <a:t>verification erro rate was redued from</a:t>
            </a:r>
            <a:r>
              <a:rPr baseline="0" dirty="0" err="1" smtClean="0">
                <a:solidFill>
                  <a:schemeClr val="bg1"/>
                </a:solidFill>
              </a:rPr>
              <a:t> original 9.8% to 6.4% and 7% when enhancing the</a:t>
            </a:r>
            <a:r>
              <a:rPr lang="en-US" baseline="0" dirty="0" err="1" smtClean="0">
                <a:solidFill>
                  <a:schemeClr val="bg1"/>
                </a:solidFill>
              </a:rPr>
              <a:t> </a:t>
            </a:r>
            <a:r>
              <a:rPr baseline="0" dirty="0" err="1" smtClean="0">
                <a:solidFill>
                  <a:schemeClr val="bg1"/>
                </a:solidFill>
              </a:rPr>
              <a:t>brightness of the image or </a:t>
            </a:r>
            <a:endParaRPr baseline="0" dirty="0" err="1" smtClean="0">
              <a:solidFill>
                <a:schemeClr val="bg1"/>
              </a:solidFill>
            </a:endParaRPr>
          </a:p>
          <a:p>
            <a:pPr algn="l"/>
            <a:r>
              <a:rPr baseline="0" dirty="0" err="1" smtClean="0">
                <a:solidFill>
                  <a:schemeClr val="bg1"/>
                </a:solidFill>
              </a:rPr>
              <a:t>randomly cropping the image alone.</a:t>
            </a:r>
            <a:r>
              <a:rPr lang="en-US" baseline="0" dirty="0" err="1" smtClean="0">
                <a:solidFill>
                  <a:schemeClr val="bg1"/>
                </a:solidFill>
              </a:rPr>
              <a:t>But if we randomly flipping images verification error rate of this method reached 3.5% becaue</a:t>
            </a:r>
            <a:endParaRPr lang="en-US" baseline="0" dirty="0" err="1" smtClean="0">
              <a:solidFill>
                <a:schemeClr val="bg1"/>
              </a:solidFill>
            </a:endParaRPr>
          </a:p>
          <a:p>
            <a:pPr algn="l"/>
            <a:r>
              <a:rPr lang="en-US" baseline="0" dirty="0" err="1" smtClean="0">
                <a:solidFill>
                  <a:schemeClr val="bg1"/>
                </a:solidFill>
              </a:rPr>
              <a:t>this method has a significantimprovement in the classification and recognition of self-made data sets.</a:t>
            </a:r>
            <a:endParaRPr lang="en-US" baseline="0" dirty="0" err="1" smtClean="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日期占位符 4"/>
          <p:cNvSpPr>
            <a:spLocks noGrp="1"/>
          </p:cNvSpPr>
          <p:nvPr>
            <p:ph type="dt" sz="half" idx="2"/>
          </p:nvPr>
        </p:nvSpPr>
        <p:spPr/>
        <p:txBody>
          <a:bodyPr/>
          <a:p>
            <a:r>
              <a:rPr lang="en-US"/>
              <a:t>Presenter Name &amp; Date of Presentation</a:t>
            </a:r>
            <a:endParaRPr lang="en-US" dirty="0"/>
          </a:p>
        </p:txBody>
      </p:sp>
      <p:sp>
        <p:nvSpPr>
          <p:cNvPr id="6" name="页脚占位符 5"/>
          <p:cNvSpPr>
            <a:spLocks noGrp="1"/>
          </p:cNvSpPr>
          <p:nvPr>
            <p:ph type="ftr" sz="quarter" idx="3"/>
          </p:nvPr>
        </p:nvSpPr>
        <p:spPr/>
        <p:txBody>
          <a:bodyPr/>
          <a:p>
            <a:r>
              <a:rPr lang="en-US"/>
              <a:t>Title of Your Presentation</a:t>
            </a:r>
            <a:endParaRPr lang="en-US" dirty="0"/>
          </a:p>
        </p:txBody>
      </p:sp>
      <p:sp>
        <p:nvSpPr>
          <p:cNvPr id="7" name="灯片编号占位符 6"/>
          <p:cNvSpPr>
            <a:spLocks noGrp="1"/>
          </p:cNvSpPr>
          <p:nvPr>
            <p:ph type="sldNum" sz="quarter" idx="4"/>
          </p:nvPr>
        </p:nvSpPr>
        <p:spPr/>
        <p:txBody>
          <a:bodyPr/>
          <a:p>
            <a:fld id="{753A1DE0-CF65-344E-A1C3-3B403388D3F5}" type="slidenum">
              <a:rPr lang="en-US" smtClean="0"/>
            </a:fld>
            <a:endParaRPr lang="en-US" dirty="0"/>
          </a:p>
        </p:txBody>
      </p:sp>
      <p:sp>
        <p:nvSpPr>
          <p:cNvPr id="8" name="Title 1"/>
          <p:cNvSpPr>
            <a:spLocks noGrp="1"/>
          </p:cNvSpPr>
          <p:nvPr/>
        </p:nvSpPr>
        <p:spPr>
          <a:xfrm>
            <a:off x="327628" y="204719"/>
            <a:ext cx="11760000" cy="92460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dirty="0">
                <a:sym typeface="+mn-ea"/>
              </a:rPr>
              <a:t>Experimental Setup&amp; Result</a:t>
            </a:r>
            <a:endParaRPr lang="en-US" dirty="0"/>
          </a:p>
        </p:txBody>
      </p:sp>
      <p:sp>
        <p:nvSpPr>
          <p:cNvPr id="2" name="文本框 1"/>
          <p:cNvSpPr txBox="1"/>
          <p:nvPr/>
        </p:nvSpPr>
        <p:spPr>
          <a:xfrm>
            <a:off x="200660" y="1065530"/>
            <a:ext cx="3688715" cy="583565"/>
          </a:xfrm>
          <a:prstGeom prst="rect">
            <a:avLst/>
          </a:prstGeom>
          <a:noFill/>
        </p:spPr>
        <p:txBody>
          <a:bodyPr wrap="none" rtlCol="0">
            <a:spAutoFit/>
          </a:bodyPr>
          <a:p>
            <a:pPr algn="l"/>
            <a:r>
              <a:rPr lang="en-US" altLang="zh-CN" sz="3200" b="1" dirty="0" err="1" smtClean="0">
                <a:solidFill>
                  <a:schemeClr val="bg1"/>
                </a:solidFill>
                <a:sym typeface="+mn-ea"/>
              </a:rPr>
              <a:t>4.Picture Processing</a:t>
            </a:r>
            <a:endParaRPr lang="en-US" altLang="zh-CN" sz="3200" b="1" baseline="0" dirty="0" err="1" smtClean="0">
              <a:solidFill>
                <a:schemeClr val="bg1"/>
              </a:solidFill>
            </a:endParaRPr>
          </a:p>
        </p:txBody>
      </p:sp>
      <p:pic>
        <p:nvPicPr>
          <p:cNvPr id="9" name="图片 8"/>
          <p:cNvPicPr>
            <a:picLocks noChangeAspect="1"/>
          </p:cNvPicPr>
          <p:nvPr/>
        </p:nvPicPr>
        <p:blipFill>
          <a:blip r:embed="rId1"/>
          <a:stretch>
            <a:fillRect/>
          </a:stretch>
        </p:blipFill>
        <p:spPr>
          <a:xfrm>
            <a:off x="3940175" y="1649095"/>
            <a:ext cx="4193540" cy="3528695"/>
          </a:xfrm>
          <a:prstGeom prst="rect">
            <a:avLst/>
          </a:prstGeom>
        </p:spPr>
      </p:pic>
      <p:sp>
        <p:nvSpPr>
          <p:cNvPr id="10" name="文本框 9"/>
          <p:cNvSpPr txBox="1"/>
          <p:nvPr/>
        </p:nvSpPr>
        <p:spPr>
          <a:xfrm>
            <a:off x="1358265" y="5177790"/>
            <a:ext cx="7382510" cy="647065"/>
          </a:xfrm>
          <a:prstGeom prst="rect">
            <a:avLst/>
          </a:prstGeom>
          <a:noFill/>
        </p:spPr>
        <p:txBody>
          <a:bodyPr wrap="none" rtlCol="0">
            <a:noAutofit/>
          </a:bodyPr>
          <a:p>
            <a:pPr algn="l"/>
            <a:r>
              <a:rPr lang="zh-CN" altLang="en-US" baseline="0" dirty="0" err="1" smtClean="0">
                <a:solidFill>
                  <a:schemeClr val="bg1"/>
                </a:solidFill>
              </a:rPr>
              <a:t>There is random</a:t>
            </a:r>
            <a:r>
              <a:rPr lang="en-US" altLang="zh-CN" baseline="0" dirty="0" err="1" smtClean="0">
                <a:solidFill>
                  <a:schemeClr val="bg1"/>
                </a:solidFill>
              </a:rPr>
              <a:t> </a:t>
            </a:r>
            <a:r>
              <a:rPr lang="en-US" altLang="zh-CN" sz="2400" b="1" baseline="0" dirty="0" err="1" smtClean="0">
                <a:solidFill>
                  <a:schemeClr val="bg1"/>
                </a:solidFill>
              </a:rPr>
              <a:t>random</a:t>
            </a:r>
            <a:r>
              <a:rPr lang="zh-CN" altLang="en-US" sz="2400" baseline="0" dirty="0" err="1" smtClean="0">
                <a:solidFill>
                  <a:schemeClr val="bg1"/>
                </a:solidFill>
              </a:rPr>
              <a:t> </a:t>
            </a:r>
            <a:r>
              <a:rPr lang="zh-CN" altLang="en-US" sz="2400" b="1" baseline="0" dirty="0" err="1" smtClean="0">
                <a:solidFill>
                  <a:schemeClr val="bg1"/>
                </a:solidFill>
              </a:rPr>
              <a:t>flipping&gt; enhanced brightness&gt; random cropping</a:t>
            </a:r>
            <a:endParaRPr lang="zh-CN" altLang="en-US" sz="2400" b="1" baseline="0" dirty="0" err="1" smtClean="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Extended</a:t>
            </a:r>
            <a:r>
              <a:rPr lang="zh-CN" altLang="en-US" dirty="0"/>
              <a:t> </a:t>
            </a:r>
            <a:r>
              <a:rPr lang="en-US" altLang="zh-CN" dirty="0"/>
              <a:t>Readings</a:t>
            </a:r>
            <a:endParaRPr lang="en-US" dirty="0"/>
          </a:p>
        </p:txBody>
      </p:sp>
      <p:sp>
        <p:nvSpPr>
          <p:cNvPr id="3" name="Content Placeholder 2"/>
          <p:cNvSpPr>
            <a:spLocks noGrp="1"/>
          </p:cNvSpPr>
          <p:nvPr>
            <p:ph idx="1"/>
          </p:nvPr>
        </p:nvSpPr>
        <p:spPr>
          <a:xfrm>
            <a:off x="142571" y="1113497"/>
            <a:ext cx="11760000" cy="4860000"/>
          </a:xfrm>
        </p:spPr>
        <p:txBody>
          <a:bodyPr>
            <a:normAutofit/>
          </a:bodyPr>
          <a:lstStyle/>
          <a:p>
            <a:pPr marL="0" indent="0">
              <a:buNone/>
            </a:pPr>
            <a:r>
              <a:rPr lang="en-US" sz="2400" b="1" dirty="0"/>
              <a:t>W. Astuti, S. </a:t>
            </a:r>
            <a:r>
              <a:rPr lang="en-US" sz="2400" b="1" dirty="0" err="1"/>
              <a:t>Dewanto</a:t>
            </a:r>
            <a:r>
              <a:rPr lang="en-US" sz="2400" b="1" dirty="0"/>
              <a:t>, K. E. N. </a:t>
            </a:r>
            <a:r>
              <a:rPr lang="en-US" sz="2400" b="1" dirty="0" err="1"/>
              <a:t>Soebandrija</a:t>
            </a:r>
            <a:r>
              <a:rPr lang="en-US" sz="2400" b="1" dirty="0"/>
              <a:t>, and S. Tan, “</a:t>
            </a:r>
            <a:r>
              <a:rPr lang="en-US" sz="2400" b="1" dirty="0" err="1"/>
              <a:t>Automaticfruit</a:t>
            </a:r>
            <a:r>
              <a:rPr lang="en-US" sz="2400" b="1" dirty="0"/>
              <a:t> classification using support vector machines: a comparison </a:t>
            </a:r>
            <a:r>
              <a:rPr lang="en-US" sz="2400" b="1" dirty="0" err="1"/>
              <a:t>withartificial</a:t>
            </a:r>
            <a:r>
              <a:rPr lang="en-US" sz="2400" b="1" dirty="0"/>
              <a:t> neural network,” IOP Conference Series: Earth and Environmental Science. IOP Publishing, vol. 195, no. 1, 2018. </a:t>
            </a:r>
            <a:endParaRPr lang="en-US" sz="2400" b="1" dirty="0"/>
          </a:p>
          <a:p>
            <a:pPr marL="0" indent="0">
              <a:buNone/>
            </a:pPr>
            <a:endParaRPr lang="en-US" sz="2400" b="1" dirty="0"/>
          </a:p>
          <a:p>
            <a:pPr marL="0" indent="0">
              <a:buNone/>
            </a:pPr>
            <a:r>
              <a:rPr lang="en-US" sz="2400" b="1" dirty="0"/>
              <a:t>S. W. </a:t>
            </a:r>
            <a:r>
              <a:rPr lang="en-US" sz="2400" b="1" dirty="0" err="1"/>
              <a:t>Sidehabi</a:t>
            </a:r>
            <a:r>
              <a:rPr lang="en-US" sz="2400" b="1" dirty="0"/>
              <a:t>, A. </a:t>
            </a:r>
            <a:r>
              <a:rPr lang="en-US" sz="2400" b="1" dirty="0" err="1"/>
              <a:t>Suyuti</a:t>
            </a:r>
            <a:r>
              <a:rPr lang="en-US" sz="2400" b="1" dirty="0"/>
              <a:t>, I. S. </a:t>
            </a:r>
            <a:r>
              <a:rPr lang="en-US" sz="2400" b="1" dirty="0" err="1"/>
              <a:t>Areni</a:t>
            </a:r>
            <a:r>
              <a:rPr lang="en-US" sz="2400" b="1" dirty="0"/>
              <a:t>, and I. </a:t>
            </a:r>
            <a:r>
              <a:rPr lang="en-US" sz="2400" b="1" dirty="0" err="1"/>
              <a:t>Nurtanio</a:t>
            </a:r>
            <a:r>
              <a:rPr lang="en-US" sz="2400" b="1" dirty="0"/>
              <a:t>, “</a:t>
            </a:r>
            <a:r>
              <a:rPr lang="en-US" sz="2400" b="1" dirty="0" err="1"/>
              <a:t>Classificationon</a:t>
            </a:r>
            <a:r>
              <a:rPr lang="en-US" sz="2400" b="1" dirty="0"/>
              <a:t> passion fruit’s ripeness using K-means clustering and </a:t>
            </a:r>
            <a:r>
              <a:rPr lang="en-US" sz="2400" b="1" dirty="0" err="1"/>
              <a:t>artificialneural</a:t>
            </a:r>
            <a:r>
              <a:rPr lang="en-US" sz="2400" b="1" dirty="0"/>
              <a:t> network,” 2018 International Conference on Information </a:t>
            </a:r>
            <a:r>
              <a:rPr lang="en-US" sz="2400" b="1" dirty="0" err="1"/>
              <a:t>andCommunications</a:t>
            </a:r>
            <a:r>
              <a:rPr lang="en-US" sz="2400" b="1" dirty="0"/>
              <a:t> Technology (ICOIACT). IEEE, 2018.</a:t>
            </a:r>
            <a:endParaRPr lang="en-US" sz="2400" b="1" dirty="0"/>
          </a:p>
          <a:p>
            <a:pPr marL="0" indent="0">
              <a:buNone/>
            </a:pPr>
            <a:endParaRPr lang="en-US" sz="2400" b="1" dirty="0"/>
          </a:p>
          <a:p>
            <a:pPr marL="0" indent="0">
              <a:buNone/>
            </a:pPr>
            <a:r>
              <a:rPr lang="en-US" sz="2400" b="1" dirty="0"/>
              <a:t> S. Lu, Z. Lu, S. </a:t>
            </a:r>
            <a:r>
              <a:rPr lang="en-US" sz="2400" b="1" dirty="0" err="1"/>
              <a:t>Aok</a:t>
            </a:r>
            <a:r>
              <a:rPr lang="en-US" sz="2400" b="1" dirty="0"/>
              <a:t>, and L. Graham, “Fruit Classification Based </a:t>
            </a:r>
            <a:r>
              <a:rPr lang="en-US" sz="2400" b="1" dirty="0" err="1"/>
              <a:t>onSix</a:t>
            </a:r>
            <a:r>
              <a:rPr lang="en-US" sz="2400" b="1" dirty="0"/>
              <a:t> Layer Convolutional Neural Network,” 2018 IEEE 23rd </a:t>
            </a:r>
            <a:r>
              <a:rPr lang="en-US" sz="2400" b="1" dirty="0" err="1"/>
              <a:t>InternationalConference</a:t>
            </a:r>
            <a:r>
              <a:rPr lang="en-US" sz="2400" b="1" dirty="0"/>
              <a:t> on Digital Signal Processing (DSP). IEEE, 2018</a:t>
            </a:r>
            <a:endParaRPr lang="en-US" sz="24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Summary</a:t>
            </a:r>
            <a:endParaRPr lang="en-US" dirty="0"/>
          </a:p>
        </p:txBody>
      </p:sp>
      <p:sp>
        <p:nvSpPr>
          <p:cNvPr id="3" name="Content Placeholder 2"/>
          <p:cNvSpPr>
            <a:spLocks noGrp="1"/>
          </p:cNvSpPr>
          <p:nvPr>
            <p:ph idx="1"/>
          </p:nvPr>
        </p:nvSpPr>
        <p:spPr>
          <a:xfrm>
            <a:off x="200627" y="1034506"/>
            <a:ext cx="11760000" cy="4860000"/>
          </a:xfrm>
        </p:spPr>
        <p:txBody>
          <a:bodyPr>
            <a:normAutofit lnSpcReduction="10000"/>
          </a:bodyPr>
          <a:lstStyle/>
          <a:p>
            <a:pPr marL="0" indent="0">
              <a:buNone/>
            </a:pPr>
            <a:endParaRPr lang="en-US" dirty="0"/>
          </a:p>
          <a:p>
            <a:pPr marL="0" indent="0">
              <a:buNone/>
            </a:pPr>
            <a:r>
              <a:rPr lang="en-US" sz="3200" b="1" dirty="0"/>
              <a:t>The following three conclusions are drawn in this paper: </a:t>
            </a:r>
            <a:endParaRPr lang="en-US" sz="3200" b="1" dirty="0"/>
          </a:p>
          <a:p>
            <a:pPr marL="514350" indent="-514350">
              <a:buAutoNum type="arabicParenR"/>
            </a:pPr>
            <a:r>
              <a:rPr lang="en-US" sz="3200" dirty="0"/>
              <a:t>Convolutional neural networks extract feature vectors from images mainly through self-learning, without using specific feature processing technology; </a:t>
            </a:r>
            <a:endParaRPr lang="en-US" sz="3200" dirty="0"/>
          </a:p>
          <a:p>
            <a:pPr marL="514350" indent="-514350">
              <a:buAutoNum type="arabicParenR"/>
            </a:pPr>
            <a:r>
              <a:rPr lang="en-US" sz="3200" dirty="0"/>
              <a:t>Appropriate training parameters can improve the classification accuracy of fruit images to a certain extent; </a:t>
            </a:r>
            <a:endParaRPr lang="en-US" sz="3200" dirty="0"/>
          </a:p>
          <a:p>
            <a:pPr marL="514350" indent="-514350">
              <a:buAutoNum type="arabicParenR"/>
            </a:pPr>
            <a:r>
              <a:rPr lang="en-US" sz="3200" dirty="0"/>
              <a:t> Appropriate data enhancement methods can improve the classification accuracy of fruit images by convolutional neural networks</a:t>
            </a:r>
            <a:endParaRPr lang="en-US"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 y="2966969"/>
            <a:ext cx="11760000" cy="924604"/>
          </a:xfrm>
        </p:spPr>
        <p:txBody>
          <a:bodyPr>
            <a:noAutofit/>
          </a:bodyPr>
          <a:lstStyle/>
          <a:p>
            <a:r>
              <a:rPr lang="en-US" altLang="zh-CN" sz="8000" dirty="0"/>
              <a:t>Future Work </a:t>
            </a:r>
            <a:endParaRPr lang="en-US" altLang="zh-CN" sz="8000" dirty="0"/>
          </a:p>
        </p:txBody>
      </p:sp>
      <p:sp>
        <p:nvSpPr>
          <p:cNvPr id="3" name="Content Placeholder 2"/>
          <p:cNvSpPr>
            <a:spLocks noGrp="1"/>
          </p:cNvSpPr>
          <p:nvPr>
            <p:ph idx="1"/>
          </p:nvPr>
        </p:nvSpPr>
        <p:spPr>
          <a:xfrm>
            <a:off x="431767" y="1034506"/>
            <a:ext cx="11760000" cy="4860000"/>
          </a:xfrm>
        </p:spPr>
        <p:txBody>
          <a:bodyPr>
            <a:normAutofit lnSpcReduction="10000"/>
          </a:bodyPr>
          <a:lstStyle/>
          <a:p>
            <a:pPr marL="0" indent="0">
              <a:buNone/>
            </a:pPr>
            <a:endParaRPr lang="en-US" sz="32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28" y="77719"/>
            <a:ext cx="11760000" cy="924604"/>
          </a:xfrm>
        </p:spPr>
        <p:txBody>
          <a:bodyPr anchor="ctr">
            <a:normAutofit/>
          </a:bodyPr>
          <a:lstStyle/>
          <a:p>
            <a:r>
              <a:rPr lang="en-US" dirty="0"/>
              <a:t>Motivation and Main Problem</a:t>
            </a:r>
            <a:endParaRPr lang="en-US" dirty="0"/>
          </a:p>
        </p:txBody>
      </p:sp>
      <p:sp>
        <p:nvSpPr>
          <p:cNvPr id="3" name="Content Placeholder 2"/>
          <p:cNvSpPr>
            <a:spLocks noGrp="1"/>
          </p:cNvSpPr>
          <p:nvPr>
            <p:ph sz="half" idx="1"/>
          </p:nvPr>
        </p:nvSpPr>
        <p:spPr>
          <a:xfrm>
            <a:off x="200629" y="1570697"/>
            <a:ext cx="5819172" cy="4860000"/>
          </a:xfrm>
        </p:spPr>
        <p:txBody>
          <a:bodyPr>
            <a:normAutofit/>
          </a:bodyPr>
          <a:lstStyle/>
          <a:p>
            <a:pPr marL="0" indent="0">
              <a:buNone/>
            </a:pPr>
            <a:r>
              <a:rPr lang="en-US" altLang="zh-CN" sz="3600" b="1" dirty="0"/>
              <a:t>Main problem</a:t>
            </a:r>
            <a:endParaRPr lang="en-US" altLang="zh-CN" sz="3600" b="1" dirty="0"/>
          </a:p>
          <a:p>
            <a:pPr marL="0" indent="0">
              <a:buNone/>
            </a:pPr>
            <a:endParaRPr lang="en-US" altLang="zh-CN" b="1" dirty="0"/>
          </a:p>
          <a:p>
            <a:pPr marL="0" indent="0">
              <a:buNone/>
            </a:pPr>
            <a:r>
              <a:rPr lang="en-US" altLang="zh-CN" b="0" i="0" dirty="0">
                <a:effectLst/>
                <a:highlight>
                  <a:srgbClr val="FFFFFF"/>
                </a:highlight>
              </a:rPr>
              <a:t>The problem addressed in the paper is the automatic and accurate classification of fruits using convolutional neural networks (CNNs). This task is challenging due to the high visual similarity between different fruit varieties, such as certain types of apples, pears, and peaches.</a:t>
            </a:r>
            <a:endParaRPr lang="en-US" b="1" dirty="0"/>
          </a:p>
          <a:p>
            <a:endParaRPr lang="en-US" dirty="0"/>
          </a:p>
          <a:p>
            <a:endParaRPr lang="en-US" dirty="0"/>
          </a:p>
        </p:txBody>
      </p:sp>
      <p:pic>
        <p:nvPicPr>
          <p:cNvPr id="9" name="图片 8"/>
          <p:cNvPicPr>
            <a:picLocks noChangeAspect="1"/>
          </p:cNvPicPr>
          <p:nvPr/>
        </p:nvPicPr>
        <p:blipFill>
          <a:blip r:embed="rId1"/>
          <a:stretch>
            <a:fillRect/>
          </a:stretch>
        </p:blipFill>
        <p:spPr>
          <a:xfrm>
            <a:off x="6172200" y="1779388"/>
            <a:ext cx="5788427" cy="4442617"/>
          </a:xfrm>
          <a:prstGeom prst="rect">
            <a:avLst/>
          </a:prstGeom>
          <a:noFill/>
        </p:spPr>
      </p:pic>
      <p:sp>
        <p:nvSpPr>
          <p:cNvPr id="14" name="Content Placeholder 4"/>
          <p:cNvSpPr>
            <a:spLocks noGrp="1"/>
          </p:cNvSpPr>
          <p:nvPr>
            <p:ph sz="quarter" idx="13"/>
          </p:nvPr>
        </p:nvSpPr>
        <p:spPr>
          <a:xfrm>
            <a:off x="200628" y="1002324"/>
            <a:ext cx="11760656" cy="515327"/>
          </a:xfrm>
        </p:spPr>
        <p:txBody>
          <a:bodyPr/>
          <a:lstStyle/>
          <a:p>
            <a:endParaRPr lang="en-US"/>
          </a:p>
        </p:txBody>
      </p:sp>
      <p:sp>
        <p:nvSpPr>
          <p:cNvPr id="5" name="Date Placeholder 4"/>
          <p:cNvSpPr>
            <a:spLocks noGrp="1"/>
          </p:cNvSpPr>
          <p:nvPr>
            <p:ph type="dt" sz="half" idx="14"/>
          </p:nvPr>
        </p:nvSpPr>
        <p:spPr>
          <a:xfrm>
            <a:off x="200628" y="6483677"/>
            <a:ext cx="4444199" cy="365125"/>
          </a:xfrm>
        </p:spPr>
        <p:txBody>
          <a:bodyPr anchor="ctr">
            <a:normAutofit/>
          </a:bodyPr>
          <a:lstStyle/>
          <a:p>
            <a:pPr>
              <a:spcAft>
                <a:spcPts val="600"/>
              </a:spcAft>
            </a:pPr>
            <a:r>
              <a:rPr lang="en-US"/>
              <a:t>Presenter Name &amp; Date of Presentation</a:t>
            </a:r>
            <a:endParaRPr lang="en-US"/>
          </a:p>
        </p:txBody>
      </p:sp>
      <p:sp>
        <p:nvSpPr>
          <p:cNvPr id="6" name="Footer Placeholder 5"/>
          <p:cNvSpPr>
            <a:spLocks noGrp="1"/>
          </p:cNvSpPr>
          <p:nvPr>
            <p:ph type="ftr" sz="quarter" idx="3"/>
          </p:nvPr>
        </p:nvSpPr>
        <p:spPr>
          <a:xfrm>
            <a:off x="4644828" y="6483677"/>
            <a:ext cx="2902344" cy="365125"/>
          </a:xfrm>
        </p:spPr>
        <p:txBody>
          <a:bodyPr anchor="ctr">
            <a:normAutofit/>
          </a:bodyPr>
          <a:lstStyle/>
          <a:p>
            <a:pPr>
              <a:spcAft>
                <a:spcPts val="600"/>
              </a:spcAft>
            </a:pPr>
            <a:r>
              <a:rPr lang="en-US" dirty="0"/>
              <a:t>Title of Your Presentation</a:t>
            </a:r>
            <a:endParaRPr lang="en-US"/>
          </a:p>
        </p:txBody>
      </p:sp>
      <p:sp>
        <p:nvSpPr>
          <p:cNvPr id="7" name="Slide Number Placeholder 6"/>
          <p:cNvSpPr>
            <a:spLocks noGrp="1"/>
          </p:cNvSpPr>
          <p:nvPr>
            <p:ph type="sldNum" sz="quarter" idx="4"/>
          </p:nvPr>
        </p:nvSpPr>
        <p:spPr>
          <a:xfrm>
            <a:off x="7547172" y="6483677"/>
            <a:ext cx="4413455" cy="365125"/>
          </a:xfrm>
        </p:spPr>
        <p:txBody>
          <a:bodyPr anchor="ctr">
            <a:normAutofit/>
          </a:bodyPr>
          <a:lstStyle/>
          <a:p>
            <a:pPr>
              <a:spcAft>
                <a:spcPts val="600"/>
              </a:spcAft>
            </a:pPr>
            <a:fld id="{753A1DE0-CF65-344E-A1C3-3B403388D3F5}" type="slidenum">
              <a:rPr lang="en-US" smtClean="0"/>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28" y="77719"/>
            <a:ext cx="11760000" cy="924604"/>
          </a:xfrm>
        </p:spPr>
        <p:txBody>
          <a:bodyPr anchor="ctr">
            <a:normAutofit/>
          </a:bodyPr>
          <a:lstStyle/>
          <a:p>
            <a:r>
              <a:rPr lang="en-US" dirty="0"/>
              <a:t>Motivation and Main Problem</a:t>
            </a:r>
            <a:endParaRPr lang="en-US" dirty="0"/>
          </a:p>
        </p:txBody>
      </p:sp>
      <p:sp>
        <p:nvSpPr>
          <p:cNvPr id="3" name="Content Placeholder 2"/>
          <p:cNvSpPr>
            <a:spLocks noGrp="1"/>
          </p:cNvSpPr>
          <p:nvPr>
            <p:ph sz="half" idx="1"/>
          </p:nvPr>
        </p:nvSpPr>
        <p:spPr>
          <a:xfrm>
            <a:off x="200629" y="1570697"/>
            <a:ext cx="11630010" cy="4860000"/>
          </a:xfrm>
        </p:spPr>
        <p:txBody>
          <a:bodyPr>
            <a:normAutofit/>
          </a:bodyPr>
          <a:lstStyle/>
          <a:p>
            <a:pPr marL="0" indent="0">
              <a:buNone/>
            </a:pPr>
            <a:r>
              <a:rPr lang="en-US" altLang="zh-CN" sz="3600" b="1" dirty="0"/>
              <a:t>Motivation</a:t>
            </a:r>
            <a:endParaRPr lang="en-US" altLang="zh-CN" sz="3600" b="1" dirty="0"/>
          </a:p>
          <a:p>
            <a:pPr marL="0" indent="0">
              <a:buNone/>
            </a:pPr>
            <a:endParaRPr lang="en-US" altLang="zh-CN" dirty="0"/>
          </a:p>
          <a:p>
            <a:pPr marL="0" indent="0">
              <a:buNone/>
            </a:pPr>
            <a:r>
              <a:rPr lang="en-US" altLang="zh-CN" dirty="0"/>
              <a:t>Fruit industry has become the third major industry after grain and vegetable.</a:t>
            </a:r>
            <a:endParaRPr lang="en-US" altLang="zh-CN" dirty="0"/>
          </a:p>
          <a:p>
            <a:pPr marL="0" indent="0">
              <a:buNone/>
            </a:pPr>
            <a:r>
              <a:rPr lang="en-US" altLang="zh-CN" b="0" i="0" dirty="0">
                <a:effectLst/>
                <a:highlight>
                  <a:srgbClr val="FFFFFF"/>
                </a:highlight>
              </a:rPr>
              <a:t>Accurate fruit classification can greatly benefit fruit sellers by improving the efficiency of sorting and categorizing fruits, ultimately enhancing market operations and reducing manual labor.</a:t>
            </a:r>
            <a:endParaRPr lang="en-US" dirty="0"/>
          </a:p>
          <a:p>
            <a:endParaRPr lang="en-US" dirty="0"/>
          </a:p>
        </p:txBody>
      </p:sp>
      <p:sp>
        <p:nvSpPr>
          <p:cNvPr id="14" name="Content Placeholder 4"/>
          <p:cNvSpPr>
            <a:spLocks noGrp="1"/>
          </p:cNvSpPr>
          <p:nvPr>
            <p:ph sz="quarter" idx="13"/>
          </p:nvPr>
        </p:nvSpPr>
        <p:spPr>
          <a:xfrm>
            <a:off x="200628" y="1002324"/>
            <a:ext cx="11760656" cy="515327"/>
          </a:xfrm>
        </p:spPr>
        <p:txBody>
          <a:bodyPr/>
          <a:lstStyle/>
          <a:p>
            <a:endParaRPr lang="en-US"/>
          </a:p>
        </p:txBody>
      </p:sp>
      <p:sp>
        <p:nvSpPr>
          <p:cNvPr id="5" name="Date Placeholder 4"/>
          <p:cNvSpPr>
            <a:spLocks noGrp="1"/>
          </p:cNvSpPr>
          <p:nvPr>
            <p:ph type="dt" sz="half" idx="14"/>
          </p:nvPr>
        </p:nvSpPr>
        <p:spPr>
          <a:xfrm>
            <a:off x="200628" y="6483677"/>
            <a:ext cx="4444199" cy="365125"/>
          </a:xfrm>
        </p:spPr>
        <p:txBody>
          <a:bodyPr anchor="ctr">
            <a:normAutofit/>
          </a:bodyPr>
          <a:lstStyle/>
          <a:p>
            <a:pPr>
              <a:spcAft>
                <a:spcPts val="600"/>
              </a:spcAft>
            </a:pPr>
            <a:r>
              <a:rPr lang="en-US"/>
              <a:t>Presenter Name &amp; Date of Presentation</a:t>
            </a:r>
            <a:endParaRPr lang="en-US"/>
          </a:p>
        </p:txBody>
      </p:sp>
      <p:sp>
        <p:nvSpPr>
          <p:cNvPr id="6" name="Footer Placeholder 5"/>
          <p:cNvSpPr>
            <a:spLocks noGrp="1"/>
          </p:cNvSpPr>
          <p:nvPr>
            <p:ph type="ftr" sz="quarter" idx="3"/>
          </p:nvPr>
        </p:nvSpPr>
        <p:spPr>
          <a:xfrm>
            <a:off x="4644828" y="6483677"/>
            <a:ext cx="2902344" cy="365125"/>
          </a:xfrm>
        </p:spPr>
        <p:txBody>
          <a:bodyPr anchor="ctr">
            <a:normAutofit/>
          </a:bodyPr>
          <a:lstStyle/>
          <a:p>
            <a:pPr>
              <a:spcAft>
                <a:spcPts val="600"/>
              </a:spcAft>
            </a:pPr>
            <a:r>
              <a:rPr lang="en-US" dirty="0"/>
              <a:t>Title of Your Presentation</a:t>
            </a:r>
            <a:endParaRPr lang="en-US"/>
          </a:p>
        </p:txBody>
      </p:sp>
      <p:sp>
        <p:nvSpPr>
          <p:cNvPr id="7" name="Slide Number Placeholder 6"/>
          <p:cNvSpPr>
            <a:spLocks noGrp="1"/>
          </p:cNvSpPr>
          <p:nvPr>
            <p:ph type="sldNum" sz="quarter" idx="4"/>
          </p:nvPr>
        </p:nvSpPr>
        <p:spPr>
          <a:xfrm>
            <a:off x="7547172" y="6483677"/>
            <a:ext cx="4413455" cy="365125"/>
          </a:xfrm>
        </p:spPr>
        <p:txBody>
          <a:bodyPr anchor="ctr">
            <a:normAutofit/>
          </a:bodyPr>
          <a:lstStyle/>
          <a:p>
            <a:pPr>
              <a:spcAft>
                <a:spcPts val="600"/>
              </a:spcAft>
            </a:pPr>
            <a:fld id="{753A1DE0-CF65-344E-A1C3-3B403388D3F5}" type="slidenum">
              <a:rPr lang="en-US" smtClean="0"/>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28" y="77719"/>
            <a:ext cx="11760000" cy="924604"/>
          </a:xfrm>
        </p:spPr>
        <p:txBody>
          <a:bodyPr anchor="ctr">
            <a:normAutofit/>
          </a:bodyPr>
          <a:lstStyle/>
          <a:p>
            <a:r>
              <a:rPr lang="en-US" dirty="0"/>
              <a:t>Motivation and Main Problem</a:t>
            </a:r>
            <a:endParaRPr lang="en-US" dirty="0"/>
          </a:p>
        </p:txBody>
      </p:sp>
      <p:sp>
        <p:nvSpPr>
          <p:cNvPr id="3" name="Content Placeholder 2"/>
          <p:cNvSpPr>
            <a:spLocks noGrp="1"/>
          </p:cNvSpPr>
          <p:nvPr>
            <p:ph sz="half" idx="1"/>
          </p:nvPr>
        </p:nvSpPr>
        <p:spPr>
          <a:xfrm>
            <a:off x="200629" y="1570697"/>
            <a:ext cx="11488608" cy="4860000"/>
          </a:xfrm>
        </p:spPr>
        <p:txBody>
          <a:bodyPr>
            <a:normAutofit/>
          </a:bodyPr>
          <a:lstStyle/>
          <a:p>
            <a:pPr marL="0" indent="0">
              <a:buNone/>
            </a:pPr>
            <a:r>
              <a:rPr lang="en-US" altLang="zh-CN" sz="3600" b="1" dirty="0"/>
              <a:t>Challenge</a:t>
            </a:r>
            <a:endParaRPr lang="en-US" altLang="zh-CN" b="1" dirty="0"/>
          </a:p>
          <a:p>
            <a:r>
              <a:rPr lang="en-US" altLang="zh-CN" b="1" i="0" dirty="0">
                <a:solidFill>
                  <a:srgbClr val="0D0D0D"/>
                </a:solidFill>
                <a:effectLst/>
                <a:highlight>
                  <a:srgbClr val="FFFFFF"/>
                </a:highlight>
              </a:rPr>
              <a:t>Visual Similarity</a:t>
            </a:r>
            <a:r>
              <a:rPr lang="en-US" altLang="zh-CN" b="0" i="0" dirty="0">
                <a:solidFill>
                  <a:srgbClr val="0D0D0D"/>
                </a:solidFill>
                <a:effectLst/>
                <a:highlight>
                  <a:srgbClr val="FFFFFF"/>
                </a:highlight>
              </a:rPr>
              <a:t>: Some fruit varieties look very similar, making it difficult to distinguish them using traditional image processing methods.</a:t>
            </a:r>
            <a:endParaRPr lang="en-US" altLang="zh-CN" b="0" i="0" dirty="0">
              <a:solidFill>
                <a:srgbClr val="0D0D0D"/>
              </a:solidFill>
              <a:effectLst/>
              <a:highlight>
                <a:srgbClr val="FFFFFF"/>
              </a:highlight>
            </a:endParaRPr>
          </a:p>
          <a:p>
            <a:endParaRPr lang="en-US" dirty="0"/>
          </a:p>
          <a:p>
            <a:r>
              <a:rPr lang="en-US" altLang="zh-CN" b="1" i="0" dirty="0">
                <a:solidFill>
                  <a:srgbClr val="0D0D0D"/>
                </a:solidFill>
                <a:effectLst/>
                <a:highlight>
                  <a:srgbClr val="FFFFFF"/>
                </a:highlight>
              </a:rPr>
              <a:t>Complex Backgrounds</a:t>
            </a:r>
            <a:r>
              <a:rPr lang="en-US" altLang="zh-CN" b="0" i="0" dirty="0">
                <a:solidFill>
                  <a:srgbClr val="0D0D0D"/>
                </a:solidFill>
                <a:effectLst/>
                <a:highlight>
                  <a:srgbClr val="FFFFFF"/>
                </a:highlight>
              </a:rPr>
              <a:t>: Real-world images often have complex backgrounds that can interfere with the accuracy of classification algorithms.</a:t>
            </a:r>
            <a:endParaRPr lang="en-US" altLang="zh-CN" b="0" i="0" dirty="0">
              <a:solidFill>
                <a:srgbClr val="0D0D0D"/>
              </a:solidFill>
              <a:effectLst/>
              <a:highlight>
                <a:srgbClr val="FFFFFF"/>
              </a:highlight>
            </a:endParaRPr>
          </a:p>
          <a:p>
            <a:endParaRPr lang="en-US" dirty="0"/>
          </a:p>
          <a:p>
            <a:r>
              <a:rPr lang="en-US" altLang="zh-CN" b="1" i="0" dirty="0">
                <a:solidFill>
                  <a:srgbClr val="0D0D0D"/>
                </a:solidFill>
                <a:effectLst/>
                <a:highlight>
                  <a:srgbClr val="FFFFFF"/>
                </a:highlight>
              </a:rPr>
              <a:t>Data Diversity</a:t>
            </a:r>
            <a:r>
              <a:rPr lang="en-US" altLang="zh-CN" b="0" i="0" dirty="0">
                <a:solidFill>
                  <a:srgbClr val="0D0D0D"/>
                </a:solidFill>
                <a:effectLst/>
                <a:highlight>
                  <a:srgbClr val="FFFFFF"/>
                </a:highlight>
              </a:rPr>
              <a:t>: Limited and varied data sets can hinder the performance of machine learning models, requiring effective data augmentation techniques to enhance the dataset.</a:t>
            </a:r>
            <a:endParaRPr lang="en-US" altLang="zh-CN" b="0" i="0" dirty="0">
              <a:solidFill>
                <a:srgbClr val="0D0D0D"/>
              </a:solidFill>
              <a:effectLst/>
              <a:highlight>
                <a:srgbClr val="FFFFFF"/>
              </a:highlight>
            </a:endParaRPr>
          </a:p>
          <a:p>
            <a:endParaRPr lang="en-US" dirty="0"/>
          </a:p>
        </p:txBody>
      </p:sp>
      <p:sp>
        <p:nvSpPr>
          <p:cNvPr id="14" name="Content Placeholder 4"/>
          <p:cNvSpPr>
            <a:spLocks noGrp="1"/>
          </p:cNvSpPr>
          <p:nvPr>
            <p:ph sz="quarter" idx="13"/>
          </p:nvPr>
        </p:nvSpPr>
        <p:spPr>
          <a:xfrm>
            <a:off x="200628" y="1002324"/>
            <a:ext cx="11760656" cy="515327"/>
          </a:xfrm>
        </p:spPr>
        <p:txBody>
          <a:bodyPr/>
          <a:lstStyle/>
          <a:p>
            <a:endParaRPr lang="en-US" dirty="0"/>
          </a:p>
        </p:txBody>
      </p:sp>
      <p:sp>
        <p:nvSpPr>
          <p:cNvPr id="5" name="Date Placeholder 4"/>
          <p:cNvSpPr>
            <a:spLocks noGrp="1"/>
          </p:cNvSpPr>
          <p:nvPr>
            <p:ph type="dt" sz="half" idx="14"/>
          </p:nvPr>
        </p:nvSpPr>
        <p:spPr>
          <a:xfrm>
            <a:off x="200628" y="6483677"/>
            <a:ext cx="4444199" cy="365125"/>
          </a:xfrm>
        </p:spPr>
        <p:txBody>
          <a:bodyPr anchor="ctr">
            <a:normAutofit/>
          </a:bodyPr>
          <a:lstStyle/>
          <a:p>
            <a:pPr>
              <a:spcAft>
                <a:spcPts val="600"/>
              </a:spcAft>
            </a:pPr>
            <a:r>
              <a:rPr lang="en-US"/>
              <a:t>Presenter Name &amp; Date of Presentation</a:t>
            </a:r>
            <a:endParaRPr lang="en-US"/>
          </a:p>
        </p:txBody>
      </p:sp>
      <p:sp>
        <p:nvSpPr>
          <p:cNvPr id="6" name="Footer Placeholder 5"/>
          <p:cNvSpPr>
            <a:spLocks noGrp="1"/>
          </p:cNvSpPr>
          <p:nvPr>
            <p:ph type="ftr" sz="quarter" idx="3"/>
          </p:nvPr>
        </p:nvSpPr>
        <p:spPr>
          <a:xfrm>
            <a:off x="4644828" y="6483677"/>
            <a:ext cx="2902344" cy="365125"/>
          </a:xfrm>
        </p:spPr>
        <p:txBody>
          <a:bodyPr anchor="ctr">
            <a:normAutofit/>
          </a:bodyPr>
          <a:lstStyle/>
          <a:p>
            <a:pPr>
              <a:spcAft>
                <a:spcPts val="600"/>
              </a:spcAft>
            </a:pPr>
            <a:r>
              <a:rPr lang="en-US" dirty="0"/>
              <a:t>Title of Your Presentation</a:t>
            </a:r>
            <a:endParaRPr lang="en-US"/>
          </a:p>
        </p:txBody>
      </p:sp>
      <p:sp>
        <p:nvSpPr>
          <p:cNvPr id="7" name="Slide Number Placeholder 6"/>
          <p:cNvSpPr>
            <a:spLocks noGrp="1"/>
          </p:cNvSpPr>
          <p:nvPr>
            <p:ph type="sldNum" sz="quarter" idx="4"/>
          </p:nvPr>
        </p:nvSpPr>
        <p:spPr>
          <a:xfrm>
            <a:off x="7547172" y="6483677"/>
            <a:ext cx="4413455" cy="365125"/>
          </a:xfrm>
        </p:spPr>
        <p:txBody>
          <a:bodyPr anchor="ctr">
            <a:normAutofit/>
          </a:bodyPr>
          <a:lstStyle/>
          <a:p>
            <a:pPr>
              <a:spcAft>
                <a:spcPts val="600"/>
              </a:spcAft>
            </a:pPr>
            <a:fld id="{753A1DE0-CF65-344E-A1C3-3B403388D3F5}" type="slidenum">
              <a:rPr lang="en-US" smtClean="0"/>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28" y="77719"/>
            <a:ext cx="11760000" cy="924604"/>
          </a:xfrm>
        </p:spPr>
        <p:txBody>
          <a:bodyPr anchor="ctr">
            <a:normAutofit/>
          </a:bodyPr>
          <a:lstStyle/>
          <a:p>
            <a:r>
              <a:rPr lang="en-US" dirty="0"/>
              <a:t>Motivation and Main Problem</a:t>
            </a:r>
            <a:endParaRPr lang="en-US" dirty="0"/>
          </a:p>
        </p:txBody>
      </p:sp>
      <p:sp>
        <p:nvSpPr>
          <p:cNvPr id="3" name="Content Placeholder 2"/>
          <p:cNvSpPr>
            <a:spLocks noGrp="1"/>
          </p:cNvSpPr>
          <p:nvPr>
            <p:ph sz="half" idx="1"/>
          </p:nvPr>
        </p:nvSpPr>
        <p:spPr>
          <a:xfrm>
            <a:off x="200629" y="1570697"/>
            <a:ext cx="11488608" cy="4860000"/>
          </a:xfrm>
        </p:spPr>
        <p:txBody>
          <a:bodyPr>
            <a:normAutofit/>
          </a:bodyPr>
          <a:lstStyle/>
          <a:p>
            <a:pPr marL="0" indent="0" algn="l">
              <a:buNone/>
            </a:pPr>
            <a:r>
              <a:rPr lang="en-US" altLang="zh-CN" b="1" i="0" dirty="0">
                <a:solidFill>
                  <a:srgbClr val="0D0D0D"/>
                </a:solidFill>
                <a:effectLst/>
                <a:highlight>
                  <a:srgbClr val="FFFFFF"/>
                </a:highlight>
              </a:rPr>
              <a:t>Key Insights of the Proposed Work</a:t>
            </a:r>
            <a:r>
              <a:rPr lang="en-US" altLang="zh-CN" b="0" i="0" dirty="0">
                <a:solidFill>
                  <a:srgbClr val="0D0D0D"/>
                </a:solidFill>
                <a:effectLst/>
                <a:highlight>
                  <a:srgbClr val="FFFFFF"/>
                </a:highlight>
              </a:rPr>
              <a:t>:</a:t>
            </a:r>
            <a:endParaRPr lang="en-US" altLang="zh-CN" b="0" i="0" dirty="0">
              <a:solidFill>
                <a:srgbClr val="0D0D0D"/>
              </a:solidFill>
              <a:effectLst/>
              <a:highlight>
                <a:srgbClr val="FFFFFF"/>
              </a:highlight>
            </a:endParaRPr>
          </a:p>
          <a:p>
            <a:pPr marL="457200" lvl="1" indent="0" algn="l">
              <a:buNone/>
            </a:pPr>
            <a:r>
              <a:rPr lang="en-US" altLang="zh-CN" b="1" i="0" dirty="0">
                <a:solidFill>
                  <a:srgbClr val="0D0D0D"/>
                </a:solidFill>
                <a:effectLst/>
                <a:highlight>
                  <a:srgbClr val="FFFFFF"/>
                </a:highlight>
              </a:rPr>
              <a:t>· Convolutional Neural Networks (CNNs)</a:t>
            </a:r>
            <a:r>
              <a:rPr lang="en-US" altLang="zh-CN" b="0" i="0" dirty="0">
                <a:solidFill>
                  <a:srgbClr val="0D0D0D"/>
                </a:solidFill>
                <a:effectLst/>
                <a:highlight>
                  <a:srgbClr val="FFFFFF"/>
                </a:highlight>
              </a:rPr>
              <a:t>: The use of CNNs for automatic feature extraction and classification, which outperforms traditional methods in terms of accuracy.</a:t>
            </a:r>
            <a:endParaRPr lang="en-US" altLang="zh-CN" b="0" i="0" dirty="0">
              <a:solidFill>
                <a:srgbClr val="0D0D0D"/>
              </a:solidFill>
              <a:effectLst/>
              <a:highlight>
                <a:srgbClr val="FFFFFF"/>
              </a:highlight>
            </a:endParaRPr>
          </a:p>
          <a:p>
            <a:pPr marL="457200" lvl="1" indent="0" algn="l">
              <a:buNone/>
            </a:pPr>
            <a:endParaRPr lang="en-US" altLang="zh-CN" b="0" i="0" dirty="0">
              <a:solidFill>
                <a:srgbClr val="0D0D0D"/>
              </a:solidFill>
              <a:effectLst/>
              <a:highlight>
                <a:srgbClr val="FFFFFF"/>
              </a:highlight>
            </a:endParaRPr>
          </a:p>
          <a:p>
            <a:pPr marL="457200" lvl="1" indent="0">
              <a:buNone/>
            </a:pPr>
            <a:r>
              <a:rPr lang="en-US" altLang="zh-CN" b="1" dirty="0">
                <a:solidFill>
                  <a:srgbClr val="0D0D0D"/>
                </a:solidFill>
                <a:highlight>
                  <a:srgbClr val="FFFFFF"/>
                </a:highlight>
              </a:rPr>
              <a:t>·</a:t>
            </a:r>
            <a:r>
              <a:rPr lang="en-US" altLang="zh-CN" dirty="0">
                <a:solidFill>
                  <a:srgbClr val="0D0D0D"/>
                </a:solidFill>
                <a:highlight>
                  <a:srgbClr val="FFFFFF"/>
                </a:highlight>
              </a:rPr>
              <a:t> </a:t>
            </a:r>
            <a:r>
              <a:rPr lang="en-US" altLang="zh-CN" b="1" i="0" dirty="0">
                <a:solidFill>
                  <a:srgbClr val="0D0D0D"/>
                </a:solidFill>
                <a:effectLst/>
                <a:highlight>
                  <a:srgbClr val="FFFFFF"/>
                </a:highlight>
              </a:rPr>
              <a:t>Parameter Adjustment</a:t>
            </a:r>
            <a:r>
              <a:rPr lang="en-US" altLang="zh-CN" b="0" i="0" dirty="0">
                <a:solidFill>
                  <a:srgbClr val="0D0D0D"/>
                </a:solidFill>
                <a:effectLst/>
                <a:highlight>
                  <a:srgbClr val="FFFFFF"/>
                </a:highlight>
              </a:rPr>
              <a:t>: Fine-tuning the parameters of the CNN to improve classification performance.</a:t>
            </a:r>
            <a:endParaRPr lang="en-US" altLang="zh-CN" b="0" i="0" dirty="0">
              <a:solidFill>
                <a:srgbClr val="0D0D0D"/>
              </a:solidFill>
              <a:effectLst/>
              <a:highlight>
                <a:srgbClr val="FFFFFF"/>
              </a:highlight>
            </a:endParaRPr>
          </a:p>
          <a:p>
            <a:pPr marL="457200" lvl="1" indent="0">
              <a:buNone/>
            </a:pPr>
            <a:endParaRPr lang="en-US" altLang="zh-CN" b="0" i="0" dirty="0">
              <a:solidFill>
                <a:srgbClr val="0D0D0D"/>
              </a:solidFill>
              <a:effectLst/>
              <a:highlight>
                <a:srgbClr val="FFFFFF"/>
              </a:highlight>
            </a:endParaRPr>
          </a:p>
          <a:p>
            <a:pPr marL="457200" lvl="1" indent="0" algn="l">
              <a:buNone/>
            </a:pPr>
            <a:r>
              <a:rPr lang="en-US" altLang="zh-CN" b="1" i="0" dirty="0">
                <a:solidFill>
                  <a:srgbClr val="0D0D0D"/>
                </a:solidFill>
                <a:effectLst/>
                <a:highlight>
                  <a:srgbClr val="FFFFFF"/>
                </a:highlight>
              </a:rPr>
              <a:t>· Data Enhancement</a:t>
            </a:r>
            <a:r>
              <a:rPr lang="en-US" altLang="zh-CN" b="0" i="0" dirty="0">
                <a:solidFill>
                  <a:srgbClr val="0D0D0D"/>
                </a:solidFill>
                <a:effectLst/>
                <a:highlight>
                  <a:srgbClr val="FFFFFF"/>
                </a:highlight>
              </a:rPr>
              <a:t>: Implementing data enhancement techniques to increase the diversity and size of the dataset, leading to improved model accuracy, particularly on self-made datasets with complex backgrounds.</a:t>
            </a:r>
            <a:endParaRPr lang="en-US" altLang="zh-CN" b="0" i="0" dirty="0">
              <a:solidFill>
                <a:srgbClr val="0D0D0D"/>
              </a:solidFill>
              <a:effectLst/>
              <a:highlight>
                <a:srgbClr val="FFFFFF"/>
              </a:highlight>
            </a:endParaRPr>
          </a:p>
          <a:p>
            <a:endParaRPr lang="en-US" dirty="0"/>
          </a:p>
        </p:txBody>
      </p:sp>
      <p:sp>
        <p:nvSpPr>
          <p:cNvPr id="14" name="Content Placeholder 4"/>
          <p:cNvSpPr>
            <a:spLocks noGrp="1"/>
          </p:cNvSpPr>
          <p:nvPr>
            <p:ph sz="quarter" idx="13"/>
          </p:nvPr>
        </p:nvSpPr>
        <p:spPr>
          <a:xfrm>
            <a:off x="200628" y="1002324"/>
            <a:ext cx="11760656" cy="515327"/>
          </a:xfrm>
        </p:spPr>
        <p:txBody>
          <a:bodyPr/>
          <a:lstStyle/>
          <a:p>
            <a:endParaRPr lang="en-US"/>
          </a:p>
        </p:txBody>
      </p:sp>
      <p:sp>
        <p:nvSpPr>
          <p:cNvPr id="5" name="Date Placeholder 4"/>
          <p:cNvSpPr>
            <a:spLocks noGrp="1"/>
          </p:cNvSpPr>
          <p:nvPr>
            <p:ph type="dt" sz="half" idx="14"/>
          </p:nvPr>
        </p:nvSpPr>
        <p:spPr>
          <a:xfrm>
            <a:off x="200628" y="6483677"/>
            <a:ext cx="4444199" cy="365125"/>
          </a:xfrm>
        </p:spPr>
        <p:txBody>
          <a:bodyPr anchor="ctr">
            <a:normAutofit/>
          </a:bodyPr>
          <a:lstStyle/>
          <a:p>
            <a:pPr>
              <a:spcAft>
                <a:spcPts val="600"/>
              </a:spcAft>
            </a:pPr>
            <a:r>
              <a:rPr lang="en-US"/>
              <a:t>Presenter Name &amp; Date of Presentation</a:t>
            </a:r>
            <a:endParaRPr lang="en-US"/>
          </a:p>
        </p:txBody>
      </p:sp>
      <p:sp>
        <p:nvSpPr>
          <p:cNvPr id="6" name="Footer Placeholder 5"/>
          <p:cNvSpPr>
            <a:spLocks noGrp="1"/>
          </p:cNvSpPr>
          <p:nvPr>
            <p:ph type="ftr" sz="quarter" idx="3"/>
          </p:nvPr>
        </p:nvSpPr>
        <p:spPr>
          <a:xfrm>
            <a:off x="4644828" y="6483677"/>
            <a:ext cx="2902344" cy="365125"/>
          </a:xfrm>
        </p:spPr>
        <p:txBody>
          <a:bodyPr anchor="ctr">
            <a:normAutofit/>
          </a:bodyPr>
          <a:lstStyle/>
          <a:p>
            <a:pPr>
              <a:spcAft>
                <a:spcPts val="600"/>
              </a:spcAft>
            </a:pPr>
            <a:r>
              <a:rPr lang="en-US" dirty="0"/>
              <a:t>Title of Your Presentation</a:t>
            </a:r>
            <a:endParaRPr lang="en-US"/>
          </a:p>
        </p:txBody>
      </p:sp>
      <p:sp>
        <p:nvSpPr>
          <p:cNvPr id="7" name="Slide Number Placeholder 6"/>
          <p:cNvSpPr>
            <a:spLocks noGrp="1"/>
          </p:cNvSpPr>
          <p:nvPr>
            <p:ph type="sldNum" sz="quarter" idx="4"/>
          </p:nvPr>
        </p:nvSpPr>
        <p:spPr>
          <a:xfrm>
            <a:off x="7547172" y="6483677"/>
            <a:ext cx="4413455" cy="365125"/>
          </a:xfrm>
        </p:spPr>
        <p:txBody>
          <a:bodyPr anchor="ctr">
            <a:normAutofit/>
          </a:bodyPr>
          <a:lstStyle/>
          <a:p>
            <a:pPr>
              <a:spcAft>
                <a:spcPts val="600"/>
              </a:spcAft>
            </a:pPr>
            <a:fld id="{753A1DE0-CF65-344E-A1C3-3B403388D3F5}" type="slidenum">
              <a:rPr lang="en-US" smtClean="0"/>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Problem Setting</a:t>
            </a:r>
            <a:endParaRPr lang="en-US" dirty="0"/>
          </a:p>
        </p:txBody>
      </p:sp>
      <p:sp>
        <p:nvSpPr>
          <p:cNvPr id="3" name="Content Placeholder 2"/>
          <p:cNvSpPr>
            <a:spLocks noGrp="1"/>
          </p:cNvSpPr>
          <p:nvPr>
            <p:ph idx="1"/>
          </p:nvPr>
        </p:nvSpPr>
        <p:spPr>
          <a:xfrm>
            <a:off x="125213" y="1570697"/>
            <a:ext cx="11760000" cy="4860000"/>
          </a:xfrm>
        </p:spPr>
        <p:txBody>
          <a:bodyPr>
            <a:normAutofit/>
          </a:bodyPr>
          <a:lstStyle/>
          <a:p>
            <a:pPr marL="0" indent="0">
              <a:buNone/>
            </a:pPr>
            <a:r>
              <a:rPr lang="en-US" altLang="zh-CN" b="0" i="0" dirty="0">
                <a:solidFill>
                  <a:srgbClr val="0D0D0D"/>
                </a:solidFill>
                <a:effectLst/>
                <a:highlight>
                  <a:srgbClr val="FFFFFF"/>
                </a:highlight>
              </a:rPr>
              <a:t>To develop a method for automatic recognition and classification of fruits using convolutional neural networks (CNNs). Developing robust techniques for handling complex backgrounds and visually similar fruit varieties through advanced data enhancement and parameter tuning.</a:t>
            </a:r>
            <a:endParaRPr lang="en-US" altLang="zh-CN" b="0" i="0" dirty="0">
              <a:solidFill>
                <a:srgbClr val="0D0D0D"/>
              </a:solidFill>
              <a:effectLst/>
              <a:highlight>
                <a:srgbClr val="FFFFFF"/>
              </a:highlight>
            </a:endParaRPr>
          </a:p>
          <a:p>
            <a:pPr marL="0" indent="0">
              <a:buNone/>
            </a:pPr>
            <a:r>
              <a:rPr lang="en-US" altLang="zh-CN" b="0" i="0" dirty="0">
                <a:solidFill>
                  <a:srgbClr val="0D0D0D"/>
                </a:solidFill>
                <a:effectLst/>
                <a:highlight>
                  <a:srgbClr val="FFFFFF"/>
                </a:highlight>
              </a:rPr>
              <a:t>The goal is to achieve high classification accuracy for both public and self-made datasets.</a:t>
            </a:r>
            <a:endParaRPr lang="en-US" dirty="0"/>
          </a:p>
        </p:txBody>
      </p:sp>
      <p:sp>
        <p:nvSpPr>
          <p:cNvPr id="4" name="Content Placeholder 3"/>
          <p:cNvSpPr>
            <a:spLocks noGrp="1"/>
          </p:cNvSpPr>
          <p:nvPr>
            <p:ph sz="quarter" idx="13"/>
          </p:nvPr>
        </p:nvSpPr>
        <p:spPr/>
        <p:txBody>
          <a:bodyPr/>
          <a:lstStyle/>
          <a:p>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Related Wor</a:t>
            </a:r>
            <a:r>
              <a:rPr lang="en-US" altLang="zh-CN" dirty="0"/>
              <a:t>k</a:t>
            </a:r>
            <a:endParaRPr lang="en-US" dirty="0"/>
          </a:p>
        </p:txBody>
      </p:sp>
      <p:sp>
        <p:nvSpPr>
          <p:cNvPr id="3" name="Content Placeholder 2"/>
          <p:cNvSpPr>
            <a:spLocks noGrp="1"/>
          </p:cNvSpPr>
          <p:nvPr>
            <p:ph idx="1"/>
          </p:nvPr>
        </p:nvSpPr>
        <p:spPr/>
        <p:txBody>
          <a:bodyPr>
            <a:normAutofit/>
          </a:bodyPr>
          <a:lstStyle/>
          <a:p>
            <a:r>
              <a:rPr lang="en-US" altLang="zh-CN" sz="2400" dirty="0">
                <a:solidFill>
                  <a:srgbClr val="231F20"/>
                </a:solidFill>
                <a:effectLst/>
              </a:rPr>
              <a:t>Zhang extracted wavelet entropy (WE) from fruit images and classified them based on the optimized method of biogeography, with a total accuracy of 89.47% </a:t>
            </a:r>
            <a:endParaRPr lang="en-US" altLang="zh-CN" sz="2400" dirty="0">
              <a:solidFill>
                <a:srgbClr val="231F20"/>
              </a:solidFill>
              <a:effectLst/>
            </a:endParaRPr>
          </a:p>
          <a:p>
            <a:pPr marL="0" indent="0">
              <a:buNone/>
            </a:pPr>
            <a:r>
              <a:rPr lang="en-US" altLang="zh-CN" sz="1000" dirty="0">
                <a:solidFill>
                  <a:srgbClr val="231F20"/>
                </a:solidFill>
                <a:effectLst/>
                <a:ea typeface="宋体" panose="02010600030101010101" pitchFamily="2" charset="-122"/>
              </a:rPr>
              <a:t>from</a:t>
            </a:r>
            <a:r>
              <a:rPr lang="zh-CN" altLang="en-US" sz="1000" dirty="0">
                <a:solidFill>
                  <a:srgbClr val="231F20"/>
                </a:solidFill>
                <a:effectLst/>
                <a:ea typeface="宋体" panose="02010600030101010101" pitchFamily="2" charset="-122"/>
              </a:rPr>
              <a:t>： </a:t>
            </a:r>
            <a:r>
              <a:rPr lang="en-US" altLang="zh-CN" sz="1000" dirty="0">
                <a:solidFill>
                  <a:srgbClr val="231F20"/>
                </a:solidFill>
                <a:effectLst/>
                <a:ea typeface="宋体" panose="02010600030101010101" pitchFamily="2" charset="-122"/>
              </a:rPr>
              <a:t>S. Wang, Y. Zhang, G. Ji, J. Yang, J. Wu, and L. Wei, “Fruit classification </a:t>
            </a:r>
            <a:r>
              <a:rPr lang="en-US" altLang="zh-CN" sz="1000" dirty="0">
                <a:solidFill>
                  <a:srgbClr val="231F20"/>
                </a:solidFill>
                <a:effectLst/>
              </a:rPr>
              <a:t>by wavelet-entropy and feedforward neural network trained by fitness scaled chaotic ABC and biogeography-based optimization,” Entropy, vol. 17, no. 8, pp. 5711-5728, 2015.</a:t>
            </a:r>
            <a:endParaRPr lang="en-US" altLang="zh-CN" sz="2400" dirty="0">
              <a:solidFill>
                <a:srgbClr val="231F20"/>
              </a:solidFill>
              <a:effectLst/>
            </a:endParaRPr>
          </a:p>
          <a:p>
            <a:r>
              <a:rPr lang="en-US" altLang="zh-CN" sz="2400" b="0" i="0" dirty="0">
                <a:solidFill>
                  <a:srgbClr val="0D0D0D"/>
                </a:solidFill>
                <a:effectLst/>
                <a:highlight>
                  <a:srgbClr val="FFFFFF"/>
                </a:highlight>
              </a:rPr>
              <a:t>Calculated quantitative information such as RGB color distribution, CIE1931 standard tristimulus values, chromaticity coordinates, and mean values for guava fruit, then estimated the ripeness level through an artificial neural network (ANN).</a:t>
            </a:r>
            <a:endParaRPr lang="en-US" altLang="zh-CN" sz="2400" b="0" i="0" dirty="0">
              <a:solidFill>
                <a:srgbClr val="0D0D0D"/>
              </a:solidFill>
              <a:effectLst/>
              <a:highlight>
                <a:srgbClr val="FFFFFF"/>
              </a:highlight>
            </a:endParaRPr>
          </a:p>
          <a:p>
            <a:pPr marL="0" indent="0">
              <a:buNone/>
            </a:pPr>
            <a:r>
              <a:rPr lang="en-US" altLang="zh-CN" sz="1000" dirty="0">
                <a:solidFill>
                  <a:srgbClr val="231F20"/>
                </a:solidFill>
                <a:effectLst/>
              </a:rPr>
              <a:t>  A. Kanade and A. Shaligram, “Development of machine vision based system for classification of Guava fruits on the basis of CIE1931 chromaticity coordinates,” 2015 2nd International Symposium on Physics and Technology of Sensors (ISPTS). IEEE, pp. 177-180, 2015.</a:t>
            </a:r>
            <a:endParaRPr lang="en-US" altLang="zh-CN" sz="1000" dirty="0">
              <a:solidFill>
                <a:srgbClr val="231F20"/>
              </a:solidFill>
              <a:effectLst/>
            </a:endParaRPr>
          </a:p>
          <a:p>
            <a:pPr marL="0" indent="0">
              <a:buNone/>
            </a:pPr>
            <a:endParaRPr lang="en-US" altLang="zh-CN" sz="900" dirty="0">
              <a:solidFill>
                <a:srgbClr val="231F20"/>
              </a:solidFill>
              <a:effectLst/>
            </a:endParaRPr>
          </a:p>
          <a:p>
            <a:r>
              <a:rPr lang="en-US" altLang="zh-CN" sz="2400" b="0" i="0" dirty="0">
                <a:solidFill>
                  <a:srgbClr val="0D0D0D"/>
                </a:solidFill>
                <a:effectLst/>
                <a:highlight>
                  <a:srgbClr val="FFFFFF"/>
                </a:highlight>
              </a:rPr>
              <a:t>Used K-Means clustering to segment passion fruit and then classified the ripeness level of passion fruits through an artificial neural network(ANN),</a:t>
            </a:r>
            <a:r>
              <a:rPr lang="zh-CN" altLang="en-US" sz="2400" b="0" i="0" dirty="0">
                <a:solidFill>
                  <a:srgbClr val="0D0D0D"/>
                </a:solidFill>
                <a:effectLst/>
                <a:highlight>
                  <a:srgbClr val="FFFFFF"/>
                </a:highlight>
              </a:rPr>
              <a:t> </a:t>
            </a:r>
            <a:r>
              <a:rPr lang="en-US" altLang="zh-CN" sz="2400" dirty="0">
                <a:solidFill>
                  <a:srgbClr val="231F20"/>
                </a:solidFill>
                <a:effectLst/>
              </a:rPr>
              <a:t>with a total accuracy of </a:t>
            </a:r>
            <a:r>
              <a:rPr lang="en-US" altLang="zh-CN" sz="2400" b="0" i="0" dirty="0">
                <a:solidFill>
                  <a:srgbClr val="0D0D0D"/>
                </a:solidFill>
                <a:effectLst/>
                <a:highlight>
                  <a:srgbClr val="FFFFFF"/>
                </a:highlight>
              </a:rPr>
              <a:t>90%.</a:t>
            </a:r>
            <a:endParaRPr lang="en-US" altLang="zh-CN" sz="2400" dirty="0">
              <a:solidFill>
                <a:srgbClr val="231F20"/>
              </a:solidFill>
            </a:endParaRPr>
          </a:p>
          <a:p>
            <a:pPr marL="0" indent="0">
              <a:buNone/>
            </a:pPr>
            <a:r>
              <a:rPr lang="en-US" altLang="zh-CN" sz="1000" dirty="0">
                <a:solidFill>
                  <a:srgbClr val="231F20"/>
                </a:solidFill>
                <a:effectLst/>
              </a:rPr>
              <a:t>S. W. </a:t>
            </a:r>
            <a:r>
              <a:rPr lang="en-US" altLang="zh-CN" sz="1000" dirty="0" err="1">
                <a:solidFill>
                  <a:srgbClr val="231F20"/>
                </a:solidFill>
                <a:effectLst/>
              </a:rPr>
              <a:t>Sidehabi</a:t>
            </a:r>
            <a:r>
              <a:rPr lang="en-US" altLang="zh-CN" sz="1000" dirty="0">
                <a:solidFill>
                  <a:srgbClr val="231F20"/>
                </a:solidFill>
                <a:effectLst/>
              </a:rPr>
              <a:t>, A. </a:t>
            </a:r>
            <a:r>
              <a:rPr lang="en-US" altLang="zh-CN" sz="1000" dirty="0" err="1">
                <a:solidFill>
                  <a:srgbClr val="231F20"/>
                </a:solidFill>
                <a:effectLst/>
              </a:rPr>
              <a:t>Suyuti</a:t>
            </a:r>
            <a:r>
              <a:rPr lang="en-US" altLang="zh-CN" sz="1000" dirty="0">
                <a:solidFill>
                  <a:srgbClr val="231F20"/>
                </a:solidFill>
                <a:effectLst/>
              </a:rPr>
              <a:t>, I. S. </a:t>
            </a:r>
            <a:r>
              <a:rPr lang="en-US" altLang="zh-CN" sz="1000" dirty="0" err="1">
                <a:solidFill>
                  <a:srgbClr val="231F20"/>
                </a:solidFill>
                <a:effectLst/>
              </a:rPr>
              <a:t>Areni</a:t>
            </a:r>
            <a:r>
              <a:rPr lang="en-US" altLang="zh-CN" sz="1000" dirty="0">
                <a:solidFill>
                  <a:srgbClr val="231F20"/>
                </a:solidFill>
                <a:effectLst/>
              </a:rPr>
              <a:t>, and I. </a:t>
            </a:r>
            <a:r>
              <a:rPr lang="en-US" altLang="zh-CN" sz="1000" dirty="0" err="1">
                <a:solidFill>
                  <a:srgbClr val="231F20"/>
                </a:solidFill>
                <a:effectLst/>
              </a:rPr>
              <a:t>Nurtanio</a:t>
            </a:r>
            <a:r>
              <a:rPr lang="en-US" altLang="zh-CN" sz="1000" dirty="0">
                <a:solidFill>
                  <a:srgbClr val="231F20"/>
                </a:solidFill>
                <a:effectLst/>
              </a:rPr>
              <a:t>, “Classification on passion fruit’s ripeness using K-means clustering and artificial neural network,” 2018 International Conference on Information and Communications Technology (ICOIACT). IEEE, pp. 304-309, 2018.</a:t>
            </a:r>
            <a:endParaRPr lang="en-US" sz="1000"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9" name="内容占位符 8"/>
          <p:cNvSpPr>
            <a:spLocks noGrp="1"/>
          </p:cNvSpPr>
          <p:nvPr>
            <p:ph sz="quarter" idx="13"/>
          </p:nvPr>
        </p:nvSpPr>
        <p:spPr/>
        <p:txBody>
          <a:bodyPr/>
          <a:lstStyle/>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zh-CN" dirty="0"/>
              <a:t>Limitations of Prior Work</a:t>
            </a:r>
            <a:endParaRPr lang="en-US" dirty="0"/>
          </a:p>
        </p:txBody>
      </p:sp>
      <p:sp>
        <p:nvSpPr>
          <p:cNvPr id="3" name="Content Placeholder 2"/>
          <p:cNvSpPr>
            <a:spLocks noGrp="1"/>
          </p:cNvSpPr>
          <p:nvPr>
            <p:ph idx="1"/>
          </p:nvPr>
        </p:nvSpPr>
        <p:spPr/>
        <p:txBody>
          <a:bodyPr>
            <a:normAutofit/>
          </a:bodyPr>
          <a:lstStyle/>
          <a:p>
            <a:pPr algn="l">
              <a:buFont typeface="+mj-lt"/>
              <a:buAutoNum type="arabicPeriod"/>
            </a:pPr>
            <a:r>
              <a:rPr lang="en-US" altLang="zh-CN" b="1" i="0" dirty="0">
                <a:solidFill>
                  <a:srgbClr val="0D0D0D"/>
                </a:solidFill>
                <a:effectLst/>
                <a:highlight>
                  <a:srgbClr val="FFFFFF"/>
                </a:highlight>
              </a:rPr>
              <a:t>Limited Feature Extraction Techniques</a:t>
            </a:r>
            <a:r>
              <a:rPr lang="en-US" altLang="zh-CN" b="0" i="0" dirty="0">
                <a:solidFill>
                  <a:srgbClr val="0D0D0D"/>
                </a:solidFill>
                <a:effectLst/>
                <a:highlight>
                  <a:srgbClr val="FFFFFF"/>
                </a:highlight>
              </a:rPr>
              <a:t>:</a:t>
            </a:r>
            <a:endParaRPr lang="en-US" altLang="zh-CN" b="0" i="0" dirty="0">
              <a:solidFill>
                <a:srgbClr val="0D0D0D"/>
              </a:solidFill>
              <a:effectLst/>
              <a:highlight>
                <a:srgbClr val="FFFFFF"/>
              </a:highlight>
            </a:endParaRPr>
          </a:p>
          <a:p>
            <a:pPr marL="742950" lvl="1" indent="-285750" algn="l">
              <a:buFont typeface="+mj-lt"/>
              <a:buAutoNum type="arabicPeriod"/>
            </a:pPr>
            <a:r>
              <a:rPr lang="en-US" altLang="zh-CN" b="0" i="0" dirty="0">
                <a:solidFill>
                  <a:srgbClr val="0D0D0D"/>
                </a:solidFill>
                <a:effectLst/>
                <a:highlight>
                  <a:srgbClr val="FFFFFF"/>
                </a:highlight>
              </a:rPr>
              <a:t>Earlier studies, such as those by Zhang et al. (2015) and Kanade (2015), relied heavily on manually extracted features like wavelet entropy and color distribution metrics. These techniques, while useful, are not as powerful or flexible as the automatic feature extraction capabilities of deep learning models like CNNs.</a:t>
            </a:r>
            <a:endParaRPr lang="en-US" altLang="zh-CN" b="0" i="0" dirty="0">
              <a:solidFill>
                <a:srgbClr val="0D0D0D"/>
              </a:solidFill>
              <a:effectLst/>
              <a:highlight>
                <a:srgbClr val="FFFFFF"/>
              </a:highlight>
            </a:endParaRPr>
          </a:p>
          <a:p>
            <a:pPr marL="742950" lvl="1" indent="-285750" algn="l">
              <a:buFont typeface="+mj-lt"/>
              <a:buAutoNum type="arabicPeriod"/>
            </a:pPr>
            <a:endParaRPr lang="en-US" altLang="zh-CN" dirty="0">
              <a:solidFill>
                <a:srgbClr val="0D0D0D"/>
              </a:solidFill>
              <a:highlight>
                <a:srgbClr val="FFFFFF"/>
              </a:highlight>
            </a:endParaRPr>
          </a:p>
          <a:p>
            <a:pPr algn="l">
              <a:buFont typeface="+mj-lt"/>
              <a:buAutoNum type="arabicPeriod"/>
            </a:pPr>
            <a:r>
              <a:rPr lang="en-US" altLang="zh-CN" b="1" i="0" dirty="0">
                <a:solidFill>
                  <a:srgbClr val="0D0D0D"/>
                </a:solidFill>
                <a:effectLst/>
                <a:highlight>
                  <a:srgbClr val="FFFFFF"/>
                </a:highlight>
              </a:rPr>
              <a:t>Restricted Dataset Complexity</a:t>
            </a:r>
            <a:r>
              <a:rPr lang="en-US" altLang="zh-CN" b="0" i="0" dirty="0">
                <a:solidFill>
                  <a:srgbClr val="0D0D0D"/>
                </a:solidFill>
                <a:effectLst/>
                <a:highlight>
                  <a:srgbClr val="FFFFFF"/>
                </a:highlight>
              </a:rPr>
              <a:t>:</a:t>
            </a:r>
            <a:endParaRPr lang="en-US" altLang="zh-CN" b="0" i="0" dirty="0">
              <a:solidFill>
                <a:srgbClr val="0D0D0D"/>
              </a:solidFill>
              <a:effectLst/>
              <a:highlight>
                <a:srgbClr val="FFFFFF"/>
              </a:highlight>
            </a:endParaRPr>
          </a:p>
          <a:p>
            <a:pPr marL="457200" lvl="1" indent="0" algn="l">
              <a:buNone/>
            </a:pPr>
            <a:r>
              <a:rPr lang="en-US" altLang="zh-CN" b="0" i="0" dirty="0">
                <a:solidFill>
                  <a:srgbClr val="0D0D0D"/>
                </a:solidFill>
                <a:effectLst/>
                <a:highlight>
                  <a:srgbClr val="FFFFFF"/>
                </a:highlight>
              </a:rPr>
              <a:t>2. Many previous works used datasets with relatively simple backgrounds. For instance, Lu et al. (2018) and Wang (2018) used datasets where the fruit images had uniform or less complex backgrounds, which does not reflect the challenges of real-world scenarios where the background can be quite varied and complex.</a:t>
            </a:r>
            <a:endParaRPr lang="en-US" altLang="zh-CN" b="0" i="0" dirty="0">
              <a:solidFill>
                <a:srgbClr val="0D0D0D"/>
              </a:solidFill>
              <a:effectLst/>
              <a:highlight>
                <a:srgbClr val="FFFFFF"/>
              </a:highlight>
            </a:endParaRPr>
          </a:p>
          <a:p>
            <a:pPr marL="742950" lvl="1" indent="-285750" algn="l">
              <a:buFont typeface="+mj-lt"/>
              <a:buAutoNum type="arabicPeriod"/>
            </a:pPr>
            <a:endParaRPr lang="en-US" altLang="zh-CN" b="0" i="0" dirty="0">
              <a:solidFill>
                <a:srgbClr val="0D0D0D"/>
              </a:solidFill>
              <a:effectLst/>
              <a:highlight>
                <a:srgbClr val="FFFFFF"/>
              </a:highlight>
              <a:latin typeface="Söhne"/>
            </a:endParaRPr>
          </a:p>
          <a:p>
            <a:endParaRPr lang="en-US" sz="1000"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Experimental P</a:t>
            </a:r>
            <a:r>
              <a:rPr lang="en-US" dirty="0"/>
              <a:t>reparation</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p:txBody>
      </p:sp>
      <p:pic>
        <p:nvPicPr>
          <p:cNvPr id="8" name="内容占位符 7"/>
          <p:cNvPicPr>
            <a:picLocks noChangeAspect="1"/>
          </p:cNvPicPr>
          <p:nvPr>
            <p:ph sz="quarter" idx="13"/>
          </p:nvPr>
        </p:nvPicPr>
        <p:blipFill>
          <a:blip r:embed="rId1"/>
          <a:stretch>
            <a:fillRect/>
          </a:stretch>
        </p:blipFill>
        <p:spPr>
          <a:xfrm>
            <a:off x="259080" y="2265680"/>
            <a:ext cx="3961130" cy="2577465"/>
          </a:xfrm>
          <a:prstGeom prst="rect">
            <a:avLst/>
          </a:prstGeom>
        </p:spPr>
      </p:pic>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9" name="图片 1"/>
          <p:cNvPicPr>
            <a:picLocks noChangeAspect="1"/>
          </p:cNvPicPr>
          <p:nvPr/>
        </p:nvPicPr>
        <p:blipFill>
          <a:blip r:embed="rId2"/>
          <a:srcRect l="4820" t="9854" r="12207"/>
          <a:stretch>
            <a:fillRect/>
          </a:stretch>
        </p:blipFill>
        <p:spPr>
          <a:xfrm>
            <a:off x="7287260" y="1212850"/>
            <a:ext cx="3509010" cy="3926840"/>
          </a:xfrm>
          <a:prstGeom prst="rect">
            <a:avLst/>
          </a:prstGeom>
          <a:noFill/>
          <a:ln>
            <a:noFill/>
          </a:ln>
        </p:spPr>
      </p:pic>
      <p:sp>
        <p:nvSpPr>
          <p:cNvPr id="10" name="文本框 9"/>
          <p:cNvSpPr txBox="1"/>
          <p:nvPr/>
        </p:nvSpPr>
        <p:spPr>
          <a:xfrm>
            <a:off x="130175" y="4899025"/>
            <a:ext cx="4528820" cy="1064895"/>
          </a:xfrm>
          <a:prstGeom prst="rect">
            <a:avLst/>
          </a:prstGeom>
          <a:noFill/>
        </p:spPr>
        <p:txBody>
          <a:bodyPr wrap="none" rtlCol="0">
            <a:noAutofit/>
          </a:bodyPr>
          <a:p>
            <a:pPr algn="l"/>
            <a:r>
              <a:rPr lang="zh-CN" altLang="en-US" sz="1600" baseline="0" dirty="0" err="1" smtClean="0">
                <a:solidFill>
                  <a:schemeClr val="bg1"/>
                </a:solidFill>
                <a:latin typeface="Times New Roman" panose="02020603050405020304" charset="0"/>
                <a:cs typeface="Times New Roman" panose="02020603050405020304" charset="0"/>
              </a:rPr>
              <a:t>The public dataset is provided by halcon software </a:t>
            </a:r>
            <a:r>
              <a:rPr lang="en-US" altLang="zh-CN" sz="1600" baseline="0" dirty="0" err="1" smtClean="0">
                <a:solidFill>
                  <a:schemeClr val="bg1"/>
                </a:solidFill>
                <a:latin typeface="Times New Roman" panose="02020603050405020304" charset="0"/>
                <a:cs typeface="Times New Roman" panose="02020603050405020304" charset="0"/>
              </a:rPr>
              <a:t>have</a:t>
            </a:r>
            <a:endParaRPr lang="zh-CN" altLang="en-US" sz="1600" baseline="0" dirty="0" err="1" smtClean="0">
              <a:solidFill>
                <a:schemeClr val="bg1"/>
              </a:solidFill>
              <a:latin typeface="Times New Roman" panose="02020603050405020304" charset="0"/>
              <a:cs typeface="Times New Roman" panose="02020603050405020304" charset="0"/>
            </a:endParaRPr>
          </a:p>
          <a:p>
            <a:pPr algn="l"/>
            <a:r>
              <a:rPr lang="zh-CN" altLang="en-US" sz="1600" baseline="0" dirty="0" err="1" smtClean="0">
                <a:solidFill>
                  <a:schemeClr val="bg1"/>
                </a:solidFill>
                <a:latin typeface="Times New Roman" panose="02020603050405020304" charset="0"/>
                <a:cs typeface="Times New Roman" panose="02020603050405020304" charset="0"/>
              </a:rPr>
              <a:t> 758 copies</a:t>
            </a:r>
            <a:r>
              <a:rPr lang="en-US" altLang="zh-CN" sz="1600" baseline="0" dirty="0" err="1" smtClean="0">
                <a:solidFill>
                  <a:schemeClr val="bg1"/>
                </a:solidFill>
                <a:latin typeface="Times New Roman" panose="02020603050405020304" charset="0"/>
                <a:cs typeface="Times New Roman" panose="02020603050405020304" charset="0"/>
              </a:rPr>
              <a:t> </a:t>
            </a:r>
            <a:r>
              <a:rPr lang="zh-CN" altLang="en-US" sz="1600" baseline="0" dirty="0" err="1" smtClean="0">
                <a:solidFill>
                  <a:schemeClr val="bg1"/>
                </a:solidFill>
                <a:latin typeface="Times New Roman" panose="02020603050405020304" charset="0"/>
                <a:cs typeface="Times New Roman" panose="02020603050405020304" charset="0"/>
              </a:rPr>
              <a:t> in 5 categories</a:t>
            </a:r>
            <a:r>
              <a:rPr lang="en-US" altLang="zh-CN" sz="1600" baseline="0" dirty="0" err="1" smtClean="0">
                <a:solidFill>
                  <a:schemeClr val="bg1"/>
                </a:solidFill>
                <a:latin typeface="Times New Roman" panose="02020603050405020304" charset="0"/>
                <a:cs typeface="Times New Roman" panose="02020603050405020304" charset="0"/>
              </a:rPr>
              <a:t> </a:t>
            </a:r>
            <a:r>
              <a:rPr lang="en-US" altLang="zh-CN" sz="1600" dirty="0" err="1" smtClean="0">
                <a:solidFill>
                  <a:schemeClr val="bg1"/>
                </a:solidFill>
                <a:latin typeface="Times New Roman" panose="02020603050405020304" charset="0"/>
                <a:cs typeface="Times New Roman" panose="02020603050405020304" charset="0"/>
                <a:sym typeface="+mn-ea"/>
              </a:rPr>
              <a:t>with simple background</a:t>
            </a:r>
            <a:r>
              <a:rPr lang="en-US" altLang="zh-CN" sz="1600" baseline="0" dirty="0" err="1" smtClean="0">
                <a:solidFill>
                  <a:schemeClr val="bg1"/>
                </a:solidFill>
                <a:latin typeface="Times New Roman" panose="02020603050405020304" charset="0"/>
                <a:cs typeface="Times New Roman" panose="02020603050405020304" charset="0"/>
              </a:rPr>
              <a:t>.</a:t>
            </a:r>
            <a:endParaRPr lang="en-US" altLang="zh-CN" sz="1600" baseline="0" dirty="0" err="1" smtClean="0">
              <a:solidFill>
                <a:schemeClr val="bg1"/>
              </a:solidFill>
              <a:latin typeface="Times New Roman" panose="02020603050405020304" charset="0"/>
              <a:cs typeface="Times New Roman" panose="02020603050405020304" charset="0"/>
            </a:endParaRPr>
          </a:p>
        </p:txBody>
      </p:sp>
      <p:sp>
        <p:nvSpPr>
          <p:cNvPr id="11" name="文本框 10"/>
          <p:cNvSpPr txBox="1"/>
          <p:nvPr/>
        </p:nvSpPr>
        <p:spPr>
          <a:xfrm>
            <a:off x="6682740" y="5139690"/>
            <a:ext cx="5224145" cy="829945"/>
          </a:xfrm>
          <a:prstGeom prst="rect">
            <a:avLst/>
          </a:prstGeom>
          <a:noFill/>
        </p:spPr>
        <p:txBody>
          <a:bodyPr wrap="none" rtlCol="0">
            <a:spAutoFit/>
          </a:bodyPr>
          <a:p>
            <a:pPr algn="l"/>
            <a:r>
              <a:rPr lang="zh-CN" altLang="en-US" sz="1600" baseline="0" dirty="0" err="1" smtClean="0">
                <a:solidFill>
                  <a:schemeClr val="bg1"/>
                </a:solidFill>
                <a:latin typeface="Times New Roman" panose="02020603050405020304" charset="0"/>
                <a:cs typeface="Times New Roman" panose="02020603050405020304" charset="0"/>
              </a:rPr>
              <a:t>The self-made dataset was collected by oneself, mainly from</a:t>
            </a:r>
            <a:endParaRPr lang="zh-CN" altLang="en-US" sz="1600" baseline="0" dirty="0" err="1" smtClean="0">
              <a:solidFill>
                <a:schemeClr val="bg1"/>
              </a:solidFill>
              <a:latin typeface="Times New Roman" panose="02020603050405020304" charset="0"/>
              <a:cs typeface="Times New Roman" panose="02020603050405020304" charset="0"/>
            </a:endParaRPr>
          </a:p>
          <a:p>
            <a:pPr algn="l"/>
            <a:r>
              <a:rPr lang="zh-CN" altLang="en-US" sz="1600" baseline="0" dirty="0" err="1" smtClean="0">
                <a:solidFill>
                  <a:schemeClr val="bg1"/>
                </a:solidFill>
                <a:latin typeface="Times New Roman" panose="02020603050405020304" charset="0"/>
                <a:cs typeface="Times New Roman" panose="02020603050405020304" charset="0"/>
              </a:rPr>
              <a:t> the network and self-shooting with complex background and </a:t>
            </a:r>
            <a:endParaRPr lang="zh-CN" altLang="en-US" sz="1600" baseline="0" dirty="0" err="1" smtClean="0">
              <a:solidFill>
                <a:schemeClr val="bg1"/>
              </a:solidFill>
              <a:latin typeface="Times New Roman" panose="02020603050405020304" charset="0"/>
              <a:cs typeface="Times New Roman" panose="02020603050405020304" charset="0"/>
            </a:endParaRPr>
          </a:p>
          <a:p>
            <a:pPr algn="l"/>
            <a:r>
              <a:rPr lang="zh-CN" altLang="en-US" sz="1600" baseline="0" dirty="0" err="1" smtClean="0">
                <a:solidFill>
                  <a:schemeClr val="bg1"/>
                </a:solidFill>
                <a:latin typeface="Times New Roman" panose="02020603050405020304" charset="0"/>
                <a:cs typeface="Times New Roman" panose="02020603050405020304" charset="0"/>
              </a:rPr>
              <a:t>other adverse conditions, totaling 11527 categories</a:t>
            </a:r>
            <a:endParaRPr lang="zh-CN" altLang="en-US" sz="1600" baseline="0" dirty="0" err="1" smtClean="0">
              <a:solidFill>
                <a:schemeClr val="bg1"/>
              </a:solidFill>
              <a:latin typeface="Times New Roman" panose="02020603050405020304" charset="0"/>
              <a:cs typeface="Times New Roman" panose="02020603050405020304" charset="0"/>
            </a:endParaRPr>
          </a:p>
        </p:txBody>
      </p:sp>
      <p:sp>
        <p:nvSpPr>
          <p:cNvPr id="13" name="文本框 12"/>
          <p:cNvSpPr txBox="1"/>
          <p:nvPr/>
        </p:nvSpPr>
        <p:spPr>
          <a:xfrm>
            <a:off x="591820" y="1102360"/>
            <a:ext cx="1785620" cy="583565"/>
          </a:xfrm>
          <a:prstGeom prst="rect">
            <a:avLst/>
          </a:prstGeom>
          <a:noFill/>
        </p:spPr>
        <p:txBody>
          <a:bodyPr wrap="none" rtlCol="0">
            <a:spAutoFit/>
          </a:bodyPr>
          <a:p>
            <a:r>
              <a:rPr lang="en-US" altLang="zh-CN" sz="3200" b="1" baseline="0" dirty="0" err="1" smtClean="0">
                <a:solidFill>
                  <a:schemeClr val="bg1"/>
                </a:solidFill>
              </a:rPr>
              <a:t>Database</a:t>
            </a:r>
            <a:endParaRPr lang="en-US" altLang="zh-CN" sz="3200" b="1" baseline="0" dirty="0" err="1" smtClean="0">
              <a:solidFill>
                <a:schemeClr val="bg1"/>
              </a:solidFill>
            </a:endParaRPr>
          </a:p>
        </p:txBody>
      </p:sp>
    </p:spTree>
  </p:cSld>
  <p:clrMapOvr>
    <a:masterClrMapping/>
  </p:clrMapOvr>
</p:sld>
</file>

<file path=ppt/tags/tag1.xml><?xml version="1.0" encoding="utf-8"?>
<p:tagLst xmlns:p="http://schemas.openxmlformats.org/presentationml/2006/main">
  <p:tag name="commondata" val="eyJoZGlkIjoiODMzN2RkYzQwZGM5NTgzNGNmZjRlZjA1YmQ1MjNkZTAifQ=="/>
</p:tagLst>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imes New Roman + FangSong">
      <a:majorFont>
        <a:latin typeface="Times New Roman"/>
        <a:ea typeface="FangSong"/>
        <a:cs typeface=""/>
      </a:majorFont>
      <a:minorFont>
        <a:latin typeface="Times New Roman"/>
        <a:ea typeface="FangSong"/>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baseline="0" dirty="0" err="1" smtClean="0">
            <a:solidFill>
              <a:schemeClr val="bg1"/>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0</TotalTime>
  <Words>8817</Words>
  <Application>WPS 演示</Application>
  <PresentationFormat>宽屏</PresentationFormat>
  <Paragraphs>251</Paragraphs>
  <Slides>19</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19</vt:i4>
      </vt:variant>
    </vt:vector>
  </HeadingPairs>
  <TitlesOfParts>
    <vt:vector size="31" baseType="lpstr">
      <vt:lpstr>Arial</vt:lpstr>
      <vt:lpstr>宋体</vt:lpstr>
      <vt:lpstr>Wingdings</vt:lpstr>
      <vt:lpstr>Söhne</vt:lpstr>
      <vt:lpstr>Times New Roman</vt:lpstr>
      <vt:lpstr>Calibri</vt:lpstr>
      <vt:lpstr>微软雅黑</vt:lpstr>
      <vt:lpstr>Arial Unicode MS</vt:lpstr>
      <vt:lpstr>仿宋</vt:lpstr>
      <vt:lpstr>等线</vt:lpstr>
      <vt:lpstr>Segoe Print</vt:lpstr>
      <vt:lpstr>Office 主题​​</vt:lpstr>
      <vt:lpstr>Fruit Classification using Convolutional Neural Network via Adjust Parameter and Data Enhancement</vt:lpstr>
      <vt:lpstr>Motivation and Main Problem</vt:lpstr>
      <vt:lpstr>Motivation and Main Problem</vt:lpstr>
      <vt:lpstr>Motivation and Main Problem</vt:lpstr>
      <vt:lpstr>Motivation and Main Problem</vt:lpstr>
      <vt:lpstr>Problem Setting</vt:lpstr>
      <vt:lpstr>Related Work</vt:lpstr>
      <vt:lpstr>Limitations of Prior Work</vt:lpstr>
      <vt:lpstr>Experimental Preparation</vt:lpstr>
      <vt:lpstr>Experimental Preparation</vt:lpstr>
      <vt:lpstr>PowerPoint 演示文稿</vt:lpstr>
      <vt:lpstr>PowerPoint 演示文稿</vt:lpstr>
      <vt:lpstr>PowerPoint 演示文稿</vt:lpstr>
      <vt:lpstr>PowerPoint 演示文稿</vt:lpstr>
      <vt:lpstr>PowerPoint 演示文稿</vt:lpstr>
      <vt:lpstr>PowerPoint 演示文稿</vt:lpstr>
      <vt:lpstr>Extended Readings</vt:lpstr>
      <vt:lpstr>Summary</vt:lpstr>
      <vt:lpstr>Future Work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paper]</dc:title>
  <dc:creator>Chaoyang Song</dc:creator>
  <cp:lastModifiedBy>Jiang</cp:lastModifiedBy>
  <cp:revision>5</cp:revision>
  <dcterms:created xsi:type="dcterms:W3CDTF">2023-02-12T01:29:00Z</dcterms:created>
  <dcterms:modified xsi:type="dcterms:W3CDTF">2024-05-12T14:52:23Z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13190A3398434572B0BFE0FCEFCC310C_12</vt:lpwstr>
  </property>
  <property fmtid="{D5CDD505-2E9C-101B-9397-08002B2CF9AE}" pid="3" name="KSOProductBuildVer">
    <vt:lpwstr>2052-12.1.0.16729</vt:lpwstr>
  </property>
</Properties>
</file>