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3"/>
    <p:sldId id="280" r:id="rId4"/>
    <p:sldId id="262" r:id="rId5"/>
    <p:sldId id="257" r:id="rId6"/>
    <p:sldId id="263" r:id="rId7"/>
    <p:sldId id="264" r:id="rId8"/>
    <p:sldId id="294" r:id="rId9"/>
    <p:sldId id="265" r:id="rId10"/>
    <p:sldId id="295" r:id="rId11"/>
    <p:sldId id="267" r:id="rId12"/>
    <p:sldId id="296" r:id="rId13"/>
    <p:sldId id="297" r:id="rId14"/>
    <p:sldId id="273" r:id="rId15"/>
    <p:sldId id="298" r:id="rId16"/>
    <p:sldId id="299" r:id="rId17"/>
    <p:sldId id="268" r:id="rId18"/>
    <p:sldId id="269" r:id="rId19"/>
    <p:sldId id="270" r:id="rId20"/>
    <p:sldId id="271" r:id="rId21"/>
    <p:sldId id="272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71798" autoAdjust="0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7T17:07:08.564" idx="1">
    <p:pos x="7544" y="70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F990-4279-964D-8D62-BD9DE620F3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A10A-AC53-EF4A-B20F-CD7086185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28" y="1122363"/>
            <a:ext cx="117907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202" y="3602038"/>
            <a:ext cx="1040359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627" y="5349875"/>
            <a:ext cx="891873" cy="891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66" y="5349875"/>
            <a:ext cx="891873" cy="891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49401"/>
            <a:ext cx="4571397" cy="1339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150472"/>
            <a:ext cx="6777439" cy="62503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/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5324909"/>
            <a:ext cx="7059539" cy="9246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7260168" y="5324910"/>
            <a:ext cx="4106172" cy="924604"/>
          </a:xfrm>
        </p:spPr>
        <p:txBody>
          <a:bodyPr anchor="ctr"/>
          <a:lstStyle>
            <a:lvl1pPr marL="0" indent="0" algn="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00628" y="5324909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709740"/>
            <a:ext cx="11778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4589465"/>
            <a:ext cx="1177804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629" y="1570697"/>
            <a:ext cx="5819172" cy="48600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0697"/>
            <a:ext cx="5788427" cy="48600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/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98909"/>
            <a:ext cx="11793920" cy="903414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9" y="1478509"/>
            <a:ext cx="57969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629" y="2356460"/>
            <a:ext cx="5796948" cy="4073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8509"/>
            <a:ext cx="57884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6460"/>
            <a:ext cx="5788427" cy="4073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7"/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50473"/>
            <a:ext cx="4571397" cy="1338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50472"/>
            <a:ext cx="6777439" cy="62271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202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7"/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426"/>
            <a:ext cx="12192000" cy="643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628" y="77719"/>
            <a:ext cx="11760000" cy="924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1570697"/>
            <a:ext cx="117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0627" y="6196117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AncoraSIR.com</a:t>
            </a:r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21687" y="5511706"/>
            <a:ext cx="538940" cy="91899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/>
              <a:t>Determining grasp selection from arm trajectories via deep learning to enable functional hand movement in tetraplegia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280" y="3836035"/>
            <a:ext cx="10252075" cy="2342515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C00000"/>
                </a:solidFill>
              </a:rPr>
              <a:t>Presenter: 12110521 </a:t>
            </a:r>
            <a:r>
              <a:rPr lang="en-US" sz="2400" dirty="0">
                <a:solidFill>
                  <a:srgbClr val="C00000"/>
                </a:solidFill>
              </a:rPr>
              <a:t>Gou Guotao</a:t>
            </a:r>
            <a:endParaRPr lang="en-US" sz="24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</a:rPr>
              <a:t>Group: 8</a:t>
            </a:r>
            <a:endParaRPr lang="en-US" sz="24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</a:rPr>
              <a:t>2024.4.7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" y="1323975"/>
            <a:ext cx="7324725" cy="4671060"/>
          </a:xfrm>
        </p:spPr>
        <p:txBody>
          <a:bodyPr>
            <a:normAutofit fontScale="70000"/>
          </a:bodyPr>
          <a:lstStyle/>
          <a:p>
            <a:pPr fontAlgn="auto">
              <a:lnSpc>
                <a:spcPct val="100000"/>
              </a:lnSpc>
            </a:pPr>
            <a:r>
              <a:rPr lang="en-US" dirty="0"/>
              <a:t>Experimental Setup: Arm movement trajectories towards specific targets in three-dimensional space were collected from individuals with spinal cord injuries using inertial sensors.</a:t>
            </a:r>
            <a:endParaRPr lang="en-US" dirty="0"/>
          </a:p>
          <a:p>
            <a:pPr fontAlgn="auto">
              <a:lnSpc>
                <a:spcPct val="100000"/>
              </a:lnSpc>
            </a:pPr>
            <a:r>
              <a:rPr lang="en-US" dirty="0"/>
              <a:t>Domains: The study was conducted in individuals with spinal cord injuries, utilizing data from natural and arbitrary arm movement trajectories.</a:t>
            </a:r>
            <a:endParaRPr lang="en-US" dirty="0"/>
          </a:p>
          <a:p>
            <a:pPr fontAlgn="auto">
              <a:lnSpc>
                <a:spcPct val="100000"/>
              </a:lnSpc>
            </a:pPr>
            <a:r>
              <a:rPr lang="en-US" dirty="0"/>
              <a:t>Baselines: Compared with traditional neuromuscular stimulation control methods and previous deep learning approaches.</a:t>
            </a:r>
            <a:endParaRPr lang="en-US" dirty="0"/>
          </a:p>
          <a:p>
            <a:pPr fontAlgn="auto">
              <a:lnSpc>
                <a:spcPct val="100000"/>
              </a:lnSpc>
            </a:pPr>
            <a:r>
              <a:rPr lang="en-US" dirty="0"/>
              <a:t>Scientific Hypotheses Tested: Validated that integrating arm movement trajectory information with deep learning improves the accuracy and real-time performance of grasping intention recognition.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0460" y="1259840"/>
            <a:ext cx="4526915" cy="47999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Setup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" y="1216660"/>
            <a:ext cx="11462385" cy="4424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Setup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315" y="1002030"/>
            <a:ext cx="9406890" cy="50882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073785"/>
            <a:ext cx="8217535" cy="53384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2030" y="1002030"/>
            <a:ext cx="7647940" cy="53606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0" y="1189990"/>
            <a:ext cx="84455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Discussion of </a:t>
            </a:r>
            <a:r>
              <a:rPr lang="en-US" altLang="zh-CN" dirty="0"/>
              <a:t>R</a:t>
            </a:r>
            <a:r>
              <a:rPr lang="en-GB" dirty="0" err="1"/>
              <a:t>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Conclusions: Demonstrated the </a:t>
            </a:r>
            <a:r>
              <a:rPr lang="en-US" b="1" dirty="0"/>
              <a:t>feasibility</a:t>
            </a:r>
            <a:r>
              <a:rPr lang="en-US" dirty="0"/>
              <a:t> and </a:t>
            </a:r>
            <a:r>
              <a:rPr lang="en-US" b="1" dirty="0"/>
              <a:t>effectiveness</a:t>
            </a:r>
            <a:r>
              <a:rPr lang="en-US" dirty="0"/>
              <a:t> of using arm movement trajectory information combined with deep learning methods to restore functional hand movements in individuals with tetraplegia.</a:t>
            </a:r>
            <a:endParaRPr lang="en-US" dirty="0"/>
          </a:p>
          <a:p>
            <a:r>
              <a:rPr lang="en-US" dirty="0"/>
              <a:t>Insights Gained from Experiments: Deep learning, especially </a:t>
            </a:r>
            <a:r>
              <a:rPr lang="en-US" b="1" dirty="0"/>
              <a:t>LSTM networks</a:t>
            </a:r>
            <a:r>
              <a:rPr lang="en-US" dirty="0"/>
              <a:t>, is extremely </a:t>
            </a:r>
            <a:r>
              <a:rPr lang="en-US" b="1" dirty="0"/>
              <a:t>effective</a:t>
            </a:r>
            <a:r>
              <a:rPr lang="en-US" dirty="0"/>
              <a:t> in recognizing complex motion trajectories and improving the </a:t>
            </a:r>
            <a:r>
              <a:rPr lang="en-US" b="1" dirty="0"/>
              <a:t>accuracy</a:t>
            </a:r>
            <a:r>
              <a:rPr lang="en-US" dirty="0"/>
              <a:t> and real-time performance of neuromuscular stimulation device control.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Limitations: LSTM -&gt; Neuron Network -&gt; </a:t>
            </a:r>
            <a:r>
              <a:rPr lang="en-US" b="1" dirty="0"/>
              <a:t>Large dataset requirement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Although the LSTM model performs well, it requires a </a:t>
            </a:r>
            <a:r>
              <a:rPr lang="en-US" b="1" dirty="0"/>
              <a:t>high volume</a:t>
            </a:r>
            <a:r>
              <a:rPr lang="en-US" dirty="0"/>
              <a:t> and </a:t>
            </a:r>
            <a:r>
              <a:rPr lang="en-US" b="1" dirty="0"/>
              <a:t>quality</a:t>
            </a:r>
            <a:r>
              <a:rPr lang="en-US" dirty="0"/>
              <a:t> of data, potentially necessitating extensive training data to maintain accuracy and real-time performance.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interesting questions does it raise for future work?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Multiple IMUs (more physical meanings)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Bhagat N, King K, Ramdeo R, Stein A, Bouton C. Determining grasp selection from arm trajectories via deep learning to enable functional hand movement in tetraplegia. Bioelectronic Medicine. 2020 Dec;6:1-8.</a:t>
            </a:r>
            <a:endParaRPr lang="en-US" dirty="0"/>
          </a:p>
          <a:p>
            <a:r>
              <a:rPr lang="en-US" dirty="0"/>
              <a:t>Yu Y, Si X, Hu C, Zhang J. A review of recurrent neural networks: LSTM cells and network architectures. Neural computation. 2019 Jul 1;31(7):1235-70.</a:t>
            </a:r>
            <a:endParaRPr lang="en-US" dirty="0"/>
          </a:p>
          <a:p>
            <a:r>
              <a:rPr lang="en-US" dirty="0"/>
              <a:t>Staudemeyer RC, Morris ER. Understanding LSTM--a tutorial into long short-term memory recurrent neural networks. arXiv preprint arXiv:1909.09586. 2019 Sep 12.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255" y="302260"/>
            <a:ext cx="7686040" cy="59251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r>
              <a:rPr lang="en-US" dirty="0"/>
              <a:t>Problem Discussed: How to realize functional hand movements in individuals with tetraplegia through analyzing arm movement trajectories and deep learning.</a:t>
            </a:r>
            <a:endParaRPr lang="en-US" dirty="0"/>
          </a:p>
          <a:p>
            <a:r>
              <a:rPr lang="en-US" dirty="0"/>
              <a:t>Why It's Important and Hard: This issue is significant for enhancing the quality of life for individuals with tetraplegia, with technical challenges including accurate trajectory recognition and real-time performance.</a:t>
            </a:r>
            <a:endParaRPr lang="en-US" dirty="0"/>
          </a:p>
          <a:p>
            <a:r>
              <a:rPr lang="en-US" dirty="0"/>
              <a:t>Key Limitation of Prior Work: Previous methods might not have fully utilized arm movement information, or lacked in real-time performance and accuracy.</a:t>
            </a:r>
            <a:endParaRPr lang="en-US" dirty="0"/>
          </a:p>
          <a:p>
            <a:r>
              <a:rPr lang="en-US" dirty="0"/>
              <a:t>Key Insight(s) of the Proposed Work: Utilizing deep learning, particularly LSTM models, can effectively identify arm movement trajectories and control neuromuscular stimulation devices to achieve intended actions.</a:t>
            </a:r>
            <a:endParaRPr lang="en-US" dirty="0"/>
          </a:p>
          <a:p>
            <a:r>
              <a:rPr lang="en-US" dirty="0"/>
              <a:t>What Was Demonstrated by This Insight: Showed the feasibility and effectiveness of using arm movement trajectory information combined with deep learning to restore functional hand movements in individuals with tetraplegia.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方正舒体" panose="02010601030101010101" charset="-122"/>
                <a:ea typeface="方正舒体" panose="02010601030101010101" charset="-122"/>
              </a:rPr>
              <a:t>Thank you for listening!</a:t>
            </a:r>
            <a:endParaRPr lang="en-US" dirty="0"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385" y="4083050"/>
            <a:ext cx="10129520" cy="76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Group 8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Problem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2395"/>
            <a:ext cx="6728460" cy="4720590"/>
          </a:xfrm>
        </p:spPr>
        <p:txBody>
          <a:bodyPr>
            <a:normAutofit fontScale="80000"/>
          </a:bodyPr>
          <a:lstStyle/>
          <a:p>
            <a:pPr fontAlgn="auto">
              <a:lnSpc>
                <a:spcPct val="100000"/>
              </a:lnSpc>
            </a:pPr>
            <a:r>
              <a:rPr lang="en-US" dirty="0"/>
              <a:t>Problem Formulation: The study focuses on predicting the </a:t>
            </a:r>
            <a:r>
              <a:rPr lang="en-US" b="1" dirty="0"/>
              <a:t>grasping intentions </a:t>
            </a:r>
            <a:r>
              <a:rPr lang="en-US" dirty="0"/>
              <a:t>of individuals with spinal cord injuries by analyzing their </a:t>
            </a:r>
            <a:r>
              <a:rPr lang="en-US" b="1" dirty="0"/>
              <a:t>arm movement trajectories</a:t>
            </a:r>
            <a:r>
              <a:rPr lang="en-US" dirty="0"/>
              <a:t> towards target objects in </a:t>
            </a:r>
            <a:r>
              <a:rPr lang="en-US" b="1" dirty="0"/>
              <a:t>three-dimensional space</a:t>
            </a:r>
            <a:r>
              <a:rPr lang="en-US" dirty="0"/>
              <a:t>, using deep learning algorithms, and realizing hand movements through neuromuscular stimulation.</a:t>
            </a:r>
            <a:endParaRPr lang="en-US" dirty="0"/>
          </a:p>
          <a:p>
            <a:pPr fontAlgn="auto">
              <a:lnSpc>
                <a:spcPct val="100000"/>
              </a:lnSpc>
            </a:pPr>
            <a:r>
              <a:rPr lang="en-US" dirty="0"/>
              <a:t>Key Definitions and Notations: Arm movement data collected by </a:t>
            </a:r>
            <a:r>
              <a:rPr lang="en-US" b="1" dirty="0"/>
              <a:t>Inertial Measurement Unit (IMU)</a:t>
            </a:r>
            <a:r>
              <a:rPr lang="en-US" dirty="0"/>
              <a:t> are used as </a:t>
            </a:r>
            <a:r>
              <a:rPr lang="en-US" b="1" dirty="0"/>
              <a:t>input</a:t>
            </a:r>
            <a:r>
              <a:rPr lang="en-US" dirty="0"/>
              <a:t> to identify motion trajectories through </a:t>
            </a:r>
            <a:r>
              <a:rPr lang="en-US" b="1" dirty="0"/>
              <a:t>Dynamic Time Warping (DTW)</a:t>
            </a:r>
            <a:r>
              <a:rPr lang="en-US" dirty="0"/>
              <a:t> and </a:t>
            </a:r>
            <a:r>
              <a:rPr lang="en-US" b="1" dirty="0"/>
              <a:t>Long Short-Term Memory (LSTM) networks</a:t>
            </a:r>
            <a:r>
              <a:rPr lang="en-US" dirty="0"/>
              <a:t>, culminating in grasping actions executed by a </a:t>
            </a:r>
            <a:r>
              <a:rPr lang="en-US" b="1" dirty="0"/>
              <a:t>neuromuscular stimulation device</a:t>
            </a:r>
            <a:r>
              <a:rPr lang="en-US" dirty="0"/>
              <a:t>.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3520" y="1450975"/>
            <a:ext cx="548513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Main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Description: The study addresses how to utilize </a:t>
            </a:r>
            <a:r>
              <a:rPr lang="en-US" dirty="0"/>
              <a:t>functional hand movements in individuals with tetraplegia by analyzing </a:t>
            </a:r>
            <a:r>
              <a:rPr lang="en-US" b="1" dirty="0"/>
              <a:t>arm movement trajectories</a:t>
            </a:r>
            <a:r>
              <a:rPr lang="en-US" dirty="0"/>
              <a:t> combined with </a:t>
            </a:r>
            <a:r>
              <a:rPr lang="en-US" b="1" dirty="0"/>
              <a:t>deep learning</a:t>
            </a:r>
            <a:r>
              <a:rPr lang="en-US" dirty="0"/>
              <a:t> and </a:t>
            </a:r>
            <a:r>
              <a:rPr lang="en-US" b="1" dirty="0"/>
              <a:t>neuromuscular stimulation</a:t>
            </a:r>
            <a:r>
              <a:rPr lang="en-US" dirty="0"/>
              <a:t> technologies.</a:t>
            </a:r>
            <a:endParaRPr lang="en-US" dirty="0"/>
          </a:p>
          <a:p>
            <a:r>
              <a:rPr lang="en-US" dirty="0"/>
              <a:t>ML: Key to solving this problem is the use of deep learning algorithms, specifically </a:t>
            </a:r>
            <a:r>
              <a:rPr lang="en-US" b="1" dirty="0"/>
              <a:t>Long Short-Term Memory (LSTM) networks</a:t>
            </a:r>
            <a:r>
              <a:rPr lang="en-US" dirty="0"/>
              <a:t>, to process and classify complex motion trajectory data.</a:t>
            </a:r>
            <a:endParaRPr lang="en-US" dirty="0"/>
          </a:p>
          <a:p>
            <a:r>
              <a:rPr lang="en-US" dirty="0"/>
              <a:t>Key Insight: Utilizing arm movement trajectory information collected by </a:t>
            </a:r>
            <a:r>
              <a:rPr lang="en-US" b="1" dirty="0"/>
              <a:t>wearable devices (IMU)</a:t>
            </a:r>
            <a:r>
              <a:rPr lang="en-US" dirty="0"/>
              <a:t> and deep learning through LSTM models can effectively predict and identify different types of </a:t>
            </a:r>
            <a:r>
              <a:rPr lang="en-US" b="1" dirty="0"/>
              <a:t>grasps</a:t>
            </a:r>
            <a:r>
              <a:rPr lang="en-US" dirty="0"/>
              <a:t>, thus controlling neuromuscular stimulation devices to achieve functional hand movements.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Context / Related Work / Limitations of 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" y="1057275"/>
            <a:ext cx="6428105" cy="5041265"/>
          </a:xfrm>
        </p:spPr>
        <p:txBody>
          <a:bodyPr>
            <a:normAutofit/>
          </a:bodyPr>
          <a:lstStyle/>
          <a:p>
            <a:r>
              <a:rPr lang="en-US" dirty="0"/>
              <a:t>Context / Related Work: Previous studies have attempted to restore or augment hand movements in individuals with tetraplegia using surface electromyography (sEMG) signals or brain-computer interface technologies. </a:t>
            </a:r>
            <a:endParaRPr lang="en-US" dirty="0"/>
          </a:p>
          <a:p>
            <a:r>
              <a:rPr lang="en-US" dirty="0"/>
              <a:t>Limitations of Prior Work: Past works may have limitations in the accuracy, real-time performance of user intent recognition, and the portability and usability of the system. </a:t>
            </a:r>
            <a:endParaRPr lang="en-US" dirty="0"/>
          </a:p>
          <a:p>
            <a:r>
              <a:rPr lang="en-US" b="1" dirty="0">
                <a:sym typeface="+mn-ea"/>
              </a:rPr>
              <a:t>INCONVENIENT !!!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6865" y="1010285"/>
            <a:ext cx="5087620" cy="5062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Approach / Algorithm /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" y="1318895"/>
            <a:ext cx="5916295" cy="4848860"/>
          </a:xfrm>
        </p:spPr>
        <p:txBody>
          <a:bodyPr>
            <a:normAutofit fontScale="90000" lnSpcReduction="10000"/>
          </a:bodyPr>
          <a:lstStyle/>
          <a:p>
            <a:pPr fontAlgn="auto">
              <a:lnSpc>
                <a:spcPct val="100000"/>
              </a:lnSpc>
            </a:pPr>
            <a:r>
              <a:rPr lang="en-US" dirty="0"/>
              <a:t>Proposed Method: The framework employs an </a:t>
            </a:r>
            <a:r>
              <a:rPr lang="en-US" b="1" dirty="0"/>
              <a:t>LSTM</a:t>
            </a:r>
            <a:r>
              <a:rPr lang="en-US" dirty="0"/>
              <a:t> network and </a:t>
            </a:r>
            <a:r>
              <a:rPr lang="en-US" b="1" dirty="0"/>
              <a:t>DTW</a:t>
            </a:r>
            <a:r>
              <a:rPr lang="en-US" dirty="0"/>
              <a:t> to analyze </a:t>
            </a:r>
            <a:r>
              <a:rPr lang="en-US" b="1" dirty="0"/>
              <a:t>time-series data</a:t>
            </a:r>
            <a:r>
              <a:rPr lang="en-US" dirty="0"/>
              <a:t>, with the optimization objective being to maximize the accuracy of motion trajectory classification.</a:t>
            </a:r>
            <a:endParaRPr lang="en-US" dirty="0"/>
          </a:p>
          <a:p>
            <a:pPr fontAlgn="auto">
              <a:lnSpc>
                <a:spcPct val="100000"/>
              </a:lnSpc>
            </a:pPr>
            <a:r>
              <a:rPr lang="en-US" dirty="0"/>
              <a:t>Core Technical Innovations: The integration of the LSTM deep learning model and DTW with neuromuscular stimulation technology allows for </a:t>
            </a:r>
            <a:r>
              <a:rPr lang="en-US" b="1" dirty="0"/>
              <a:t>high-accuracy motion trajectory recognition</a:t>
            </a:r>
            <a:r>
              <a:rPr lang="en-US" dirty="0"/>
              <a:t> and real-time control of hand movements.</a:t>
            </a:r>
            <a:endParaRPr lang="en-US" dirty="0"/>
          </a:p>
          <a:p>
            <a:pPr fontAlgn="auto">
              <a:lnSpc>
                <a:spcPct val="100000"/>
              </a:lnSpc>
            </a:pPr>
            <a:r>
              <a:rPr lang="en-US" dirty="0">
                <a:sym typeface="+mn-ea"/>
              </a:rPr>
              <a:t>                                            DTW -&gt;</a:t>
            </a:r>
            <a:endParaRPr lang="en-US" dirty="0"/>
          </a:p>
          <a:p>
            <a:pPr fontAlgn="auto">
              <a:lnSpc>
                <a:spcPct val="100000"/>
              </a:lnSpc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3595" y="1099185"/>
            <a:ext cx="1814830" cy="50584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25" y="1193800"/>
            <a:ext cx="3467100" cy="486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Approach / Algorithm / Method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10" name="dtw_path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45025" y="1002030"/>
            <a:ext cx="3342640" cy="52870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440" y="1002030"/>
            <a:ext cx="1926590" cy="5370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" y="1075055"/>
            <a:ext cx="3497580" cy="491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28" y="1367497"/>
            <a:ext cx="11760000" cy="486000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en-US" dirty="0"/>
              <a:t>Theory Assumptions: It's assumed that grasping intentions can be accurately predicted through arm movement trajectories, and these trajectories can be effectively identified by deep learning algorithms.</a:t>
            </a:r>
            <a:endParaRPr lang="en-US" dirty="0"/>
          </a:p>
          <a:p>
            <a:pPr fontAlgn="auto">
              <a:lnSpc>
                <a:spcPct val="100000"/>
              </a:lnSpc>
            </a:pPr>
            <a:r>
              <a:rPr lang="en-US" dirty="0"/>
              <a:t>Theory Basis and References: The study is grounded in previous theories on Long Short-Term Memory (LSTM) networks for processing time-series data, further applied to the classification of motion trajectories. See paper </a:t>
            </a:r>
            <a:r>
              <a:rPr lang="en-US" dirty="0">
                <a:sym typeface="+mn-ea"/>
              </a:rPr>
              <a:t>"LSTM: A Search Space Odyssey,"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0170" y="4288790"/>
            <a:ext cx="3140075" cy="21418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290" y="4339590"/>
            <a:ext cx="1526540" cy="2144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100" y="1530350"/>
            <a:ext cx="6700520" cy="2280285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dirty="0">
                <a:sym typeface="+mn-ea"/>
              </a:rPr>
              <a:t>需要上臺證明</a:t>
            </a:r>
            <a:r>
              <a:rPr lang="en-US" altLang="zh-CN" dirty="0">
                <a:sym typeface="+mn-ea"/>
              </a:rPr>
              <a:t>LSTM</a:t>
            </a:r>
            <a:r>
              <a:rPr lang="zh-CN" altLang="en-US" dirty="0"/>
              <a:t>：</a:t>
            </a:r>
            <a:r>
              <a:rPr lang="en-US" dirty="0">
                <a:sym typeface="+mn-ea"/>
              </a:rPr>
              <a:t>State main results formally</a:t>
            </a:r>
            <a:endParaRPr lang="en-US" dirty="0"/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dirty="0">
                <a:sym typeface="+mn-ea"/>
              </a:rPr>
              <a:t>Give proof sketches</a:t>
            </a:r>
            <a:endParaRPr lang="en-US" dirty="0"/>
          </a:p>
          <a:p>
            <a:pPr marL="0" indent="0" fontAlgn="auto">
              <a:lnSpc>
                <a:spcPct val="100000"/>
              </a:lnSpc>
              <a:buNone/>
            </a:pPr>
            <a:endParaRPr lang="en-US" dirty="0"/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dirty="0">
                <a:sym typeface="+mn-ea"/>
              </a:rPr>
              <a:t>Refer students to the full proofs in paper</a:t>
            </a:r>
            <a:endParaRPr lang="en-US" dirty="0"/>
          </a:p>
          <a:p>
            <a:pPr fontAlgn="auto">
              <a:lnSpc>
                <a:spcPct val="100000"/>
              </a:lnSpc>
            </a:pP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0" y="1003935"/>
            <a:ext cx="7409180" cy="5053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1075055"/>
            <a:ext cx="3497580" cy="49117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+ FangSong">
      <a:majorFont>
        <a:latin typeface="Times New Roman"/>
        <a:ea typeface="FangSong"/>
        <a:cs typeface=""/>
      </a:majorFont>
      <a:minorFont>
        <a:latin typeface="Times New Roman"/>
        <a:ea typeface="FangSong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aseline="0" dirty="0" err="1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0</TotalTime>
  <Words>7316</Words>
  <Application>WPS 演示</Application>
  <PresentationFormat>Widescreen</PresentationFormat>
  <Paragraphs>208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微软雅黑</vt:lpstr>
      <vt:lpstr>Arial Unicode MS</vt:lpstr>
      <vt:lpstr>仿宋</vt:lpstr>
      <vt:lpstr>Calibri</vt:lpstr>
      <vt:lpstr>等线</vt:lpstr>
      <vt:lpstr>方正舒体</vt:lpstr>
      <vt:lpstr>Office 主题​​</vt:lpstr>
      <vt:lpstr>Determining grasp selection from arm trajectories via deep learning to enable functional hand movement in tetraplegia </vt:lpstr>
      <vt:lpstr>PowerPoint 演示文稿</vt:lpstr>
      <vt:lpstr>Problem Setting</vt:lpstr>
      <vt:lpstr>Motivation and Main Problem</vt:lpstr>
      <vt:lpstr>Context / Related Work / Limitations of Prior Work</vt:lpstr>
      <vt:lpstr>Proposed Approach / Algorithm / Method</vt:lpstr>
      <vt:lpstr>Proposed Approach / Algorithm / Method</vt:lpstr>
      <vt:lpstr>Theory </vt:lpstr>
      <vt:lpstr>Theory </vt:lpstr>
      <vt:lpstr>Experimental Setup</vt:lpstr>
      <vt:lpstr>Experimental Setup</vt:lpstr>
      <vt:lpstr>Experimental Setup</vt:lpstr>
      <vt:lpstr>Experimental Results</vt:lpstr>
      <vt:lpstr>Experimental Results</vt:lpstr>
      <vt:lpstr>Experimental Results</vt:lpstr>
      <vt:lpstr>Discussion of Results</vt:lpstr>
      <vt:lpstr>Limitations</vt:lpstr>
      <vt:lpstr>Future Work</vt:lpstr>
      <vt:lpstr>Extended Readings</vt:lpstr>
      <vt:lpstr>Summary</vt:lpstr>
      <vt:lpstr>Thank you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paper] </dc:title>
  <dc:creator>Chaoyang Song</dc:creator>
  <cp:lastModifiedBy>Stay</cp:lastModifiedBy>
  <cp:revision>10</cp:revision>
  <dcterms:created xsi:type="dcterms:W3CDTF">2023-02-12T01:29:00Z</dcterms:created>
  <dcterms:modified xsi:type="dcterms:W3CDTF">2024-04-07T10:14:01Z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11D5F6F03515401FA06A4F7D9F433DF3</vt:lpwstr>
  </property>
  <property fmtid="{D5CDD505-2E9C-101B-9397-08002B2CF9AE}" pid="3" name="KSOProductBuildVer">
    <vt:lpwstr>2052-11.8.2.10912</vt:lpwstr>
  </property>
</Properties>
</file>