
<file path=[Content_Types].xml><?xml version="1.0" encoding="utf-8"?>
<Types xmlns="http://schemas.openxmlformats.org/package/2006/content-types">
  <Default Extension="jpeg" ContentType="image/jpeg"/>
  <Default Extension="JPG" ContentType="image/.jpg"/>
  <Default Extension="tiff" ContentType="image/tif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28"/>
  </p:notesMasterIdLst>
  <p:sldIdLst>
    <p:sldId id="256" r:id="rId3"/>
    <p:sldId id="285" r:id="rId4"/>
    <p:sldId id="286" r:id="rId5"/>
    <p:sldId id="287" r:id="rId6"/>
    <p:sldId id="288" r:id="rId7"/>
    <p:sldId id="289" r:id="rId8"/>
    <p:sldId id="291" r:id="rId9"/>
    <p:sldId id="292" r:id="rId10"/>
    <p:sldId id="293" r:id="rId11"/>
    <p:sldId id="264" r:id="rId12"/>
    <p:sldId id="280" r:id="rId13"/>
    <p:sldId id="273" r:id="rId14"/>
    <p:sldId id="281" r:id="rId15"/>
    <p:sldId id="282" r:id="rId16"/>
    <p:sldId id="296" r:id="rId17"/>
    <p:sldId id="297" r:id="rId18"/>
    <p:sldId id="298" r:id="rId19"/>
    <p:sldId id="268" r:id="rId20"/>
    <p:sldId id="300" r:id="rId21"/>
    <p:sldId id="301" r:id="rId22"/>
    <p:sldId id="302" r:id="rId23"/>
    <p:sldId id="303" r:id="rId24"/>
    <p:sldId id="304" r:id="rId25"/>
    <p:sldId id="305" r:id="rId26"/>
    <p:sldId id="306" r:id="rId27"/>
  </p:sldIdLst>
  <p:sldSz cx="12192000" cy="6858000"/>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A5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61" autoAdjust="0"/>
    <p:restoredTop sz="71798" autoAdjust="0"/>
  </p:normalViewPr>
  <p:slideViewPr>
    <p:cSldViewPr snapToGrid="0" snapToObjects="1">
      <p:cViewPr varScale="1">
        <p:scale>
          <a:sx n="128" d="100"/>
          <a:sy n="128" d="100"/>
        </p:scale>
        <p:origin x="49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gs" Target="tags/tag1.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notesMaster" Target="notesMasters/notesMaster1.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5EF990-4279-964D-8D62-BD9DE620F371}"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CEA10A-AC53-EF4A-B20F-CD7086185DBB}"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00628" y="1122363"/>
            <a:ext cx="11790744" cy="2387600"/>
          </a:xfrm>
        </p:spPr>
        <p:txBody>
          <a:bodyPr anchor="b"/>
          <a:lstStyle>
            <a:lvl1pPr algn="ctr">
              <a:defRPr sz="6000"/>
            </a:lvl1pPr>
          </a:lstStyle>
          <a:p>
            <a:r>
              <a:rPr lang="en-US" altLang="zh-CN"/>
              <a:t>Click to edit Master title style</a:t>
            </a:r>
            <a:endParaRPr lang="en-US" dirty="0"/>
          </a:p>
        </p:txBody>
      </p:sp>
      <p:sp>
        <p:nvSpPr>
          <p:cNvPr id="3" name="Subtitle 2"/>
          <p:cNvSpPr>
            <a:spLocks noGrp="1"/>
          </p:cNvSpPr>
          <p:nvPr>
            <p:ph type="subTitle" idx="1"/>
          </p:nvPr>
        </p:nvSpPr>
        <p:spPr>
          <a:xfrm>
            <a:off x="894202" y="3602038"/>
            <a:ext cx="10403597" cy="1655762"/>
          </a:xfrm>
        </p:spPr>
        <p:txBody>
          <a:bodyPr/>
          <a:lstStyle>
            <a:lvl1pPr marL="0" indent="0" algn="ctr">
              <a:buNone/>
              <a:defRPr sz="2400">
                <a:solidFill>
                  <a:srgbClr val="C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en-US" dirty="0"/>
          </a:p>
        </p:txBody>
      </p:sp>
      <p:sp>
        <p:nvSpPr>
          <p:cNvPr id="7" name="Date Placeholder 3"/>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8"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9"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fld>
            <a:endParaRPr lang="en-US" dirty="0"/>
          </a:p>
        </p:txBody>
      </p:sp>
      <p:pic>
        <p:nvPicPr>
          <p:cNvPr id="11" name="Picture 10"/>
          <p:cNvPicPr>
            <a:picLocks noChangeAspect="1"/>
          </p:cNvPicPr>
          <p:nvPr userDrawn="1"/>
        </p:nvPicPr>
        <p:blipFill>
          <a:blip r:embed="rId2"/>
          <a:stretch>
            <a:fillRect/>
          </a:stretch>
        </p:blipFill>
        <p:spPr>
          <a:xfrm>
            <a:off x="200627" y="5349875"/>
            <a:ext cx="891873" cy="891873"/>
          </a:xfrm>
          <a:prstGeom prst="rect">
            <a:avLst/>
          </a:prstGeom>
        </p:spPr>
      </p:pic>
      <p:pic>
        <p:nvPicPr>
          <p:cNvPr id="10" name="Picture 9"/>
          <p:cNvPicPr>
            <a:picLocks noChangeAspect="1"/>
          </p:cNvPicPr>
          <p:nvPr userDrawn="1"/>
        </p:nvPicPr>
        <p:blipFill>
          <a:blip r:embed="rId3"/>
          <a:stretch>
            <a:fillRect/>
          </a:stretch>
        </p:blipFill>
        <p:spPr>
          <a:xfrm>
            <a:off x="1164166" y="5349875"/>
            <a:ext cx="891873" cy="89187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00628" y="149401"/>
            <a:ext cx="4571397" cy="1339659"/>
          </a:xfrm>
        </p:spPr>
        <p:txBody>
          <a:bodyPr anchor="b"/>
          <a:lstStyle>
            <a:lvl1pPr>
              <a:defRPr sz="3200"/>
            </a:lvl1pPr>
          </a:lstStyle>
          <a:p>
            <a:r>
              <a:rPr lang="en-US" altLang="zh-CN"/>
              <a:t>Click to edit Master title style</a:t>
            </a:r>
            <a:endParaRPr lang="en-US" dirty="0"/>
          </a:p>
        </p:txBody>
      </p:sp>
      <p:sp>
        <p:nvSpPr>
          <p:cNvPr id="3" name="Picture Placeholder 2"/>
          <p:cNvSpPr>
            <a:spLocks noGrp="1" noChangeAspect="1"/>
          </p:cNvSpPr>
          <p:nvPr>
            <p:ph type="pic" idx="1"/>
          </p:nvPr>
        </p:nvSpPr>
        <p:spPr>
          <a:xfrm>
            <a:off x="5183187" y="150472"/>
            <a:ext cx="6777439" cy="625032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en-US" dirty="0"/>
          </a:p>
        </p:txBody>
      </p:sp>
      <p:sp>
        <p:nvSpPr>
          <p:cNvPr id="4" name="Text Placeholder 3"/>
          <p:cNvSpPr>
            <a:spLocks noGrp="1"/>
          </p:cNvSpPr>
          <p:nvPr>
            <p:ph type="body" sz="half" idx="2"/>
          </p:nvPr>
        </p:nvSpPr>
        <p:spPr>
          <a:xfrm>
            <a:off x="200628" y="2057400"/>
            <a:ext cx="4571397" cy="43434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endParaRPr lang="en-US" altLang="zh-CN"/>
          </a:p>
        </p:txBody>
      </p:sp>
      <p:cxnSp>
        <p:nvCxnSpPr>
          <p:cNvPr id="9" name="直接连接符 8"/>
          <p:cNvCxnSpPr/>
          <p:nvPr userDrawn="1"/>
        </p:nvCxnSpPr>
        <p:spPr>
          <a:xfrm>
            <a:off x="200628" y="1489059"/>
            <a:ext cx="4571397"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10" name="内容占位符 7"/>
          <p:cNvSpPr>
            <a:spLocks noGrp="1"/>
          </p:cNvSpPr>
          <p:nvPr>
            <p:ph sz="quarter" idx="14"/>
          </p:nvPr>
        </p:nvSpPr>
        <p:spPr>
          <a:xfrm>
            <a:off x="199969" y="1489060"/>
            <a:ext cx="45720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endParaRPr lang="en-US" altLang="zh-CN"/>
          </a:p>
        </p:txBody>
      </p:sp>
      <p:sp>
        <p:nvSpPr>
          <p:cNvPr id="11" name="Date Placeholder 3"/>
          <p:cNvSpPr>
            <a:spLocks noGrp="1"/>
          </p:cNvSpPr>
          <p:nvPr>
            <p:ph type="dt" sz="half" idx="15"/>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2"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3"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6" name="Date Placeholder 3"/>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7"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8"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Content Placeholder 2"/>
          <p:cNvSpPr>
            <a:spLocks noGrp="1"/>
          </p:cNvSpPr>
          <p:nvPr>
            <p:ph idx="1"/>
          </p:nvPr>
        </p:nvSpPr>
        <p:spPr/>
        <p:txBody>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dirty="0"/>
          </a:p>
        </p:txBody>
      </p:sp>
      <p:sp>
        <p:nvSpPr>
          <p:cNvPr id="8" name="内容占位符 7"/>
          <p:cNvSpPr>
            <a:spLocks noGrp="1"/>
          </p:cNvSpPr>
          <p:nvPr>
            <p:ph sz="quarter" idx="13"/>
          </p:nvPr>
        </p:nvSpPr>
        <p:spPr>
          <a:xfrm>
            <a:off x="200628" y="1002324"/>
            <a:ext cx="117606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endParaRPr lang="en-US" altLang="zh-CN"/>
          </a:p>
        </p:txBody>
      </p:sp>
      <p:cxnSp>
        <p:nvCxnSpPr>
          <p:cNvPr id="10" name="直接连接符 9"/>
          <p:cNvCxnSpPr/>
          <p:nvPr userDrawn="1"/>
        </p:nvCxnSpPr>
        <p:spPr>
          <a:xfrm>
            <a:off x="200628" y="1002323"/>
            <a:ext cx="11760656"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1"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2"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200628" y="5324909"/>
            <a:ext cx="7059539" cy="924604"/>
          </a:xfrm>
        </p:spPr>
        <p:txBody>
          <a:bodyPr/>
          <a:lstStyle>
            <a:lvl1pPr algn="l">
              <a:defRPr/>
            </a:lvl1pPr>
          </a:lstStyle>
          <a:p>
            <a:r>
              <a:rPr lang="en-US" altLang="zh-CN"/>
              <a:t>Click to edit Master title style</a:t>
            </a:r>
            <a:endParaRPr lang="en-US" dirty="0"/>
          </a:p>
        </p:txBody>
      </p:sp>
      <p:sp>
        <p:nvSpPr>
          <p:cNvPr id="8" name="内容占位符 7"/>
          <p:cNvSpPr>
            <a:spLocks noGrp="1"/>
          </p:cNvSpPr>
          <p:nvPr>
            <p:ph sz="quarter" idx="13"/>
          </p:nvPr>
        </p:nvSpPr>
        <p:spPr>
          <a:xfrm>
            <a:off x="7260168" y="5324910"/>
            <a:ext cx="4106172" cy="924604"/>
          </a:xfrm>
        </p:spPr>
        <p:txBody>
          <a:bodyPr anchor="ctr"/>
          <a:lstStyle>
            <a:lvl1pPr marL="0" indent="0" algn="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endParaRPr lang="en-US" altLang="zh-CN"/>
          </a:p>
        </p:txBody>
      </p:sp>
      <p:cxnSp>
        <p:nvCxnSpPr>
          <p:cNvPr id="10" name="直接连接符 9"/>
          <p:cNvCxnSpPr/>
          <p:nvPr userDrawn="1"/>
        </p:nvCxnSpPr>
        <p:spPr>
          <a:xfrm>
            <a:off x="200628" y="5324909"/>
            <a:ext cx="11760656"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1"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2"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00628" y="1709740"/>
            <a:ext cx="11778045" cy="2852737"/>
          </a:xfrm>
        </p:spPr>
        <p:txBody>
          <a:bodyPr anchor="b"/>
          <a:lstStyle>
            <a:lvl1pPr>
              <a:defRPr sz="6000"/>
            </a:lvl1pPr>
          </a:lstStyle>
          <a:p>
            <a:r>
              <a:rPr lang="en-US" altLang="zh-CN"/>
              <a:t>Click to edit Master title style</a:t>
            </a:r>
            <a:endParaRPr lang="en-US" dirty="0"/>
          </a:p>
        </p:txBody>
      </p:sp>
      <p:sp>
        <p:nvSpPr>
          <p:cNvPr id="3" name="Text Placeholder 2"/>
          <p:cNvSpPr>
            <a:spLocks noGrp="1"/>
          </p:cNvSpPr>
          <p:nvPr>
            <p:ph type="body" idx="1"/>
          </p:nvPr>
        </p:nvSpPr>
        <p:spPr>
          <a:xfrm>
            <a:off x="200628" y="4589465"/>
            <a:ext cx="11778045" cy="1500187"/>
          </a:xfrm>
        </p:spPr>
        <p:txBody>
          <a:bodyPr/>
          <a:lstStyle>
            <a:lvl1pPr marL="0" indent="0" algn="ctr">
              <a:buNone/>
              <a:defRPr sz="2400">
                <a:solidFill>
                  <a:srgbClr val="C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Click to edit Master text styles</a:t>
            </a:r>
            <a:endParaRPr lang="en-US" altLang="zh-CN"/>
          </a:p>
        </p:txBody>
      </p:sp>
      <p:sp>
        <p:nvSpPr>
          <p:cNvPr id="7" name="Date Placeholder 3"/>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8"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9"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Content Placeholder 2"/>
          <p:cNvSpPr>
            <a:spLocks noGrp="1"/>
          </p:cNvSpPr>
          <p:nvPr>
            <p:ph sz="half" idx="1"/>
          </p:nvPr>
        </p:nvSpPr>
        <p:spPr>
          <a:xfrm>
            <a:off x="200629" y="1570697"/>
            <a:ext cx="5819172" cy="4860000"/>
          </a:xfrm>
        </p:spPr>
        <p:txBody>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dirty="0"/>
          </a:p>
        </p:txBody>
      </p:sp>
      <p:sp>
        <p:nvSpPr>
          <p:cNvPr id="4" name="Content Placeholder 3"/>
          <p:cNvSpPr>
            <a:spLocks noGrp="1"/>
          </p:cNvSpPr>
          <p:nvPr>
            <p:ph sz="half" idx="2"/>
          </p:nvPr>
        </p:nvSpPr>
        <p:spPr>
          <a:xfrm>
            <a:off x="6172200" y="1570697"/>
            <a:ext cx="5788427" cy="4860000"/>
          </a:xfrm>
        </p:spPr>
        <p:txBody>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dirty="0"/>
          </a:p>
        </p:txBody>
      </p:sp>
      <p:cxnSp>
        <p:nvCxnSpPr>
          <p:cNvPr id="9" name="直接连接符 8"/>
          <p:cNvCxnSpPr/>
          <p:nvPr userDrawn="1"/>
        </p:nvCxnSpPr>
        <p:spPr>
          <a:xfrm>
            <a:off x="200628" y="1002323"/>
            <a:ext cx="11760656"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10" name="内容占位符 7"/>
          <p:cNvSpPr>
            <a:spLocks noGrp="1"/>
          </p:cNvSpPr>
          <p:nvPr>
            <p:ph sz="quarter" idx="13"/>
          </p:nvPr>
        </p:nvSpPr>
        <p:spPr>
          <a:xfrm>
            <a:off x="200628" y="1002324"/>
            <a:ext cx="117606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endParaRPr lang="en-US" altLang="zh-CN"/>
          </a:p>
        </p:txBody>
      </p:sp>
      <p:sp>
        <p:nvSpPr>
          <p:cNvPr id="11" name="Date Placeholder 3"/>
          <p:cNvSpPr>
            <a:spLocks noGrp="1"/>
          </p:cNvSpPr>
          <p:nvPr>
            <p:ph type="dt" sz="half" idx="14"/>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2"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3"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200628" y="98909"/>
            <a:ext cx="11793920" cy="903414"/>
          </a:xfrm>
        </p:spPr>
        <p:txBody>
          <a:bodyPr/>
          <a:lstStyle/>
          <a:p>
            <a:r>
              <a:rPr lang="en-US" altLang="zh-CN"/>
              <a:t>Click to edit Master title style</a:t>
            </a:r>
            <a:endParaRPr lang="en-US" dirty="0"/>
          </a:p>
        </p:txBody>
      </p:sp>
      <p:sp>
        <p:nvSpPr>
          <p:cNvPr id="3" name="Text Placeholder 2"/>
          <p:cNvSpPr>
            <a:spLocks noGrp="1"/>
          </p:cNvSpPr>
          <p:nvPr>
            <p:ph type="body" idx="1"/>
          </p:nvPr>
        </p:nvSpPr>
        <p:spPr>
          <a:xfrm>
            <a:off x="200629" y="1478509"/>
            <a:ext cx="579694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endParaRPr lang="en-US" altLang="zh-CN"/>
          </a:p>
        </p:txBody>
      </p:sp>
      <p:sp>
        <p:nvSpPr>
          <p:cNvPr id="4" name="Content Placeholder 3"/>
          <p:cNvSpPr>
            <a:spLocks noGrp="1"/>
          </p:cNvSpPr>
          <p:nvPr>
            <p:ph sz="half" idx="2"/>
          </p:nvPr>
        </p:nvSpPr>
        <p:spPr>
          <a:xfrm>
            <a:off x="200629" y="2356460"/>
            <a:ext cx="5796948" cy="4073179"/>
          </a:xfrm>
        </p:spPr>
        <p:txBody>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dirty="0"/>
          </a:p>
        </p:txBody>
      </p:sp>
      <p:sp>
        <p:nvSpPr>
          <p:cNvPr id="5" name="Text Placeholder 4"/>
          <p:cNvSpPr>
            <a:spLocks noGrp="1"/>
          </p:cNvSpPr>
          <p:nvPr>
            <p:ph type="body" sz="quarter" idx="3"/>
          </p:nvPr>
        </p:nvSpPr>
        <p:spPr>
          <a:xfrm>
            <a:off x="6172200" y="1478509"/>
            <a:ext cx="578842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endParaRPr lang="en-US" altLang="zh-CN"/>
          </a:p>
        </p:txBody>
      </p:sp>
      <p:sp>
        <p:nvSpPr>
          <p:cNvPr id="6" name="Content Placeholder 5"/>
          <p:cNvSpPr>
            <a:spLocks noGrp="1"/>
          </p:cNvSpPr>
          <p:nvPr>
            <p:ph sz="quarter" idx="4"/>
          </p:nvPr>
        </p:nvSpPr>
        <p:spPr>
          <a:xfrm>
            <a:off x="6172200" y="2356460"/>
            <a:ext cx="5788427" cy="4073179"/>
          </a:xfrm>
        </p:spPr>
        <p:txBody>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dirty="0"/>
          </a:p>
        </p:txBody>
      </p:sp>
      <p:cxnSp>
        <p:nvCxnSpPr>
          <p:cNvPr id="11" name="直接连接符 10"/>
          <p:cNvCxnSpPr/>
          <p:nvPr userDrawn="1"/>
        </p:nvCxnSpPr>
        <p:spPr>
          <a:xfrm>
            <a:off x="200628" y="1002323"/>
            <a:ext cx="11760656"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12" name="内容占位符 7"/>
          <p:cNvSpPr>
            <a:spLocks noGrp="1"/>
          </p:cNvSpPr>
          <p:nvPr>
            <p:ph sz="quarter" idx="13"/>
          </p:nvPr>
        </p:nvSpPr>
        <p:spPr>
          <a:xfrm>
            <a:off x="200628" y="1002324"/>
            <a:ext cx="117606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endParaRPr lang="en-US" altLang="zh-CN"/>
          </a:p>
        </p:txBody>
      </p:sp>
      <p:sp>
        <p:nvSpPr>
          <p:cNvPr id="13" name="Date Placeholder 3"/>
          <p:cNvSpPr>
            <a:spLocks noGrp="1"/>
          </p:cNvSpPr>
          <p:nvPr>
            <p:ph type="dt" sz="half" idx="14"/>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4" name="Footer Placeholder 4"/>
          <p:cNvSpPr>
            <a:spLocks noGrp="1"/>
          </p:cNvSpPr>
          <p:nvPr>
            <p:ph type="ftr" sz="quarter" idx="15"/>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5" name="Slide Number Placeholder 5"/>
          <p:cNvSpPr>
            <a:spLocks noGrp="1"/>
          </p:cNvSpPr>
          <p:nvPr>
            <p:ph type="sldNum" sz="quarter" idx="16"/>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cxnSp>
        <p:nvCxnSpPr>
          <p:cNvPr id="7" name="直接连接符 6"/>
          <p:cNvCxnSpPr/>
          <p:nvPr userDrawn="1"/>
        </p:nvCxnSpPr>
        <p:spPr>
          <a:xfrm>
            <a:off x="200628" y="1002323"/>
            <a:ext cx="11760656"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8" name="内容占位符 7"/>
          <p:cNvSpPr>
            <a:spLocks noGrp="1"/>
          </p:cNvSpPr>
          <p:nvPr>
            <p:ph sz="quarter" idx="13"/>
          </p:nvPr>
        </p:nvSpPr>
        <p:spPr>
          <a:xfrm>
            <a:off x="200628" y="1002324"/>
            <a:ext cx="117606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endParaRPr lang="en-US" altLang="zh-CN"/>
          </a:p>
        </p:txBody>
      </p:sp>
      <p:sp>
        <p:nvSpPr>
          <p:cNvPr id="9" name="Date Placeholder 3"/>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0"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1"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6"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7"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00628" y="150473"/>
            <a:ext cx="4571397" cy="1338587"/>
          </a:xfrm>
        </p:spPr>
        <p:txBody>
          <a:bodyPr anchor="b"/>
          <a:lstStyle>
            <a:lvl1pPr>
              <a:defRPr sz="3200"/>
            </a:lvl1pPr>
          </a:lstStyle>
          <a:p>
            <a:r>
              <a:rPr lang="en-US" altLang="zh-CN"/>
              <a:t>Click to edit Master title style</a:t>
            </a:r>
            <a:endParaRPr lang="en-US" dirty="0"/>
          </a:p>
        </p:txBody>
      </p:sp>
      <p:sp>
        <p:nvSpPr>
          <p:cNvPr id="3" name="Content Placeholder 2"/>
          <p:cNvSpPr>
            <a:spLocks noGrp="1"/>
          </p:cNvSpPr>
          <p:nvPr>
            <p:ph idx="1"/>
          </p:nvPr>
        </p:nvSpPr>
        <p:spPr>
          <a:xfrm>
            <a:off x="5183187" y="150472"/>
            <a:ext cx="6777439" cy="62271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dirty="0"/>
          </a:p>
        </p:txBody>
      </p:sp>
      <p:sp>
        <p:nvSpPr>
          <p:cNvPr id="4" name="Text Placeholder 3"/>
          <p:cNvSpPr>
            <a:spLocks noGrp="1"/>
          </p:cNvSpPr>
          <p:nvPr>
            <p:ph type="body" sz="half" idx="2"/>
          </p:nvPr>
        </p:nvSpPr>
        <p:spPr>
          <a:xfrm>
            <a:off x="200628" y="2057400"/>
            <a:ext cx="4571397" cy="432025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endParaRPr lang="en-US" altLang="zh-CN"/>
          </a:p>
        </p:txBody>
      </p:sp>
      <p:cxnSp>
        <p:nvCxnSpPr>
          <p:cNvPr id="9" name="直接连接符 8"/>
          <p:cNvCxnSpPr/>
          <p:nvPr userDrawn="1"/>
        </p:nvCxnSpPr>
        <p:spPr>
          <a:xfrm>
            <a:off x="200628" y="1489059"/>
            <a:ext cx="4571397"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11" name="内容占位符 7"/>
          <p:cNvSpPr>
            <a:spLocks noGrp="1"/>
          </p:cNvSpPr>
          <p:nvPr>
            <p:ph sz="quarter" idx="14"/>
          </p:nvPr>
        </p:nvSpPr>
        <p:spPr>
          <a:xfrm>
            <a:off x="199969" y="1489060"/>
            <a:ext cx="45720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endParaRPr lang="en-US" altLang="zh-CN"/>
          </a:p>
        </p:txBody>
      </p:sp>
      <p:sp>
        <p:nvSpPr>
          <p:cNvPr id="10" name="Date Placeholder 3"/>
          <p:cNvSpPr>
            <a:spLocks noGrp="1"/>
          </p:cNvSpPr>
          <p:nvPr>
            <p:ph type="dt" sz="half" idx="15"/>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2"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3"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3.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4A599"/>
        </a:solidFill>
        <a:effectLst/>
      </p:bgPr>
    </p:bg>
    <p:spTree>
      <p:nvGrpSpPr>
        <p:cNvPr id="1" name=""/>
        <p:cNvGrpSpPr/>
        <p:nvPr/>
      </p:nvGrpSpPr>
      <p:grpSpPr>
        <a:xfrm>
          <a:off x="0" y="0"/>
          <a:ext cx="0" cy="0"/>
          <a:chOff x="0" y="0"/>
          <a:chExt cx="0" cy="0"/>
        </a:xfrm>
      </p:grpSpPr>
      <p:sp>
        <p:nvSpPr>
          <p:cNvPr id="7" name="Rectangle 6"/>
          <p:cNvSpPr/>
          <p:nvPr userDrawn="1"/>
        </p:nvSpPr>
        <p:spPr>
          <a:xfrm>
            <a:off x="0" y="49426"/>
            <a:ext cx="12192000" cy="6434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200628" y="77719"/>
            <a:ext cx="11760000" cy="924604"/>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4" name="Date Placeholder 3"/>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5"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6"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fld>
            <a:endParaRPr lang="en-US" dirty="0"/>
          </a:p>
        </p:txBody>
      </p:sp>
      <p:sp>
        <p:nvSpPr>
          <p:cNvPr id="3" name="Text Placeholder 2"/>
          <p:cNvSpPr>
            <a:spLocks noGrp="1"/>
          </p:cNvSpPr>
          <p:nvPr>
            <p:ph type="body" idx="1"/>
          </p:nvPr>
        </p:nvSpPr>
        <p:spPr>
          <a:xfrm>
            <a:off x="200628" y="1570697"/>
            <a:ext cx="11760000" cy="4860000"/>
          </a:xfrm>
          <a:prstGeom prst="rect">
            <a:avLst/>
          </a:prstGeom>
        </p:spPr>
        <p:txBody>
          <a:bodyPr vert="horz" lIns="91440" tIns="45720" rIns="91440" bIns="45720" rtlCol="0">
            <a:normAutofit/>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dirty="0"/>
          </a:p>
        </p:txBody>
      </p:sp>
      <p:sp>
        <p:nvSpPr>
          <p:cNvPr id="10" name="TextBox 9"/>
          <p:cNvSpPr txBox="1"/>
          <p:nvPr userDrawn="1"/>
        </p:nvSpPr>
        <p:spPr>
          <a:xfrm>
            <a:off x="200627" y="6196117"/>
            <a:ext cx="1346844" cy="307777"/>
          </a:xfrm>
          <a:prstGeom prst="rect">
            <a:avLst/>
          </a:prstGeom>
          <a:noFill/>
        </p:spPr>
        <p:txBody>
          <a:bodyPr wrap="none" rtlCol="0">
            <a:spAutoFit/>
          </a:bodyPr>
          <a:lstStyle/>
          <a:p>
            <a:r>
              <a:rPr lang="en-US" sz="1400" baseline="0" dirty="0" err="1">
                <a:solidFill>
                  <a:schemeClr val="bg1"/>
                </a:solidFill>
              </a:rPr>
              <a:t>AncoraSIR.com</a:t>
            </a:r>
            <a:endParaRPr lang="en-US" sz="1400" baseline="0" dirty="0">
              <a:solidFill>
                <a:schemeClr val="bg1"/>
              </a:solidFill>
            </a:endParaRPr>
          </a:p>
        </p:txBody>
      </p:sp>
      <p:pic>
        <p:nvPicPr>
          <p:cNvPr id="11" name="图片 10"/>
          <p:cNvPicPr>
            <a:picLocks noChangeAspect="1"/>
          </p:cNvPicPr>
          <p:nvPr userDrawn="1"/>
        </p:nvPicPr>
        <p:blipFill>
          <a:blip r:embed="rId12"/>
          <a:stretch>
            <a:fillRect/>
          </a:stretch>
        </p:blipFill>
        <p:spPr>
          <a:xfrm>
            <a:off x="11421687" y="5511706"/>
            <a:ext cx="538940" cy="918992"/>
          </a:xfrm>
          <a:prstGeom prst="rect">
            <a:avLst/>
          </a:prstGeom>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628" y="529273"/>
            <a:ext cx="11790744" cy="2387600"/>
          </a:xfrm>
        </p:spPr>
        <p:txBody>
          <a:bodyPr>
            <a:normAutofit fontScale="90000"/>
          </a:bodyPr>
          <a:lstStyle/>
          <a:p>
            <a:r>
              <a:rPr lang="en-GB" dirty="0">
                <a:sym typeface="+mn-ea"/>
              </a:rPr>
              <a:t>TidyBot: personalized robot assistance with large language models</a:t>
            </a:r>
            <a:endParaRPr lang="en-US" dirty="0"/>
          </a:p>
        </p:txBody>
      </p:sp>
      <p:sp>
        <p:nvSpPr>
          <p:cNvPr id="3" name="Subtitle 2"/>
          <p:cNvSpPr>
            <a:spLocks noGrp="1"/>
          </p:cNvSpPr>
          <p:nvPr>
            <p:ph type="subTitle" idx="1"/>
          </p:nvPr>
        </p:nvSpPr>
        <p:spPr>
          <a:xfrm>
            <a:off x="856615" y="2917190"/>
            <a:ext cx="10403840" cy="2854325"/>
          </a:xfrm>
        </p:spPr>
        <p:txBody>
          <a:bodyPr>
            <a:normAutofit/>
          </a:bodyPr>
          <a:lstStyle/>
          <a:p>
            <a:pPr>
              <a:spcBef>
                <a:spcPts val="0"/>
              </a:spcBef>
            </a:pPr>
            <a:r>
              <a:rPr lang="zh-CN" altLang="en-US" sz="2400" dirty="0">
                <a:solidFill>
                  <a:srgbClr val="595959"/>
                </a:solidFill>
              </a:rPr>
              <a:t>汪俊扬 12111028</a:t>
            </a:r>
            <a:r>
              <a:rPr lang="en-US" altLang="zh-CN" sz="2400" dirty="0">
                <a:solidFill>
                  <a:srgbClr val="595959"/>
                </a:solidFill>
              </a:rPr>
              <a:t>     </a:t>
            </a:r>
            <a:r>
              <a:rPr lang="zh-CN" altLang="en-US" sz="2400" dirty="0">
                <a:solidFill>
                  <a:srgbClr val="595959"/>
                </a:solidFill>
              </a:rPr>
              <a:t>邓皓文</a:t>
            </a:r>
            <a:r>
              <a:rPr lang="en-US" altLang="zh-CN" sz="2400" dirty="0">
                <a:solidFill>
                  <a:srgbClr val="595959"/>
                </a:solidFill>
              </a:rPr>
              <a:t> 12110510  </a:t>
            </a:r>
            <a:r>
              <a:rPr lang="en-US" altLang="zh-CN" dirty="0">
                <a:solidFill>
                  <a:srgbClr val="595959"/>
                </a:solidFill>
                <a:sym typeface="+mn-ea"/>
              </a:rPr>
              <a:t>毛新科11910412   </a:t>
            </a:r>
            <a:endParaRPr lang="en-US" altLang="zh-CN" dirty="0">
              <a:solidFill>
                <a:srgbClr val="595959"/>
              </a:solidFill>
              <a:sym typeface="+mn-ea"/>
            </a:endParaRPr>
          </a:p>
          <a:p>
            <a:pPr>
              <a:spcBef>
                <a:spcPts val="0"/>
              </a:spcBef>
            </a:pPr>
            <a:r>
              <a:rPr lang="en-US" altLang="zh-CN" dirty="0">
                <a:solidFill>
                  <a:srgbClr val="595959"/>
                </a:solidFill>
                <a:sym typeface="+mn-ea"/>
              </a:rPr>
              <a:t>季亦冰12110501</a:t>
            </a:r>
            <a:r>
              <a:rPr lang="en-US" altLang="zh-CN" sz="2400" dirty="0">
                <a:solidFill>
                  <a:srgbClr val="595959"/>
                </a:solidFill>
              </a:rPr>
              <a:t>       </a:t>
            </a:r>
            <a:r>
              <a:rPr lang="en-US" altLang="zh-CN" dirty="0">
                <a:solidFill>
                  <a:srgbClr val="595959"/>
                </a:solidFill>
                <a:sym typeface="+mn-ea"/>
              </a:rPr>
              <a:t>周靖东 </a:t>
            </a:r>
            <a:r>
              <a:rPr lang="en-US" altLang="zh-CN" dirty="0">
                <a:solidFill>
                  <a:srgbClr val="595959"/>
                </a:solidFill>
                <a:sym typeface="+mn-ea"/>
              </a:rPr>
              <a:t>1211102  </a:t>
            </a:r>
            <a:endParaRPr lang="en-US" altLang="zh-CN" sz="2400" dirty="0">
              <a:solidFill>
                <a:srgbClr val="595959"/>
              </a:solidFill>
            </a:endParaRPr>
          </a:p>
          <a:p>
            <a:pPr>
              <a:spcBef>
                <a:spcPts val="0"/>
              </a:spcBef>
            </a:pPr>
            <a:r>
              <a:rPr lang="en-US" altLang="zh-CN" sz="2400" dirty="0">
                <a:solidFill>
                  <a:srgbClr val="595959"/>
                </a:solidFill>
              </a:rPr>
              <a:t>Ng Wooi Cheng 12111128  </a:t>
            </a:r>
            <a:r>
              <a:rPr lang="en-US" altLang="zh-CN" dirty="0">
                <a:solidFill>
                  <a:srgbClr val="595959"/>
                </a:solidFill>
                <a:sym typeface="+mn-ea"/>
              </a:rPr>
              <a:t> Daniel Tan Sioa Hen 12111127   </a:t>
            </a:r>
            <a:endParaRPr lang="en-US" altLang="zh-CN" sz="2400" dirty="0">
              <a:solidFill>
                <a:srgbClr val="595959"/>
              </a:solidFill>
            </a:endParaRPr>
          </a:p>
          <a:p>
            <a:pPr>
              <a:spcBef>
                <a:spcPts val="0"/>
              </a:spcBef>
            </a:pPr>
            <a:endParaRPr lang="en-US" sz="1800" dirty="0">
              <a:solidFill>
                <a:srgbClr val="595959"/>
              </a:solidFill>
            </a:endParaRPr>
          </a:p>
          <a:p>
            <a:pPr>
              <a:spcBef>
                <a:spcPts val="0"/>
              </a:spcBef>
            </a:pPr>
            <a:r>
              <a:rPr lang="en-US" sz="1800" dirty="0">
                <a:solidFill>
                  <a:srgbClr val="595959"/>
                </a:solidFill>
              </a:rPr>
              <a:t>2024.4.7</a:t>
            </a:r>
            <a:endParaRPr lang="en-US" sz="1800" dirty="0">
              <a:solidFill>
                <a:srgbClr val="595959"/>
              </a:solidFill>
            </a:endParaRPr>
          </a:p>
          <a:p>
            <a:pPr>
              <a:spcBef>
                <a:spcPts val="0"/>
              </a:spcBef>
            </a:pPr>
            <a:endParaRPr lang="en-US" sz="1800" dirty="0">
              <a:solidFill>
                <a:srgbClr val="595959"/>
              </a:solidFill>
            </a:endParaRPr>
          </a:p>
          <a:p>
            <a:pPr>
              <a:spcBef>
                <a:spcPts val="0"/>
              </a:spcBef>
            </a:pPr>
            <a:r>
              <a:rPr lang="en-US" sz="4800" b="1" dirty="0">
                <a:solidFill>
                  <a:schemeClr val="bg1"/>
                </a:solidFill>
              </a:rPr>
              <a:t>Group 4</a:t>
            </a:r>
            <a:endParaRPr lang="en-US" sz="4800" b="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Proposed Approach / Algorithm / Method</a:t>
            </a:r>
            <a:endParaRPr lang="en-US" dirty="0"/>
          </a:p>
        </p:txBody>
      </p:sp>
      <p:sp>
        <p:nvSpPr>
          <p:cNvPr id="3" name="Content Placeholder 2"/>
          <p:cNvSpPr>
            <a:spLocks noGrp="1"/>
          </p:cNvSpPr>
          <p:nvPr>
            <p:ph idx="1"/>
          </p:nvPr>
        </p:nvSpPr>
        <p:spPr>
          <a:xfrm>
            <a:off x="200628" y="1246212"/>
            <a:ext cx="11760000" cy="4860000"/>
          </a:xfrm>
        </p:spPr>
        <p:txBody>
          <a:bodyPr>
            <a:normAutofit/>
          </a:bodyPr>
          <a:lstStyle/>
          <a:p>
            <a:pPr marL="0" indent="0">
              <a:buNone/>
            </a:pPr>
            <a:r>
              <a:rPr lang="en-US" dirty="0"/>
              <a:t>The approach is to utilize the summarization capabilitiesnof large language models (LLMs) to provide generalizationfrom a small number of example preferences.</a:t>
            </a:r>
            <a:endParaRPr lang="en-US" dirty="0"/>
          </a:p>
          <a:p>
            <a:pPr marL="0" indent="0">
              <a:buNone/>
            </a:pPr>
            <a:endParaRPr lang="en-US" dirty="0"/>
          </a:p>
          <a:p>
            <a:pPr marL="0" indent="0">
              <a:buNone/>
            </a:pPr>
            <a:r>
              <a:rPr lang="en-US" dirty="0"/>
              <a:t> By using the summarization provided by LLMs for generalization in robotics, it can produce generalized rules from a small number of examples, in a form that is human interpretable (text) and is expressed in nouns that can be grounded in images using open-vocabulary image classifiers.</a:t>
            </a:r>
            <a:endParaRPr lang="en-US" dirty="0"/>
          </a:p>
          <a:p>
            <a:pPr marL="0" indent="0">
              <a:buNone/>
            </a:pPr>
            <a:endParaRPr lang="en-US" dirty="0"/>
          </a:p>
          <a:p>
            <a:pPr marL="0" indent="0">
              <a:buNone/>
            </a:pPr>
            <a:r>
              <a:rPr lang="en-US" dirty="0"/>
              <a:t>The authors want to set a publicly released benchmark dataset for evaluating generalization of receptacle selection preferences</a:t>
            </a:r>
            <a:endParaRPr lang="en-US" dirty="0"/>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Proposed Approach / Algorithm / Method</a:t>
            </a:r>
            <a:endParaRPr lang="en-US" dirty="0"/>
          </a:p>
        </p:txBody>
      </p:sp>
      <p:sp>
        <p:nvSpPr>
          <p:cNvPr id="3" name="Content Placeholder 2"/>
          <p:cNvSpPr>
            <a:spLocks noGrp="1"/>
          </p:cNvSpPr>
          <p:nvPr>
            <p:ph idx="1"/>
          </p:nvPr>
        </p:nvSpPr>
        <p:spPr>
          <a:xfrm>
            <a:off x="200628" y="1246212"/>
            <a:ext cx="11760000" cy="4860000"/>
          </a:xfrm>
        </p:spPr>
        <p:txBody>
          <a:bodyPr>
            <a:normAutofit/>
          </a:bodyPr>
          <a:lstStyle/>
          <a:p>
            <a:pPr marL="0" indent="0">
              <a:buNone/>
            </a:pPr>
            <a:r>
              <a:rPr lang="en-US" b="1" dirty="0"/>
              <a:t>1.Personalized receptacle selection</a:t>
            </a:r>
            <a:endParaRPr lang="en-US" b="1" dirty="0"/>
          </a:p>
          <a:p>
            <a:pPr marL="0" indent="0">
              <a:buNone/>
            </a:pPr>
            <a:r>
              <a:rPr lang="en-US" b="1" dirty="0"/>
              <a:t>2.Personalized primitive selection</a:t>
            </a:r>
            <a:endParaRPr lang="en-US" b="1" dirty="0"/>
          </a:p>
          <a:p>
            <a:pPr marL="0" indent="0">
              <a:buNone/>
            </a:pPr>
            <a:r>
              <a:rPr lang="en-US" b="1" dirty="0"/>
              <a:t>3.Real-world robotic system</a:t>
            </a:r>
            <a:endParaRPr lang="en-US" b="1" dirty="0"/>
          </a:p>
          <a:p>
            <a:pPr marL="0" indent="0">
              <a:buNone/>
            </a:pPr>
            <a:endParaRPr lang="en-US" b="1" dirty="0"/>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pic>
        <p:nvPicPr>
          <p:cNvPr id="4" name="图片 3"/>
          <p:cNvPicPr>
            <a:picLocks noChangeAspect="1"/>
          </p:cNvPicPr>
          <p:nvPr/>
        </p:nvPicPr>
        <p:blipFill>
          <a:blip r:embed="rId1"/>
          <a:stretch>
            <a:fillRect/>
          </a:stretch>
        </p:blipFill>
        <p:spPr>
          <a:xfrm>
            <a:off x="6483350" y="1181735"/>
            <a:ext cx="5022850" cy="1930400"/>
          </a:xfrm>
          <a:prstGeom prst="rect">
            <a:avLst/>
          </a:prstGeom>
        </p:spPr>
      </p:pic>
      <p:pic>
        <p:nvPicPr>
          <p:cNvPr id="8" name="图片 7"/>
          <p:cNvPicPr>
            <a:picLocks noChangeAspect="1"/>
          </p:cNvPicPr>
          <p:nvPr/>
        </p:nvPicPr>
        <p:blipFill>
          <a:blip r:embed="rId2"/>
          <a:stretch>
            <a:fillRect/>
          </a:stretch>
        </p:blipFill>
        <p:spPr>
          <a:xfrm>
            <a:off x="657860" y="3429000"/>
            <a:ext cx="10153650" cy="26098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Experimental Results</a:t>
            </a:r>
            <a:endParaRPr lang="en-US" dirty="0"/>
          </a:p>
        </p:txBody>
      </p:sp>
      <p:sp>
        <p:nvSpPr>
          <p:cNvPr id="3" name="Content Placeholder 2"/>
          <p:cNvSpPr>
            <a:spLocks noGrp="1"/>
          </p:cNvSpPr>
          <p:nvPr>
            <p:ph idx="1"/>
          </p:nvPr>
        </p:nvSpPr>
        <p:spPr>
          <a:xfrm>
            <a:off x="200660" y="1160145"/>
            <a:ext cx="11760200" cy="6049010"/>
          </a:xfrm>
        </p:spPr>
        <p:txBody>
          <a:bodyPr>
            <a:normAutofit lnSpcReduction="10000"/>
          </a:bodyPr>
          <a:lstStyle/>
          <a:p>
            <a:pPr marL="0" indent="0">
              <a:buNone/>
            </a:pPr>
            <a:r>
              <a:rPr lang="en-US" sz="1800" b="1" dirty="0"/>
              <a:t>1.Benchmark dataset</a:t>
            </a:r>
            <a:endParaRPr lang="en-US" sz="1800" b="1" dirty="0"/>
          </a:p>
          <a:p>
            <a:pPr marL="0" indent="0">
              <a:buNone/>
            </a:pPr>
            <a:r>
              <a:rPr lang="en-US" sz="1800" dirty="0"/>
              <a:t>Success on this benchmark is measured by the object placement accuracy: the number of objects placed in the correct receptacle divided by the total number of objects.  Evaluating accuracy separately for seen and unseen objects, to tease apart memorization versus generalization</a:t>
            </a:r>
            <a:endParaRPr lang="en-US" sz="1800" dirty="0"/>
          </a:p>
          <a:p>
            <a:pPr marL="0" indent="0">
              <a:buNone/>
            </a:pPr>
            <a:endParaRPr lang="en-US" sz="1800" b="1" dirty="0"/>
          </a:p>
          <a:p>
            <a:pPr marL="0" indent="0">
              <a:buNone/>
            </a:pPr>
            <a:endParaRPr lang="en-US" sz="1800" b="1" dirty="0"/>
          </a:p>
          <a:p>
            <a:pPr marL="0" indent="0">
              <a:buNone/>
            </a:pPr>
            <a:endParaRPr lang="en-US" sz="1800" b="1" dirty="0"/>
          </a:p>
          <a:p>
            <a:pPr marL="0" indent="0">
              <a:buNone/>
            </a:pPr>
            <a:r>
              <a:rPr lang="en-US" sz="1800" b="1" dirty="0"/>
              <a:t>2. Baseline comparisons</a:t>
            </a:r>
            <a:endParaRPr lang="en-US" sz="1800" b="1" dirty="0"/>
          </a:p>
          <a:p>
            <a:pPr marL="0" indent="0">
              <a:buNone/>
            </a:pPr>
            <a:endParaRPr lang="en-US" sz="1800" b="1" dirty="0"/>
          </a:p>
          <a:p>
            <a:pPr marL="0" indent="0">
              <a:buNone/>
            </a:pPr>
            <a:endParaRPr lang="en-US" sz="1800" b="1" dirty="0"/>
          </a:p>
          <a:p>
            <a:pPr marL="0" indent="0">
              <a:buNone/>
            </a:pPr>
            <a:endParaRPr lang="en-US" sz="1800" b="1" dirty="0"/>
          </a:p>
          <a:p>
            <a:pPr marL="0" indent="0">
              <a:buNone/>
            </a:pPr>
            <a:endParaRPr lang="en-US" sz="1800" b="1" dirty="0"/>
          </a:p>
          <a:p>
            <a:pPr marL="0" indent="0">
              <a:buNone/>
            </a:pPr>
            <a:endParaRPr lang="en-US" sz="1800" b="1" dirty="0"/>
          </a:p>
          <a:p>
            <a:pPr marL="0" indent="0">
              <a:buNone/>
            </a:pPr>
            <a:endParaRPr lang="en-US" sz="1800" dirty="0"/>
          </a:p>
          <a:p>
            <a:pPr marL="0" indent="0">
              <a:buNone/>
            </a:pPr>
            <a:r>
              <a:rPr lang="en-US" sz="1800" b="1" dirty="0"/>
              <a:t> </a:t>
            </a:r>
            <a:endParaRPr lang="en-US" sz="1800" b="1" dirty="0"/>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pic>
        <p:nvPicPr>
          <p:cNvPr id="11" name="图片 10"/>
          <p:cNvPicPr>
            <a:picLocks noChangeAspect="1"/>
          </p:cNvPicPr>
          <p:nvPr/>
        </p:nvPicPr>
        <p:blipFill>
          <a:blip r:embed="rId1"/>
          <a:stretch>
            <a:fillRect/>
          </a:stretch>
        </p:blipFill>
        <p:spPr>
          <a:xfrm>
            <a:off x="3197860" y="2584450"/>
            <a:ext cx="5137150" cy="844550"/>
          </a:xfrm>
          <a:prstGeom prst="rect">
            <a:avLst/>
          </a:prstGeom>
        </p:spPr>
      </p:pic>
      <p:pic>
        <p:nvPicPr>
          <p:cNvPr id="12" name="图片 11"/>
          <p:cNvPicPr>
            <a:picLocks noChangeAspect="1"/>
          </p:cNvPicPr>
          <p:nvPr/>
        </p:nvPicPr>
        <p:blipFill>
          <a:blip r:embed="rId2"/>
          <a:stretch>
            <a:fillRect/>
          </a:stretch>
        </p:blipFill>
        <p:spPr>
          <a:xfrm>
            <a:off x="469265" y="3894455"/>
            <a:ext cx="4224020" cy="1555750"/>
          </a:xfrm>
          <a:prstGeom prst="rect">
            <a:avLst/>
          </a:prstGeom>
        </p:spPr>
      </p:pic>
      <p:pic>
        <p:nvPicPr>
          <p:cNvPr id="13" name="图片 12"/>
          <p:cNvPicPr>
            <a:picLocks noChangeAspect="1"/>
          </p:cNvPicPr>
          <p:nvPr/>
        </p:nvPicPr>
        <p:blipFill>
          <a:blip r:embed="rId3"/>
          <a:stretch>
            <a:fillRect/>
          </a:stretch>
        </p:blipFill>
        <p:spPr>
          <a:xfrm>
            <a:off x="4968240" y="3810635"/>
            <a:ext cx="6591300" cy="172339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Experimental Results</a:t>
            </a:r>
            <a:endParaRPr lang="en-US" dirty="0"/>
          </a:p>
        </p:txBody>
      </p:sp>
      <p:sp>
        <p:nvSpPr>
          <p:cNvPr id="3" name="Content Placeholder 2"/>
          <p:cNvSpPr>
            <a:spLocks noGrp="1"/>
          </p:cNvSpPr>
          <p:nvPr>
            <p:ph idx="1"/>
          </p:nvPr>
        </p:nvSpPr>
        <p:spPr>
          <a:xfrm>
            <a:off x="200660" y="1160145"/>
            <a:ext cx="11760200" cy="6049010"/>
          </a:xfrm>
        </p:spPr>
        <p:txBody>
          <a:bodyPr>
            <a:normAutofit lnSpcReduction="10000"/>
          </a:bodyPr>
          <a:lstStyle/>
          <a:p>
            <a:pPr marL="0" indent="0">
              <a:buNone/>
            </a:pPr>
            <a:r>
              <a:rPr lang="en-US" sz="1800" b="1" dirty="0"/>
              <a:t> </a:t>
            </a:r>
            <a:endParaRPr lang="en-US" sz="1800" b="1" dirty="0"/>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sp>
        <p:nvSpPr>
          <p:cNvPr id="4" name="文本框 3"/>
          <p:cNvSpPr txBox="1"/>
          <p:nvPr/>
        </p:nvSpPr>
        <p:spPr>
          <a:xfrm>
            <a:off x="320675" y="1122045"/>
            <a:ext cx="11520805" cy="5304155"/>
          </a:xfrm>
          <a:prstGeom prst="rect">
            <a:avLst/>
          </a:prstGeom>
          <a:noFill/>
        </p:spPr>
        <p:txBody>
          <a:bodyPr wrap="none" rtlCol="0">
            <a:noAutofit/>
          </a:bodyPr>
          <a:p>
            <a:pPr algn="l"/>
            <a:r>
              <a:rPr lang="en-US" b="1" baseline="0" dirty="0">
                <a:solidFill>
                  <a:schemeClr val="bg1"/>
                </a:solidFill>
              </a:rPr>
              <a:t>3. Ablation studies</a:t>
            </a:r>
            <a:endParaRPr lang="en-US" baseline="0" dirty="0">
              <a:solidFill>
                <a:schemeClr val="bg1"/>
              </a:solidFill>
            </a:endParaRPr>
          </a:p>
          <a:p>
            <a:pPr algn="l"/>
            <a:r>
              <a:rPr baseline="0" dirty="0">
                <a:solidFill>
                  <a:schemeClr val="bg1"/>
                </a:solidFill>
              </a:rPr>
              <a:t>The goal of these experiments is to compare its performance</a:t>
            </a:r>
            <a:r>
              <a:rPr lang="en-US" baseline="0" dirty="0">
                <a:solidFill>
                  <a:schemeClr val="bg1"/>
                </a:solidFill>
              </a:rPr>
              <a:t> </a:t>
            </a:r>
            <a:r>
              <a:rPr baseline="0" dirty="0">
                <a:solidFill>
                  <a:schemeClr val="bg1"/>
                </a:solidFill>
              </a:rPr>
              <a:t>to alternatives with far less information (using only common</a:t>
            </a:r>
            <a:endParaRPr baseline="0" dirty="0">
              <a:solidFill>
                <a:schemeClr val="bg1"/>
              </a:solidFill>
            </a:endParaRPr>
          </a:p>
          <a:p>
            <a:pPr algn="l"/>
            <a:r>
              <a:rPr baseline="0" dirty="0">
                <a:solidFill>
                  <a:schemeClr val="bg1"/>
                </a:solidFill>
              </a:rPr>
              <a:t>sense, without preferences) or far more information (using</a:t>
            </a:r>
            <a:r>
              <a:rPr lang="en-US" baseline="0" dirty="0">
                <a:solidFill>
                  <a:schemeClr val="bg1"/>
                </a:solidFill>
              </a:rPr>
              <a:t> </a:t>
            </a:r>
            <a:r>
              <a:rPr baseline="0" dirty="0">
                <a:solidFill>
                  <a:schemeClr val="bg1"/>
                </a:solidFill>
              </a:rPr>
              <a:t>human-generated summarizations).</a:t>
            </a:r>
            <a:endParaRPr baseline="0" dirty="0">
              <a:solidFill>
                <a:schemeClr val="bg1"/>
              </a:solidFill>
            </a:endParaRPr>
          </a:p>
          <a:p>
            <a:pPr algn="l"/>
            <a:endParaRPr baseline="0" dirty="0">
              <a:solidFill>
                <a:schemeClr val="bg1"/>
              </a:solidFill>
            </a:endParaRPr>
          </a:p>
          <a:p>
            <a:pPr algn="l"/>
            <a:endParaRPr baseline="0" dirty="0">
              <a:solidFill>
                <a:schemeClr val="bg1"/>
              </a:solidFill>
            </a:endParaRPr>
          </a:p>
          <a:p>
            <a:pPr algn="l"/>
            <a:endParaRPr baseline="0" dirty="0">
              <a:solidFill>
                <a:schemeClr val="bg1"/>
              </a:solidFill>
            </a:endParaRPr>
          </a:p>
          <a:p>
            <a:pPr algn="l"/>
            <a:endParaRPr baseline="0" dirty="0">
              <a:solidFill>
                <a:schemeClr val="bg1"/>
              </a:solidFill>
            </a:endParaRPr>
          </a:p>
          <a:p>
            <a:pPr algn="l"/>
            <a:endParaRPr baseline="0" dirty="0">
              <a:solidFill>
                <a:schemeClr val="bg1"/>
              </a:solidFill>
            </a:endParaRPr>
          </a:p>
          <a:p>
            <a:pPr algn="l"/>
            <a:endParaRPr baseline="0" dirty="0">
              <a:solidFill>
                <a:schemeClr val="bg1"/>
              </a:solidFill>
            </a:endParaRPr>
          </a:p>
          <a:p>
            <a:pPr algn="l"/>
            <a:r>
              <a:rPr lang="en-US" b="1" baseline="0" dirty="0">
                <a:solidFill>
                  <a:schemeClr val="bg1"/>
                </a:solidFill>
              </a:rPr>
              <a:t>4. Human evaluation</a:t>
            </a:r>
            <a:endParaRPr lang="en-US" b="1" baseline="0" dirty="0">
              <a:solidFill>
                <a:schemeClr val="bg1"/>
              </a:solidFill>
            </a:endParaRPr>
          </a:p>
          <a:p>
            <a:pPr indent="0" algn="l" fontAlgn="auto">
              <a:lnSpc>
                <a:spcPct val="110000"/>
              </a:lnSpc>
            </a:pPr>
            <a:r>
              <a:rPr lang="zh-CN" altLang="en-US" baseline="0" dirty="0">
                <a:solidFill>
                  <a:schemeClr val="bg1"/>
                </a:solidFill>
              </a:rPr>
              <a:t>1. </a:t>
            </a:r>
            <a:r>
              <a:rPr lang="zh-CN" altLang="en-US" b="1" baseline="0" dirty="0">
                <a:solidFill>
                  <a:schemeClr val="bg1"/>
                </a:solidFill>
              </a:rPr>
              <a:t>Evaluate</a:t>
            </a:r>
            <a:r>
              <a:rPr lang="zh-CN" altLang="en-US" baseline="0" dirty="0">
                <a:solidFill>
                  <a:schemeClr val="bg1"/>
                </a:solidFill>
              </a:rPr>
              <a:t> whether humans prefer the object placements</a:t>
            </a:r>
            <a:r>
              <a:rPr lang="en-US" altLang="zh-CN" baseline="0" dirty="0">
                <a:solidFill>
                  <a:schemeClr val="bg1"/>
                </a:solidFill>
              </a:rPr>
              <a:t> </a:t>
            </a:r>
            <a:r>
              <a:rPr lang="zh-CN" altLang="en-US" baseline="0" dirty="0">
                <a:solidFill>
                  <a:schemeClr val="bg1"/>
                </a:solidFill>
              </a:rPr>
              <a:t>generated by our LLM summarization method over those</a:t>
            </a:r>
            <a:endParaRPr lang="zh-CN" altLang="en-US" baseline="0" dirty="0">
              <a:solidFill>
                <a:schemeClr val="bg1"/>
              </a:solidFill>
            </a:endParaRPr>
          </a:p>
          <a:p>
            <a:pPr indent="0" algn="l" fontAlgn="auto">
              <a:lnSpc>
                <a:spcPct val="110000"/>
              </a:lnSpc>
            </a:pPr>
            <a:r>
              <a:rPr lang="zh-CN" altLang="en-US" baseline="0" dirty="0">
                <a:solidFill>
                  <a:schemeClr val="bg1"/>
                </a:solidFill>
              </a:rPr>
              <a:t>of the CLIP embeddings baseline</a:t>
            </a:r>
            <a:r>
              <a:rPr lang="en-US" altLang="zh-CN" baseline="0" dirty="0">
                <a:solidFill>
                  <a:schemeClr val="bg1"/>
                </a:solidFill>
              </a:rPr>
              <a:t>.</a:t>
            </a:r>
            <a:endParaRPr lang="zh-CN" altLang="en-US" baseline="0" dirty="0">
              <a:solidFill>
                <a:schemeClr val="bg1"/>
              </a:solidFill>
            </a:endParaRPr>
          </a:p>
          <a:p>
            <a:pPr indent="0" algn="l" fontAlgn="auto">
              <a:lnSpc>
                <a:spcPct val="110000"/>
              </a:lnSpc>
            </a:pPr>
            <a:r>
              <a:rPr lang="zh-CN" altLang="en-US" baseline="0" dirty="0">
                <a:solidFill>
                  <a:schemeClr val="bg1"/>
                </a:solidFill>
              </a:rPr>
              <a:t>2.</a:t>
            </a:r>
            <a:r>
              <a:rPr lang="zh-CN" altLang="en-US" b="1" baseline="0" dirty="0">
                <a:solidFill>
                  <a:schemeClr val="bg1"/>
                </a:solidFill>
              </a:rPr>
              <a:t> Evaluate</a:t>
            </a:r>
            <a:r>
              <a:rPr lang="zh-CN" altLang="en-US" baseline="0" dirty="0">
                <a:solidFill>
                  <a:schemeClr val="bg1"/>
                </a:solidFill>
              </a:rPr>
              <a:t> whether human-preferred object placements</a:t>
            </a:r>
            <a:r>
              <a:rPr lang="en-US" altLang="zh-CN" baseline="0" dirty="0">
                <a:solidFill>
                  <a:schemeClr val="bg1"/>
                </a:solidFill>
              </a:rPr>
              <a:t> </a:t>
            </a:r>
            <a:r>
              <a:rPr lang="zh-CN" altLang="en-US" baseline="0" dirty="0">
                <a:solidFill>
                  <a:schemeClr val="bg1"/>
                </a:solidFill>
              </a:rPr>
              <a:t>align with the ground truth placements in our benchmark</a:t>
            </a:r>
            <a:r>
              <a:rPr lang="en-US" altLang="zh-CN" baseline="0" dirty="0">
                <a:solidFill>
                  <a:schemeClr val="bg1"/>
                </a:solidFill>
              </a:rPr>
              <a:t>.</a:t>
            </a:r>
            <a:endParaRPr lang="zh-CN" altLang="en-US" baseline="0" dirty="0">
              <a:solidFill>
                <a:schemeClr val="bg1"/>
              </a:solidFill>
            </a:endParaRPr>
          </a:p>
          <a:p>
            <a:pPr algn="l">
              <a:lnSpc>
                <a:spcPct val="110000"/>
              </a:lnSpc>
            </a:pPr>
            <a:endParaRPr lang="zh-CN" altLang="en-US" baseline="0" dirty="0">
              <a:solidFill>
                <a:schemeClr val="bg1"/>
              </a:solidFill>
            </a:endParaRPr>
          </a:p>
        </p:txBody>
      </p:sp>
      <p:pic>
        <p:nvPicPr>
          <p:cNvPr id="8" name="图片 7"/>
          <p:cNvPicPr>
            <a:picLocks noChangeAspect="1"/>
          </p:cNvPicPr>
          <p:nvPr/>
        </p:nvPicPr>
        <p:blipFill>
          <a:blip r:embed="rId1"/>
          <a:stretch>
            <a:fillRect/>
          </a:stretch>
        </p:blipFill>
        <p:spPr>
          <a:xfrm>
            <a:off x="3114040" y="2098040"/>
            <a:ext cx="5736590" cy="1450975"/>
          </a:xfrm>
          <a:prstGeom prst="rect">
            <a:avLst/>
          </a:prstGeom>
        </p:spPr>
      </p:pic>
      <p:pic>
        <p:nvPicPr>
          <p:cNvPr id="9" name="图片 8"/>
          <p:cNvPicPr>
            <a:picLocks noChangeAspect="1"/>
          </p:cNvPicPr>
          <p:nvPr/>
        </p:nvPicPr>
        <p:blipFill>
          <a:blip r:embed="rId2"/>
          <a:stretch>
            <a:fillRect/>
          </a:stretch>
        </p:blipFill>
        <p:spPr>
          <a:xfrm>
            <a:off x="2112010" y="4825365"/>
            <a:ext cx="7740650" cy="144145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Experimental Results</a:t>
            </a:r>
            <a:endParaRPr lang="en-US" dirty="0"/>
          </a:p>
        </p:txBody>
      </p:sp>
      <p:sp>
        <p:nvSpPr>
          <p:cNvPr id="3" name="Content Placeholder 2"/>
          <p:cNvSpPr>
            <a:spLocks noGrp="1"/>
          </p:cNvSpPr>
          <p:nvPr>
            <p:ph idx="1"/>
          </p:nvPr>
        </p:nvSpPr>
        <p:spPr>
          <a:xfrm>
            <a:off x="200660" y="1160145"/>
            <a:ext cx="11760200" cy="6049010"/>
          </a:xfrm>
        </p:spPr>
        <p:txBody>
          <a:bodyPr>
            <a:normAutofit lnSpcReduction="10000"/>
          </a:bodyPr>
          <a:lstStyle/>
          <a:p>
            <a:pPr marL="0" indent="0">
              <a:buNone/>
            </a:pPr>
            <a:r>
              <a:rPr lang="en-US" sz="1800" b="1" dirty="0"/>
              <a:t> </a:t>
            </a:r>
            <a:endParaRPr lang="en-US" sz="1800" b="1" dirty="0"/>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sp>
        <p:nvSpPr>
          <p:cNvPr id="4" name="文本框 3"/>
          <p:cNvSpPr txBox="1"/>
          <p:nvPr/>
        </p:nvSpPr>
        <p:spPr>
          <a:xfrm>
            <a:off x="320675" y="1090930"/>
            <a:ext cx="11520805" cy="5304155"/>
          </a:xfrm>
          <a:prstGeom prst="rect">
            <a:avLst/>
          </a:prstGeom>
          <a:noFill/>
        </p:spPr>
        <p:txBody>
          <a:bodyPr wrap="none" rtlCol="0">
            <a:noAutofit/>
          </a:bodyPr>
          <a:p>
            <a:pPr algn="l">
              <a:lnSpc>
                <a:spcPct val="110000"/>
              </a:lnSpc>
            </a:pPr>
            <a:r>
              <a:rPr lang="en-US" altLang="zh-CN" b="1" baseline="0" dirty="0">
                <a:solidFill>
                  <a:schemeClr val="bg1"/>
                </a:solidFill>
              </a:rPr>
              <a:t>5.  Real-world experiments</a:t>
            </a:r>
            <a:endParaRPr lang="en-US" altLang="zh-CN" b="1" baseline="0" dirty="0">
              <a:solidFill>
                <a:schemeClr val="bg1"/>
              </a:solidFill>
            </a:endParaRPr>
          </a:p>
          <a:p>
            <a:pPr algn="l">
              <a:lnSpc>
                <a:spcPct val="110000"/>
              </a:lnSpc>
            </a:pPr>
            <a:endParaRPr lang="en-US" altLang="zh-CN" b="1" baseline="0" dirty="0">
              <a:solidFill>
                <a:schemeClr val="bg1"/>
              </a:solidFill>
            </a:endParaRPr>
          </a:p>
          <a:p>
            <a:pPr algn="l">
              <a:lnSpc>
                <a:spcPct val="110000"/>
              </a:lnSpc>
            </a:pPr>
            <a:r>
              <a:rPr lang="en-US" altLang="zh-CN" b="1" baseline="0" dirty="0">
                <a:solidFill>
                  <a:schemeClr val="bg1"/>
                </a:solidFill>
              </a:rPr>
              <a:t>The robot is placed inside a room with various objects and receptacles on the floor and is then tasked with picking</a:t>
            </a:r>
            <a:endParaRPr lang="en-US" altLang="zh-CN" b="1" baseline="0" dirty="0">
              <a:solidFill>
                <a:schemeClr val="bg1"/>
              </a:solidFill>
            </a:endParaRPr>
          </a:p>
          <a:p>
            <a:pPr algn="l">
              <a:lnSpc>
                <a:spcPct val="110000"/>
              </a:lnSpc>
            </a:pPr>
            <a:r>
              <a:rPr lang="en-US" altLang="zh-CN" b="1" baseline="0" dirty="0">
                <a:solidFill>
                  <a:schemeClr val="bg1"/>
                </a:solidFill>
              </a:rPr>
              <a:t>up all the objects and putting them into the correct receptacles according to user preferences.</a:t>
            </a:r>
            <a:endParaRPr lang="en-US" altLang="zh-CN" b="1" baseline="0" dirty="0">
              <a:solidFill>
                <a:schemeClr val="bg1"/>
              </a:solidFill>
            </a:endParaRPr>
          </a:p>
          <a:p>
            <a:pPr algn="l">
              <a:lnSpc>
                <a:spcPct val="110000"/>
              </a:lnSpc>
            </a:pPr>
            <a:endParaRPr lang="en-US" altLang="zh-CN" b="1" baseline="0" dirty="0">
              <a:solidFill>
                <a:schemeClr val="bg1"/>
              </a:solidFill>
            </a:endParaRPr>
          </a:p>
          <a:p>
            <a:pPr algn="l">
              <a:lnSpc>
                <a:spcPct val="110000"/>
              </a:lnSpc>
            </a:pPr>
            <a:endParaRPr lang="en-US" altLang="zh-CN" b="1" baseline="0" dirty="0">
              <a:solidFill>
                <a:schemeClr val="bg1"/>
              </a:solidFill>
            </a:endParaRPr>
          </a:p>
        </p:txBody>
      </p:sp>
      <p:pic>
        <p:nvPicPr>
          <p:cNvPr id="10" name="图片 9"/>
          <p:cNvPicPr>
            <a:picLocks noChangeAspect="1"/>
          </p:cNvPicPr>
          <p:nvPr/>
        </p:nvPicPr>
        <p:blipFill>
          <a:blip r:embed="rId1"/>
          <a:stretch>
            <a:fillRect/>
          </a:stretch>
        </p:blipFill>
        <p:spPr>
          <a:xfrm>
            <a:off x="3201035" y="2891155"/>
            <a:ext cx="5048250" cy="13843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Experimental Setup</a:t>
            </a:r>
            <a:endParaRPr lang="en-US" dirty="0"/>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a:t>Title of Your Presentation</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sp>
        <p:nvSpPr>
          <p:cNvPr id="11" name="Content Placeholder 10"/>
          <p:cNvSpPr>
            <a:spLocks noGrp="1"/>
          </p:cNvSpPr>
          <p:nvPr>
            <p:ph idx="1"/>
          </p:nvPr>
        </p:nvSpPr>
        <p:spPr>
          <a:xfrm>
            <a:off x="200628" y="1217014"/>
            <a:ext cx="11759999" cy="2665175"/>
          </a:xfrm>
        </p:spPr>
        <p:txBody>
          <a:bodyPr>
            <a:normAutofit fontScale="92500" lnSpcReduction="10000"/>
          </a:bodyPr>
          <a:lstStyle/>
          <a:p>
            <a:pPr marL="0" indent="0">
              <a:buNone/>
            </a:pPr>
            <a:r>
              <a:rPr lang="en-MY" u="sng" dirty="0"/>
              <a:t>Hardware and Environment</a:t>
            </a:r>
            <a:endParaRPr lang="en-MY" u="sng" dirty="0"/>
          </a:p>
          <a:p>
            <a:r>
              <a:rPr lang="en-MY" dirty="0"/>
              <a:t>Robot Platform: The experiments were conducted using a </a:t>
            </a:r>
            <a:r>
              <a:rPr lang="en-MY" dirty="0" err="1"/>
              <a:t>Franka</a:t>
            </a:r>
            <a:r>
              <a:rPr lang="en-MY" dirty="0"/>
              <a:t> </a:t>
            </a:r>
            <a:r>
              <a:rPr lang="en-MY" dirty="0" err="1"/>
              <a:t>Emika</a:t>
            </a:r>
            <a:r>
              <a:rPr lang="en-MY" dirty="0"/>
              <a:t> Panda robotic arm, which is commonly used in research for its precision and versatility.</a:t>
            </a:r>
            <a:endParaRPr lang="en-MY" dirty="0"/>
          </a:p>
          <a:p>
            <a:r>
              <a:rPr lang="en-MY" dirty="0"/>
              <a:t>Environment: The real-world tests were conducted in an environment set up to mimic a typical household, complete with various commonly found items and furniture. This setup was designed to assess the robot's ability to navigate and manipulate objects in a space resembling its intended use case.</a:t>
            </a:r>
            <a:endParaRPr lang="en-MY" dirty="0"/>
          </a:p>
        </p:txBody>
      </p:sp>
      <p:pic>
        <p:nvPicPr>
          <p:cNvPr id="13" name="Picture 12"/>
          <p:cNvPicPr>
            <a:picLocks noChangeAspect="1"/>
          </p:cNvPicPr>
          <p:nvPr/>
        </p:nvPicPr>
        <p:blipFill>
          <a:blip r:embed="rId1"/>
          <a:stretch>
            <a:fillRect/>
          </a:stretch>
        </p:blipFill>
        <p:spPr>
          <a:xfrm>
            <a:off x="1524124" y="3781293"/>
            <a:ext cx="8956971" cy="257293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Experimental Setup</a:t>
            </a:r>
            <a:endParaRPr lang="en-US" dirty="0"/>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sp>
        <p:nvSpPr>
          <p:cNvPr id="11" name="Content Placeholder 10"/>
          <p:cNvSpPr>
            <a:spLocks noGrp="1"/>
          </p:cNvSpPr>
          <p:nvPr>
            <p:ph idx="1"/>
          </p:nvPr>
        </p:nvSpPr>
        <p:spPr>
          <a:xfrm>
            <a:off x="200628" y="1313689"/>
            <a:ext cx="11548549" cy="4860000"/>
          </a:xfrm>
        </p:spPr>
        <p:txBody>
          <a:bodyPr>
            <a:normAutofit fontScale="77500" lnSpcReduction="20000"/>
          </a:bodyPr>
          <a:lstStyle/>
          <a:p>
            <a:pPr marL="0" indent="0">
              <a:buNone/>
            </a:pPr>
            <a:r>
              <a:rPr lang="en-MY" u="sng" dirty="0"/>
              <a:t>Software and Models</a:t>
            </a:r>
            <a:endParaRPr lang="en-MY" u="sng" dirty="0"/>
          </a:p>
          <a:p>
            <a:r>
              <a:rPr lang="en-MY" dirty="0"/>
              <a:t>Large Language Models (LLMs): The core of their experimental setup involved integrating Large Language Models for understanding user preferences and guiding the robot's actions. These models were trained to generate summaries of short descriptions, provided by users, about where objects should be placed.</a:t>
            </a:r>
            <a:endParaRPr lang="en-MY" dirty="0"/>
          </a:p>
          <a:p>
            <a:r>
              <a:rPr lang="en-MY" dirty="0"/>
              <a:t>Perception and Planning: The robot utilized advanced perception algorithms to identify and locate objects in its environment. Planning algorithms then determined the most efficient sequence of actions to tidy up the space according to inferred user preferences.</a:t>
            </a:r>
            <a:endParaRPr lang="en-MY" u="sng" dirty="0"/>
          </a:p>
          <a:p>
            <a:pPr marL="0" indent="0">
              <a:buNone/>
            </a:pPr>
            <a:endParaRPr lang="en-MY" u="sng" dirty="0"/>
          </a:p>
          <a:p>
            <a:pPr marL="0" indent="0">
              <a:buNone/>
            </a:pPr>
            <a:r>
              <a:rPr lang="en-MY" u="sng" dirty="0"/>
              <a:t>Experimental Tasks</a:t>
            </a:r>
            <a:endParaRPr lang="en-MY" u="sng" dirty="0"/>
          </a:p>
          <a:p>
            <a:r>
              <a:rPr lang="en-MY" dirty="0"/>
              <a:t>Tidying Task: The primary task involved the robot picking up objects from a cluttered environment and placing them in their designated locations based on the user's preferences.</a:t>
            </a:r>
            <a:endParaRPr lang="en-MY" dirty="0"/>
          </a:p>
          <a:p>
            <a:r>
              <a:rPr lang="en-MY" dirty="0"/>
              <a:t>Preference Learning: A significant aspect of the experiment was learning and generalizing user preferences to unseen objects. This involved the robot interpreting instructions or preferences expressed in natural language and applying these preferences to similar objects.</a:t>
            </a:r>
            <a:endParaRPr lang="en-MY"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Experimental Setup</a:t>
            </a:r>
            <a:endParaRPr lang="en-US" dirty="0"/>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sp>
        <p:nvSpPr>
          <p:cNvPr id="11" name="Content Placeholder 10"/>
          <p:cNvSpPr>
            <a:spLocks noGrp="1"/>
          </p:cNvSpPr>
          <p:nvPr>
            <p:ph idx="1"/>
          </p:nvPr>
        </p:nvSpPr>
        <p:spPr>
          <a:xfrm>
            <a:off x="200628" y="1313689"/>
            <a:ext cx="7346544" cy="4493553"/>
          </a:xfrm>
        </p:spPr>
        <p:txBody>
          <a:bodyPr>
            <a:normAutofit/>
          </a:bodyPr>
          <a:lstStyle/>
          <a:p>
            <a:pPr marL="0" indent="0">
              <a:buNone/>
            </a:pPr>
            <a:r>
              <a:rPr lang="en-MY" sz="2400" u="sng" dirty="0"/>
              <a:t>Data Collection and User Interaction</a:t>
            </a:r>
            <a:endParaRPr lang="en-MY" sz="2400" u="sng" dirty="0"/>
          </a:p>
          <a:p>
            <a:r>
              <a:rPr lang="en-MY" sz="2400" dirty="0"/>
              <a:t>User Preferences: To train and evaluate the model, the researchers collected data on user preferences for object placement. This involved short descriptions or instructions provided by users on where objects should be placed.</a:t>
            </a:r>
            <a:endParaRPr lang="en-MY" sz="2400" dirty="0"/>
          </a:p>
          <a:p>
            <a:r>
              <a:rPr lang="en-MY" sz="2400" dirty="0"/>
              <a:t>Evaluation on Unseen Objects: A critical part of the experimental setup was evaluating the robot's performance on objects that were not part of the training dataset. This tested the robot's ability to generalize learned preferences to new situations.</a:t>
            </a:r>
            <a:endParaRPr lang="en-MY" sz="2400" dirty="0"/>
          </a:p>
        </p:txBody>
      </p:sp>
      <p:pic>
        <p:nvPicPr>
          <p:cNvPr id="4" name="Picture 3"/>
          <p:cNvPicPr>
            <a:picLocks noChangeAspect="1"/>
          </p:cNvPicPr>
          <p:nvPr/>
        </p:nvPicPr>
        <p:blipFill>
          <a:blip r:embed="rId1"/>
          <a:stretch>
            <a:fillRect/>
          </a:stretch>
        </p:blipFill>
        <p:spPr>
          <a:xfrm>
            <a:off x="7816412" y="1987415"/>
            <a:ext cx="4174960" cy="31461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Discussion of </a:t>
            </a:r>
            <a:r>
              <a:rPr lang="en-US" altLang="zh-CN" dirty="0"/>
              <a:t>R</a:t>
            </a:r>
            <a:r>
              <a:rPr lang="en-GB" dirty="0" err="1"/>
              <a:t>esults</a:t>
            </a:r>
            <a:endParaRPr lang="en-US" dirty="0"/>
          </a:p>
        </p:txBody>
      </p:sp>
      <p:sp>
        <p:nvSpPr>
          <p:cNvPr id="3" name="Content Placeholder 2"/>
          <p:cNvSpPr>
            <a:spLocks noGrp="1"/>
          </p:cNvSpPr>
          <p:nvPr>
            <p:ph idx="1"/>
          </p:nvPr>
        </p:nvSpPr>
        <p:spPr>
          <a:xfrm>
            <a:off x="200628" y="1187792"/>
            <a:ext cx="11760000" cy="4860000"/>
          </a:xfrm>
        </p:spPr>
        <p:txBody>
          <a:bodyPr>
            <a:normAutofit fontScale="90000"/>
          </a:bodyPr>
          <a:lstStyle/>
          <a:p>
            <a:pPr marL="0" indent="0" fontAlgn="auto">
              <a:lnSpc>
                <a:spcPct val="110000"/>
              </a:lnSpc>
              <a:buNone/>
            </a:pPr>
            <a:r>
              <a:rPr lang="en-US" dirty="0"/>
              <a:t>1.The summarization capabilities of large language models (LLMs) can be used to generalize user preferences for personalized robotics. </a:t>
            </a:r>
            <a:endParaRPr lang="en-US" dirty="0"/>
          </a:p>
          <a:p>
            <a:pPr marL="0" indent="0" fontAlgn="auto">
              <a:lnSpc>
                <a:spcPct val="110000"/>
              </a:lnSpc>
              <a:buNone/>
            </a:pPr>
            <a:r>
              <a:rPr lang="en-US" dirty="0"/>
              <a:t>2.Given a handful of example preferences for a particular person, LLM summarization can infer a generalized set of rulesto manipulate objects according to the user’s preferences. </a:t>
            </a:r>
            <a:endParaRPr lang="en-US" dirty="0"/>
          </a:p>
          <a:p>
            <a:pPr marL="0" indent="0" fontAlgn="auto">
              <a:lnSpc>
                <a:spcPct val="110000"/>
              </a:lnSpc>
              <a:buNone/>
            </a:pPr>
            <a:r>
              <a:rPr lang="en-US" dirty="0"/>
              <a:t>3.The summarization approach outperforms several strong baselines on our benchmark. And human responses were aligned with benchmark ground truth.</a:t>
            </a:r>
            <a:endParaRPr lang="en-US" dirty="0"/>
          </a:p>
          <a:p>
            <a:pPr marL="0" indent="0" fontAlgn="auto">
              <a:lnSpc>
                <a:spcPct val="110000"/>
              </a:lnSpc>
              <a:buNone/>
            </a:pPr>
            <a:r>
              <a:rPr lang="en-US" dirty="0"/>
              <a:t>4.We also evaluate the approach on a real-world mobile manipulator called TidyBot, which can successfully clean up test scenarios with a success rate of 85.0%. </a:t>
            </a:r>
            <a:endParaRPr lang="en-US" dirty="0"/>
          </a:p>
          <a:p>
            <a:pPr marL="0" indent="0" fontAlgn="auto">
              <a:lnSpc>
                <a:spcPct val="150000"/>
              </a:lnSpc>
              <a:buNone/>
            </a:pPr>
            <a:endParaRPr lang="en-US" dirty="0"/>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Critique / Limitations / Open Issues </a:t>
            </a:r>
            <a:endParaRPr lang="en-US" dirty="0"/>
          </a:p>
        </p:txBody>
      </p:sp>
      <p:sp>
        <p:nvSpPr>
          <p:cNvPr id="3" name="Content Placeholder 2"/>
          <p:cNvSpPr>
            <a:spLocks noGrp="1"/>
          </p:cNvSpPr>
          <p:nvPr>
            <p:ph idx="1"/>
          </p:nvPr>
        </p:nvSpPr>
        <p:spPr/>
        <p:txBody>
          <a:bodyPr>
            <a:normAutofit/>
          </a:bodyPr>
          <a:lstStyle/>
          <a:p>
            <a:pPr marL="0" indent="0">
              <a:buNone/>
            </a:pPr>
            <a:r>
              <a:rPr lang="en-US" b="1" dirty="0"/>
              <a:t> LLM summarization</a:t>
            </a:r>
            <a:endParaRPr lang="en-US" b="1" dirty="0"/>
          </a:p>
          <a:p>
            <a:pPr marL="0" indent="0">
              <a:buNone/>
            </a:pPr>
            <a:r>
              <a:rPr lang="en-US" sz="2600" dirty="0"/>
              <a:t>In instances where LLMs are tasked with summarizing preferences, there are occasional shortcomings observed. One prevalent issue occurs when the generated summary merely itemizes seen objects without effectively categorizing them. Such summaries tend to be overly specific and lack the ability to generalize to unseen objects. </a:t>
            </a:r>
            <a:endParaRPr lang="en-US" sz="2600" dirty="0"/>
          </a:p>
          <a:p>
            <a:pPr marL="0" indent="0">
              <a:buNone/>
            </a:pPr>
            <a:r>
              <a:rPr lang="en-US" sz="2600" dirty="0"/>
              <a:t>Another common failure arises when the LLM aggregates receptacles into broad groups (e.g., grouping "top drawer" and "bottom drawer" as "drawers"), leading to subpar performance when utilizing the summary for receptacle selection.</a:t>
            </a:r>
            <a:endParaRPr lang="en-US" sz="2600" dirty="0"/>
          </a:p>
          <a:p>
            <a:pPr marL="0" indent="0">
              <a:buNone/>
            </a:pPr>
            <a:endParaRPr lang="en-US" sz="2600" dirty="0"/>
          </a:p>
        </p:txBody>
      </p:sp>
      <p:sp>
        <p:nvSpPr>
          <p:cNvPr id="4" name="Content Placeholder 3"/>
          <p:cNvSpPr>
            <a:spLocks noGrp="1"/>
          </p:cNvSpPr>
          <p:nvPr>
            <p:ph sz="quarter" idx="13"/>
          </p:nvPr>
        </p:nvSpPr>
        <p:spPr/>
        <p:txBody>
          <a:bodyPr/>
          <a:lstStyle/>
          <a:p>
            <a:r>
              <a:rPr lang="en-US" dirty="0"/>
              <a:t>Further explaination of the title with supporting evidence</a:t>
            </a:r>
            <a:endParaRPr lang="en-US" dirty="0"/>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Motivation and Main Problem</a:t>
            </a:r>
            <a:endParaRPr lang="en-US" dirty="0"/>
          </a:p>
        </p:txBody>
      </p:sp>
      <p:sp>
        <p:nvSpPr>
          <p:cNvPr id="3" name="Content Placeholder 2"/>
          <p:cNvSpPr>
            <a:spLocks noGrp="1"/>
          </p:cNvSpPr>
          <p:nvPr>
            <p:ph idx="1"/>
          </p:nvPr>
        </p:nvSpPr>
        <p:spPr>
          <a:xfrm>
            <a:off x="200660" y="1384300"/>
            <a:ext cx="11760200" cy="4089400"/>
          </a:xfrm>
        </p:spPr>
        <p:txBody>
          <a:bodyPr>
            <a:normAutofit lnSpcReduction="20000"/>
          </a:bodyPr>
          <a:lstStyle/>
          <a:p>
            <a:pPr marL="0" indent="0">
              <a:buNone/>
            </a:pPr>
            <a:endParaRPr lang="en-US" b="1" dirty="0"/>
          </a:p>
          <a:p>
            <a:pPr marL="0" indent="0">
              <a:buNone/>
            </a:pPr>
            <a:r>
              <a:rPr lang="en-US" b="1" i="1" dirty="0"/>
              <a:t>Long-standing Goal</a:t>
            </a:r>
            <a:endParaRPr lang="en-US" b="1" i="1" dirty="0"/>
          </a:p>
          <a:p>
            <a:pPr marL="0" indent="0">
              <a:buNone/>
            </a:pPr>
            <a:endParaRPr lang="en-US" sz="2400" dirty="0"/>
          </a:p>
          <a:p>
            <a:pPr marL="0" indent="0">
              <a:buNone/>
            </a:pPr>
            <a:r>
              <a:rPr lang="en-US" sz="2400" dirty="0"/>
              <a:t>Robotics aims to develop </a:t>
            </a:r>
            <a:r>
              <a:rPr lang="en-US" sz="2400" dirty="0">
                <a:solidFill>
                  <a:srgbClr val="FF0000"/>
                </a:solidFill>
              </a:rPr>
              <a:t>personalized </a:t>
            </a:r>
            <a:r>
              <a:rPr lang="en-US" sz="2400" dirty="0"/>
              <a:t>household assistance robots, focusing on tidying rooms by moving objects to proper places, reflecting a persistent aspiration in robotics research.</a:t>
            </a:r>
            <a:endParaRPr lang="en-US" sz="2400" dirty="0"/>
          </a:p>
          <a:p>
            <a:pPr marL="0" indent="0">
              <a:buNone/>
            </a:pPr>
            <a:endParaRPr lang="en-US" b="1" i="1" dirty="0"/>
          </a:p>
          <a:p>
            <a:pPr marL="0" indent="0">
              <a:buNone/>
            </a:pPr>
            <a:r>
              <a:rPr lang="en-US" b="1" i="1" dirty="0"/>
              <a:t>Challenges in Personalization: </a:t>
            </a:r>
            <a:endParaRPr lang="en-US" b="1" i="1" dirty="0"/>
          </a:p>
          <a:p>
            <a:pPr marL="0" indent="0">
              <a:buNone/>
            </a:pPr>
            <a:r>
              <a:rPr lang="en-US" sz="2400" dirty="0"/>
              <a:t> </a:t>
            </a:r>
            <a:endParaRPr lang="en-US" sz="2400" dirty="0"/>
          </a:p>
          <a:p>
            <a:pPr marL="0" indent="0">
              <a:buNone/>
            </a:pPr>
            <a:r>
              <a:rPr lang="en-US" sz="2400" dirty="0"/>
              <a:t>Determining proper receptacles for objects poses a challenge due to diverse individual preferences and cultural norms, necessitating personalized solutions beyond generic rules.</a:t>
            </a:r>
            <a:endParaRPr lang="en-US" sz="2400" dirty="0"/>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sp>
        <p:nvSpPr>
          <p:cNvPr id="8" name="Content Placeholder 3"/>
          <p:cNvSpPr>
            <a:spLocks noGrp="1"/>
          </p:cNvSpPr>
          <p:nvPr>
            <p:ph sz="quarter" idx="13"/>
          </p:nvPr>
        </p:nvSpPr>
        <p:spPr/>
        <p:txBody>
          <a:bodyPr>
            <a:normAutofit fontScale="70000"/>
          </a:bodyPr>
          <a:p>
            <a:r>
              <a:rPr lang="en-US" dirty="0"/>
              <a:t>Explores a method for personalized household robotic assistance utilizing large language models (LLMs)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Critique / Limitations / Open Issues </a:t>
            </a:r>
            <a:endParaRPr lang="en-US" dirty="0"/>
          </a:p>
        </p:txBody>
      </p:sp>
      <p:sp>
        <p:nvSpPr>
          <p:cNvPr id="3" name="Content Placeholder 2"/>
          <p:cNvSpPr>
            <a:spLocks noGrp="1"/>
          </p:cNvSpPr>
          <p:nvPr>
            <p:ph idx="1"/>
          </p:nvPr>
        </p:nvSpPr>
        <p:spPr/>
        <p:txBody>
          <a:bodyPr>
            <a:normAutofit/>
          </a:bodyPr>
          <a:lstStyle/>
          <a:p>
            <a:pPr marL="0" indent="0">
              <a:buNone/>
            </a:pPr>
            <a:r>
              <a:rPr lang="en-US" b="1" dirty="0"/>
              <a:t>Real-world system</a:t>
            </a:r>
            <a:endParaRPr lang="en-US" b="1" dirty="0"/>
          </a:p>
          <a:p>
            <a:pPr marL="0" indent="0">
              <a:buNone/>
            </a:pPr>
            <a:r>
              <a:rPr lang="en-US" sz="2600" dirty="0"/>
              <a:t>The real-world system implementation simplifies tasks with hand-written manipulation instructions, top-down grasping, and assuming known receptacle locations. Addressing these limitations involves integrating advanced manipulation techniques and enhancing perception capabilities. </a:t>
            </a:r>
            <a:endParaRPr lang="en-US" sz="2600" dirty="0"/>
          </a:p>
          <a:p>
            <a:pPr marL="0" indent="0">
              <a:buNone/>
            </a:pPr>
            <a:r>
              <a:rPr lang="en-US" sz="2800" b="1" dirty="0"/>
              <a:t>Priority in excessively cluttered environments</a:t>
            </a:r>
            <a:endParaRPr lang="en-US" sz="2800" b="1" dirty="0"/>
          </a:p>
          <a:p>
            <a:pPr marL="0" indent="0">
              <a:buNone/>
            </a:pPr>
            <a:r>
              <a:rPr lang="en-US" sz="2600" dirty="0"/>
              <a:t>Moreover, mobile robots' inability to traverse obstacles limits their functionality in cluttered environments. Incorporating advanced high-level planning could enable the robot to prioritize clearing paths over simply picking up the nearest object.</a:t>
            </a:r>
            <a:endParaRPr lang="en-US" sz="2600" dirty="0"/>
          </a:p>
        </p:txBody>
      </p:sp>
      <p:sp>
        <p:nvSpPr>
          <p:cNvPr id="4" name="Content Placeholder 3"/>
          <p:cNvSpPr>
            <a:spLocks noGrp="1"/>
          </p:cNvSpPr>
          <p:nvPr>
            <p:ph sz="quarter" idx="13"/>
          </p:nvPr>
        </p:nvSpPr>
        <p:spPr/>
        <p:txBody>
          <a:bodyPr/>
          <a:lstStyle/>
          <a:p>
            <a:r>
              <a:rPr lang="en-US" dirty="0"/>
              <a:t>Further explaination of the title with supporting evidence</a:t>
            </a:r>
            <a:endParaRPr lang="en-US" dirty="0"/>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Future Work for Paper</a:t>
            </a:r>
            <a:r>
              <a:rPr lang="zh-CN" altLang="en-US" dirty="0"/>
              <a:t> </a:t>
            </a:r>
            <a:r>
              <a:rPr lang="en-GB" dirty="0"/>
              <a:t>/</a:t>
            </a:r>
            <a:r>
              <a:rPr lang="zh-CN" altLang="en-US" dirty="0"/>
              <a:t> </a:t>
            </a:r>
            <a:r>
              <a:rPr lang="en-GB" dirty="0"/>
              <a:t>Reading</a:t>
            </a:r>
            <a:endParaRPr lang="en-US" dirty="0"/>
          </a:p>
        </p:txBody>
      </p:sp>
      <p:sp>
        <p:nvSpPr>
          <p:cNvPr id="3" name="Content Placeholder 2"/>
          <p:cNvSpPr>
            <a:spLocks noGrp="1"/>
          </p:cNvSpPr>
          <p:nvPr>
            <p:ph idx="1"/>
          </p:nvPr>
        </p:nvSpPr>
        <p:spPr/>
        <p:txBody>
          <a:bodyPr>
            <a:normAutofit/>
          </a:bodyPr>
          <a:lstStyle/>
          <a:p>
            <a:pPr marL="0" indent="0">
              <a:buNone/>
            </a:pPr>
            <a:r>
              <a:rPr lang="zh-CN" altLang="en-US" sz="2600" b="1" dirty="0"/>
              <a:t>Special case sorting plan:</a:t>
            </a:r>
            <a:endParaRPr lang="zh-CN" altLang="en-US" sz="2600" b="1" dirty="0"/>
          </a:p>
          <a:p>
            <a:pPr marL="0" indent="0">
              <a:buNone/>
            </a:pPr>
            <a:r>
              <a:rPr lang="zh-CN" altLang="en-US" sz="2600" dirty="0"/>
              <a:t>In cluttered environments where mobility is challenging, Tidybot needs to first clear a passable path before proceeding with sorting according to regular rules.</a:t>
            </a:r>
            <a:endParaRPr lang="zh-CN" altLang="en-US" sz="2600" dirty="0"/>
          </a:p>
          <a:p>
            <a:pPr marL="0" indent="0">
              <a:buNone/>
            </a:pPr>
            <a:endParaRPr lang="zh-CN" altLang="en-US" sz="2600" dirty="0"/>
          </a:p>
          <a:p>
            <a:pPr marL="0" indent="0">
              <a:buNone/>
            </a:pPr>
            <a:r>
              <a:rPr lang="zh-CN" altLang="en-US" sz="2600" b="1" dirty="0"/>
              <a:t>Special Item Retrieval: </a:t>
            </a:r>
            <a:endParaRPr lang="zh-CN" altLang="en-US" sz="2600" b="1" dirty="0"/>
          </a:p>
          <a:p>
            <a:pPr marL="0" indent="0">
              <a:buNone/>
            </a:pPr>
            <a:r>
              <a:rPr lang="zh-CN" altLang="en-US" sz="2600" dirty="0"/>
              <a:t>When facing items like books, </a:t>
            </a:r>
            <a:r>
              <a:rPr lang="en-US" altLang="zh-CN" sz="2600" dirty="0"/>
              <a:t>improper grasping mode</a:t>
            </a:r>
            <a:r>
              <a:rPr lang="zh-CN" altLang="en-US" sz="2600" dirty="0"/>
              <a:t> may cause significant deformation, leading to grip failure. It's necessary to enhance the adaptability of the grip and expand the range of graspable items to achieve optimal performance.</a:t>
            </a:r>
            <a:endParaRPr lang="zh-CN" altLang="en-US" sz="2600" dirty="0"/>
          </a:p>
          <a:p>
            <a:pPr marL="0" indent="0">
              <a:buNone/>
            </a:pPr>
            <a:endParaRPr lang="zh-CN" altLang="en-US" sz="2600" dirty="0"/>
          </a:p>
        </p:txBody>
      </p:sp>
      <p:sp>
        <p:nvSpPr>
          <p:cNvPr id="4" name="Content Placeholder 3"/>
          <p:cNvSpPr>
            <a:spLocks noGrp="1"/>
          </p:cNvSpPr>
          <p:nvPr>
            <p:ph sz="quarter" idx="13"/>
          </p:nvPr>
        </p:nvSpPr>
        <p:spPr/>
        <p:txBody>
          <a:bodyPr/>
          <a:lstStyle/>
          <a:p>
            <a:r>
              <a:rPr lang="en-US" dirty="0"/>
              <a:t>Further explaination of the title with supporting evidence</a:t>
            </a:r>
            <a:endParaRPr lang="en-US" dirty="0"/>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a:t>Extended</a:t>
            </a:r>
            <a:r>
              <a:rPr lang="zh-CN" altLang="en-US" dirty="0"/>
              <a:t> </a:t>
            </a:r>
            <a:r>
              <a:rPr lang="en-US" altLang="zh-CN" dirty="0"/>
              <a:t>Readings</a:t>
            </a:r>
            <a:endParaRPr lang="en-US" dirty="0"/>
          </a:p>
        </p:txBody>
      </p:sp>
      <p:sp>
        <p:nvSpPr>
          <p:cNvPr id="3" name="Content Placeholder 2"/>
          <p:cNvSpPr>
            <a:spLocks noGrp="1"/>
          </p:cNvSpPr>
          <p:nvPr>
            <p:ph idx="1"/>
          </p:nvPr>
        </p:nvSpPr>
        <p:spPr/>
        <p:txBody>
          <a:bodyPr>
            <a:normAutofit/>
          </a:bodyPr>
          <a:lstStyle/>
          <a:p>
            <a:pPr marL="0" indent="0">
              <a:buNone/>
            </a:pPr>
            <a:endParaRPr lang="en-US" sz="2600" b="1" i="1" dirty="0"/>
          </a:p>
          <a:p>
            <a:pPr marL="0" indent="0">
              <a:buNone/>
            </a:pPr>
            <a:r>
              <a:rPr lang="en-US" sz="2600" b="1" i="1" dirty="0"/>
              <a:t>Robot, organize my shelves! Tidying up objects by predicting user preferences</a:t>
            </a:r>
            <a:endParaRPr lang="en-US" sz="2600" b="1" i="1" dirty="0"/>
          </a:p>
          <a:p>
            <a:pPr marL="0" indent="0">
              <a:buNone/>
            </a:pPr>
            <a:r>
              <a:rPr lang="en-US" sz="2400" dirty="0"/>
              <a:t>N. Abdo, C. Stachniss, Luciano Spinello, Wolfram Burgard</a:t>
            </a:r>
            <a:endParaRPr lang="en-US" sz="2400" dirty="0"/>
          </a:p>
          <a:p>
            <a:pPr marL="0" indent="0">
              <a:buNone/>
            </a:pPr>
            <a:r>
              <a:rPr lang="en-US" sz="2400" dirty="0"/>
              <a:t>Published in IEEE International Conference. 26 May 2015. Computer Science</a:t>
            </a:r>
            <a:endParaRPr lang="en-US" sz="2400" dirty="0"/>
          </a:p>
          <a:p>
            <a:pPr marL="0" indent="0">
              <a:buNone/>
            </a:pPr>
            <a:endParaRPr lang="en-US" sz="2400" dirty="0"/>
          </a:p>
          <a:p>
            <a:pPr marL="0" indent="0">
              <a:buNone/>
            </a:pPr>
            <a:r>
              <a:rPr lang="en-US" sz="2600" dirty="0"/>
              <a:t>This paper predicts pairwise object preferences of the user, and subdivides the objects in containers by modeling a spectral clustering problem, which is easy to update, does not require complex modeling, and improves with the amount of user data.</a:t>
            </a:r>
            <a:endParaRPr lang="en-US" sz="2600" dirty="0"/>
          </a:p>
        </p:txBody>
      </p:sp>
      <p:sp>
        <p:nvSpPr>
          <p:cNvPr id="4" name="Content Placeholder 3"/>
          <p:cNvSpPr>
            <a:spLocks noGrp="1"/>
          </p:cNvSpPr>
          <p:nvPr>
            <p:ph sz="quarter" idx="13"/>
          </p:nvPr>
        </p:nvSpPr>
        <p:spPr/>
        <p:txBody>
          <a:bodyPr/>
          <a:lstStyle/>
          <a:p>
            <a:r>
              <a:rPr lang="en-US" dirty="0"/>
              <a:t>Further explaination of the title with supporting evidence</a:t>
            </a:r>
            <a:endParaRPr lang="en-US" dirty="0"/>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a:t>Extended</a:t>
            </a:r>
            <a:r>
              <a:rPr lang="zh-CN" altLang="en-US" dirty="0"/>
              <a:t> </a:t>
            </a:r>
            <a:r>
              <a:rPr lang="en-US" altLang="zh-CN" dirty="0"/>
              <a:t>Readings</a:t>
            </a:r>
            <a:endParaRPr lang="en-US" dirty="0"/>
          </a:p>
        </p:txBody>
      </p:sp>
      <p:sp>
        <p:nvSpPr>
          <p:cNvPr id="3" name="Content Placeholder 2"/>
          <p:cNvSpPr>
            <a:spLocks noGrp="1"/>
          </p:cNvSpPr>
          <p:nvPr>
            <p:ph idx="1"/>
          </p:nvPr>
        </p:nvSpPr>
        <p:spPr/>
        <p:txBody>
          <a:bodyPr>
            <a:normAutofit/>
          </a:bodyPr>
          <a:lstStyle/>
          <a:p>
            <a:pPr marL="0" indent="0">
              <a:buNone/>
            </a:pPr>
            <a:endParaRPr lang="en-US" sz="2600" b="1" i="1" dirty="0"/>
          </a:p>
          <a:p>
            <a:pPr marL="0" indent="0">
              <a:buNone/>
            </a:pPr>
            <a:r>
              <a:rPr lang="en-US" sz="2600" b="1" i="1" dirty="0"/>
              <a:t>Rearrangement: A Challenge for Embodied AI</a:t>
            </a:r>
            <a:endParaRPr lang="en-US" sz="2600" b="1" i="1" dirty="0"/>
          </a:p>
          <a:p>
            <a:pPr marL="0" indent="0">
              <a:buNone/>
            </a:pPr>
            <a:r>
              <a:rPr lang="en-US" sz="2400" dirty="0"/>
              <a:t>Dhruv Batra, Angel X. Chang, S. Chernova, A. Davison, Jia Deng, V. Koltun, S. Levine, J. Malik, Igor Mordatch, Roozbeh Mottaghi, M. Savva, Hao Su</a:t>
            </a:r>
            <a:endParaRPr lang="en-US" sz="2400" dirty="0"/>
          </a:p>
          <a:p>
            <a:pPr marL="0" indent="0">
              <a:buNone/>
            </a:pPr>
            <a:r>
              <a:rPr lang="en-US" sz="2400" dirty="0"/>
              <a:t>Published in arXiv.org. 3 November 2020. Computer Science</a:t>
            </a:r>
            <a:endParaRPr lang="en-US" sz="2400" dirty="0"/>
          </a:p>
          <a:p>
            <a:pPr marL="0" indent="0">
              <a:buNone/>
            </a:pPr>
            <a:endParaRPr lang="en-US" sz="2400" dirty="0"/>
          </a:p>
          <a:p>
            <a:pPr marL="0" indent="0">
              <a:buNone/>
            </a:pPr>
            <a:r>
              <a:rPr lang="en-US" sz="2600" dirty="0"/>
              <a:t>This paper predicts pairwise object preferences of the user, and subdivides the objects in containers by modeling a spectral clustering problem, which is easy to update, does not require complex modeling, and improves with the amount of user data.</a:t>
            </a:r>
            <a:endParaRPr lang="en-US" sz="2600" dirty="0"/>
          </a:p>
        </p:txBody>
      </p:sp>
      <p:sp>
        <p:nvSpPr>
          <p:cNvPr id="4" name="Content Placeholder 3"/>
          <p:cNvSpPr>
            <a:spLocks noGrp="1"/>
          </p:cNvSpPr>
          <p:nvPr>
            <p:ph sz="quarter" idx="13"/>
          </p:nvPr>
        </p:nvSpPr>
        <p:spPr/>
        <p:txBody>
          <a:bodyPr/>
          <a:lstStyle/>
          <a:p>
            <a:r>
              <a:rPr lang="en-US" dirty="0"/>
              <a:t>Further explaination of the title with supporting evidence</a:t>
            </a:r>
            <a:endParaRPr lang="en-US" dirty="0"/>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a:t>Summary</a:t>
            </a:r>
            <a:endParaRPr lang="en-US" dirty="0"/>
          </a:p>
        </p:txBody>
      </p:sp>
      <p:sp>
        <p:nvSpPr>
          <p:cNvPr id="3" name="Content Placeholder 2"/>
          <p:cNvSpPr>
            <a:spLocks noGrp="1"/>
          </p:cNvSpPr>
          <p:nvPr>
            <p:ph idx="1"/>
          </p:nvPr>
        </p:nvSpPr>
        <p:spPr/>
        <p:txBody>
          <a:bodyPr>
            <a:normAutofit fontScale="90000"/>
          </a:bodyPr>
          <a:lstStyle/>
          <a:p>
            <a:r>
              <a:rPr lang="en-US" sz="2600" dirty="0"/>
              <a:t>Problem the reading is discussing</a:t>
            </a:r>
            <a:endParaRPr lang="en-US" sz="2600" dirty="0"/>
          </a:p>
          <a:p>
            <a:pPr marL="0" indent="457200">
              <a:buNone/>
            </a:pPr>
            <a:r>
              <a:rPr lang="en-US" sz="2200" dirty="0"/>
              <a:t>Personalized robot assistance with larg e language models</a:t>
            </a:r>
            <a:endParaRPr lang="en-US" sz="2600" dirty="0"/>
          </a:p>
          <a:p>
            <a:r>
              <a:rPr lang="en-US" sz="2600" dirty="0"/>
              <a:t>Why is it important and </a:t>
            </a:r>
            <a:r>
              <a:rPr lang="en-US" sz="2600" dirty="0"/>
              <a:t>hard</a:t>
            </a:r>
            <a:endParaRPr lang="en-US" sz="2600" dirty="0"/>
          </a:p>
          <a:p>
            <a:pPr marL="0" indent="457200">
              <a:buNone/>
            </a:pPr>
            <a:r>
              <a:rPr lang="en-US" sz="2200" dirty="0"/>
              <a:t>Make robots smarter; Personalization and accuracy.</a:t>
            </a:r>
            <a:endParaRPr lang="en-US" sz="2200" dirty="0"/>
          </a:p>
          <a:p>
            <a:r>
              <a:rPr lang="en-US" sz="2600" dirty="0"/>
              <a:t>What is the key limitation of prior work</a:t>
            </a:r>
            <a:endParaRPr lang="en-US" sz="2600" dirty="0"/>
          </a:p>
          <a:p>
            <a:pPr marL="0" indent="457200">
              <a:buNone/>
            </a:pPr>
            <a:r>
              <a:rPr lang="en-US" sz="2200" dirty="0">
                <a:sym typeface="+mn-ea"/>
              </a:rPr>
              <a:t>LLM summarization, advanced manipulation techniques and perception capabilities</a:t>
            </a:r>
            <a:endParaRPr lang="en-US" sz="2200" dirty="0"/>
          </a:p>
          <a:p>
            <a:r>
              <a:rPr lang="en-US" sz="2600" dirty="0"/>
              <a:t>What is the key insight of the proposed work</a:t>
            </a:r>
            <a:endParaRPr lang="en-US" sz="2600" dirty="0"/>
          </a:p>
          <a:p>
            <a:pPr marL="0" indent="457200">
              <a:buNone/>
            </a:pPr>
            <a:r>
              <a:rPr lang="en-US" sz="2200" dirty="0"/>
              <a:t>Combine language based planning and perception with the few-shot summarization capabilities of large language models</a:t>
            </a:r>
            <a:endParaRPr lang="en-US" sz="2200" dirty="0"/>
          </a:p>
          <a:p>
            <a:r>
              <a:rPr lang="en-US" sz="2600" dirty="0"/>
              <a:t>What did they demonstrate by this insight? </a:t>
            </a:r>
            <a:endParaRPr lang="en-US" sz="2600" dirty="0"/>
          </a:p>
          <a:p>
            <a:pPr marL="0" indent="457200">
              <a:buNone/>
            </a:pPr>
            <a:r>
              <a:rPr lang="en-US" sz="2200" dirty="0"/>
              <a:t>This approach enables fast adaptation and achieves 91.2%accuracy on unseen objects in our benchmark dataset.</a:t>
            </a:r>
            <a:endParaRPr lang="en-US" sz="2200" dirty="0"/>
          </a:p>
        </p:txBody>
      </p:sp>
      <p:sp>
        <p:nvSpPr>
          <p:cNvPr id="4" name="Content Placeholder 3"/>
          <p:cNvSpPr>
            <a:spLocks noGrp="1"/>
          </p:cNvSpPr>
          <p:nvPr>
            <p:ph sz="quarter" idx="13"/>
          </p:nvPr>
        </p:nvSpPr>
        <p:spPr/>
        <p:txBody>
          <a:bodyPr/>
          <a:lstStyle/>
          <a:p>
            <a:r>
              <a:rPr lang="en-US" dirty="0"/>
              <a:t>Further explaination of the title with supporting evidence</a:t>
            </a:r>
            <a:endParaRPr lang="en-US" dirty="0"/>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2030" y="4232910"/>
            <a:ext cx="10403840" cy="571500"/>
          </a:xfrm>
        </p:spPr>
        <p:txBody>
          <a:bodyPr>
            <a:normAutofit lnSpcReduction="20000"/>
          </a:bodyPr>
          <a:lstStyle/>
          <a:p>
            <a:r>
              <a:rPr lang="en-US" dirty="0"/>
              <a:t>Team4</a:t>
            </a:r>
            <a:endParaRPr lang="en-US" dirty="0"/>
          </a:p>
        </p:txBody>
      </p:sp>
      <p:sp>
        <p:nvSpPr>
          <p:cNvPr id="5" name="Title 1"/>
          <p:cNvSpPr>
            <a:spLocks noGrp="1"/>
          </p:cNvSpPr>
          <p:nvPr/>
        </p:nvSpPr>
        <p:spPr>
          <a:xfrm>
            <a:off x="143510" y="1510665"/>
            <a:ext cx="11790680" cy="110045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en-US" dirty="0"/>
              <a:t>Q&amp;A</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Motivation and Main Problem</a:t>
            </a:r>
            <a:endParaRPr lang="en-US" dirty="0"/>
          </a:p>
        </p:txBody>
      </p:sp>
      <p:sp>
        <p:nvSpPr>
          <p:cNvPr id="3" name="Content Placeholder 2"/>
          <p:cNvSpPr>
            <a:spLocks noGrp="1"/>
          </p:cNvSpPr>
          <p:nvPr>
            <p:ph idx="1"/>
          </p:nvPr>
        </p:nvSpPr>
        <p:spPr/>
        <p:txBody>
          <a:bodyPr>
            <a:normAutofit lnSpcReduction="20000"/>
          </a:bodyPr>
          <a:lstStyle/>
          <a:p>
            <a:pPr marL="0" indent="0">
              <a:buNone/>
            </a:pPr>
            <a:endParaRPr lang="en-US" b="1" i="1" dirty="0"/>
          </a:p>
          <a:p>
            <a:pPr marL="0" indent="0">
              <a:buNone/>
            </a:pPr>
            <a:r>
              <a:rPr lang="en-US" b="1" i="1" dirty="0"/>
              <a:t>Existing Approaches</a:t>
            </a:r>
            <a:endParaRPr lang="en-US" b="1" i="1" dirty="0"/>
          </a:p>
          <a:p>
            <a:pPr marL="0" indent="0">
              <a:buNone/>
            </a:pPr>
            <a:endParaRPr lang="en-US" sz="2000" dirty="0">
              <a:sym typeface="+mn-ea"/>
            </a:endParaRPr>
          </a:p>
          <a:p>
            <a:pPr marL="0" indent="0">
              <a:buNone/>
            </a:pPr>
            <a:r>
              <a:rPr lang="en-US" sz="2400" dirty="0">
                <a:sym typeface="+mn-ea"/>
              </a:rPr>
              <a:t>Prior methods either rely on tedious user specifications or generic rules derived from aggregated data, lacking efficiency and personalization required for autonomous tasks.</a:t>
            </a:r>
            <a:endParaRPr lang="en-US" sz="2400" dirty="0"/>
          </a:p>
          <a:p>
            <a:pPr marL="0" indent="0">
              <a:buNone/>
            </a:pPr>
            <a:endParaRPr lang="en-US" b="1" i="1" dirty="0"/>
          </a:p>
          <a:p>
            <a:pPr marL="0" indent="0">
              <a:buNone/>
            </a:pPr>
            <a:endParaRPr lang="en-US" b="1" i="1" dirty="0"/>
          </a:p>
          <a:p>
            <a:pPr marL="0" indent="0">
              <a:buNone/>
            </a:pPr>
            <a:r>
              <a:rPr lang="en-US" b="1" i="1" dirty="0"/>
              <a:t>Proposed Solution</a:t>
            </a:r>
            <a:endParaRPr lang="en-US" b="1" i="1" dirty="0"/>
          </a:p>
          <a:p>
            <a:pPr marL="0" algn="l">
              <a:buClrTx/>
              <a:buSzTx/>
              <a:buNone/>
            </a:pPr>
            <a:r>
              <a:rPr lang="en-US" sz="2400" dirty="0"/>
              <a:t>Leveraging large </a:t>
            </a:r>
            <a:r>
              <a:rPr lang="en-US" sz="2400" dirty="0">
                <a:solidFill>
                  <a:srgbClr val="FF0000"/>
                </a:solidFill>
              </a:rPr>
              <a:t>language models (LLMs)</a:t>
            </a:r>
            <a:r>
              <a:rPr lang="en-US" sz="2400" dirty="0"/>
              <a:t>, the paper suggests summarizing user-provided examples into generalized rules, aiming for efficient personalization without extensive datasets.</a:t>
            </a:r>
            <a:endParaRPr lang="en-US" sz="2400" dirty="0"/>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sp>
        <p:nvSpPr>
          <p:cNvPr id="8" name="Content Placeholder 3"/>
          <p:cNvSpPr>
            <a:spLocks noGrp="1"/>
          </p:cNvSpPr>
          <p:nvPr/>
        </p:nvSpPr>
        <p:spPr>
          <a:xfrm>
            <a:off x="327628" y="1129324"/>
            <a:ext cx="11760656" cy="515327"/>
          </a:xfrm>
          <a:prstGeom prst="rect">
            <a:avLst/>
          </a:prstGeom>
        </p:spPr>
        <p:txBody>
          <a:bodyPr vert="horz" lIns="91440" tIns="45720" rIns="91440" bIns="45720" rtlCol="0">
            <a:normAutofit fontScale="70000"/>
          </a:bodyPr>
          <a:lstStyle>
            <a:lvl1pPr marL="0" indent="0" algn="ctr" defTabSz="914400" rtl="0" eaLnBrk="1" latinLnBrk="0" hangingPunct="1">
              <a:lnSpc>
                <a:spcPct val="90000"/>
              </a:lnSpc>
              <a:spcBef>
                <a:spcPts val="1000"/>
              </a:spcBef>
              <a:buFont typeface="Arial" panose="020B0604020202020204" pitchFamily="34" charset="0"/>
              <a:buNone/>
              <a:defRPr sz="2800" i="1" kern="1200">
                <a:solidFill>
                  <a:srgbClr val="C00000"/>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Explores a method for personalized household robotic assistance utilizing large language models (LLMs)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Motivation and Main Problem</a:t>
            </a:r>
            <a:endParaRPr lang="en-US" dirty="0"/>
          </a:p>
        </p:txBody>
      </p:sp>
      <p:sp>
        <p:nvSpPr>
          <p:cNvPr id="3" name="Content Placeholder 2"/>
          <p:cNvSpPr>
            <a:spLocks noGrp="1"/>
          </p:cNvSpPr>
          <p:nvPr>
            <p:ph idx="1"/>
          </p:nvPr>
        </p:nvSpPr>
        <p:spPr/>
        <p:txBody>
          <a:bodyPr>
            <a:normAutofit/>
          </a:bodyPr>
          <a:lstStyle/>
          <a:p>
            <a:pPr marL="0" indent="0">
              <a:buNone/>
            </a:pPr>
            <a:r>
              <a:rPr b="1" i="1" dirty="0">
                <a:sym typeface="+mn-ea"/>
              </a:rPr>
              <a:t>Implementation and Evaluation:</a:t>
            </a:r>
            <a:endParaRPr b="1" i="1" dirty="0">
              <a:sym typeface="+mn-ea"/>
            </a:endParaRPr>
          </a:p>
          <a:p>
            <a:pPr marL="0" indent="0">
              <a:buNone/>
            </a:pPr>
            <a:endParaRPr lang="en-US" dirty="0">
              <a:sym typeface="+mn-ea"/>
            </a:endParaRPr>
          </a:p>
          <a:p>
            <a:pPr marL="0" indent="0">
              <a:buNone/>
            </a:pPr>
            <a:r>
              <a:rPr lang="en-US" sz="2400" dirty="0">
                <a:sym typeface="+mn-ea"/>
              </a:rPr>
              <a:t>The proposed approach is implemented in the TidyBot system, enabling users to provide example placements, which are then summarized by an LLM and utilized for object manipulation, achieving high accuracy in real-world scenarios.</a:t>
            </a:r>
            <a:endParaRPr lang="en-US" sz="2400" dirty="0">
              <a:sym typeface="+mn-ea"/>
            </a:endParaRPr>
          </a:p>
          <a:p>
            <a:pPr marL="0" indent="0">
              <a:buNone/>
            </a:pPr>
            <a:endParaRPr lang="en-US" b="1" i="1" dirty="0"/>
          </a:p>
          <a:p>
            <a:pPr marL="0" indent="0">
              <a:buNone/>
            </a:pPr>
            <a:r>
              <a:rPr lang="en-US" b="1" i="1" dirty="0"/>
              <a:t>Contributions and Validation:</a:t>
            </a:r>
            <a:endParaRPr lang="en-US" b="1" i="1" dirty="0"/>
          </a:p>
          <a:p>
            <a:pPr marL="0" indent="0">
              <a:buNone/>
            </a:pPr>
            <a:r>
              <a:rPr lang="en-US" sz="2400" dirty="0"/>
              <a:t>Contributions include the utilization of LLMs for robotic generalization, a benchmark dataset, and real-world system implementation. Validation through quantitative evaluations confirms the effectiveness of the proposed approach in personalized household assistance.</a:t>
            </a:r>
            <a:endParaRPr lang="en-US" sz="2400" dirty="0"/>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sp>
        <p:nvSpPr>
          <p:cNvPr id="8" name="Content Placeholder 3"/>
          <p:cNvSpPr>
            <a:spLocks noGrp="1"/>
          </p:cNvSpPr>
          <p:nvPr/>
        </p:nvSpPr>
        <p:spPr>
          <a:xfrm>
            <a:off x="327628" y="1129324"/>
            <a:ext cx="11760656" cy="515327"/>
          </a:xfrm>
          <a:prstGeom prst="rect">
            <a:avLst/>
          </a:prstGeom>
        </p:spPr>
        <p:txBody>
          <a:bodyPr vert="horz" lIns="91440" tIns="45720" rIns="91440" bIns="45720" rtlCol="0">
            <a:normAutofit fontScale="70000"/>
          </a:bodyPr>
          <a:lstStyle>
            <a:lvl1pPr marL="0" indent="0" algn="ctr" defTabSz="914400" rtl="0" eaLnBrk="1" latinLnBrk="0" hangingPunct="1">
              <a:lnSpc>
                <a:spcPct val="90000"/>
              </a:lnSpc>
              <a:spcBef>
                <a:spcPts val="1000"/>
              </a:spcBef>
              <a:buFont typeface="Arial" panose="020B0604020202020204" pitchFamily="34" charset="0"/>
              <a:buNone/>
              <a:defRPr sz="2800" i="1" kern="1200">
                <a:solidFill>
                  <a:srgbClr val="C00000"/>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Explores a method for personalized household robotic assistance utilizing large language models (LLMs)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Problem Setting</a:t>
            </a:r>
            <a:endParaRPr lang="en-US" dirty="0"/>
          </a:p>
        </p:txBody>
      </p:sp>
      <p:sp>
        <p:nvSpPr>
          <p:cNvPr id="3" name="Content Placeholder 2"/>
          <p:cNvSpPr>
            <a:spLocks noGrp="1"/>
          </p:cNvSpPr>
          <p:nvPr>
            <p:ph idx="1"/>
          </p:nvPr>
        </p:nvSpPr>
        <p:spPr>
          <a:xfrm>
            <a:off x="200628" y="1422742"/>
            <a:ext cx="11760000" cy="4860000"/>
          </a:xfrm>
        </p:spPr>
        <p:txBody>
          <a:bodyPr>
            <a:normAutofit/>
          </a:bodyPr>
          <a:lstStyle/>
          <a:p>
            <a:pPr marL="0" indent="0">
              <a:buNone/>
            </a:pPr>
            <a:r>
              <a:rPr lang="en-US" b="1" dirty="0"/>
              <a:t>The paper addresses the task of 6D object pose estimation in cluttered scenes, where the goal is to estimate the 3D translation and rotation of known objects in a scene. This involves localizing the object's center in the image and predicting its distance from the camera to estimate translation, and regressing convolutional features to a quaternion representation to estimate rotation. The challenge arises due to the variety of objects and complexities caused by clutter and occlusions between objects.</a:t>
            </a:r>
            <a:endParaRPr lang="en-US" b="1" dirty="0"/>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 Related Work </a:t>
            </a:r>
            <a:r>
              <a:rPr lang="zh-CN" altLang="en-GB" dirty="0"/>
              <a:t>＆</a:t>
            </a:r>
            <a:r>
              <a:rPr lang="en-GB" dirty="0"/>
              <a:t> Limitations of Prior Work</a:t>
            </a:r>
            <a:endParaRPr lang="en-US" dirty="0"/>
          </a:p>
        </p:txBody>
      </p:sp>
      <p:sp>
        <p:nvSpPr>
          <p:cNvPr id="3" name="Content Placeholder 2"/>
          <p:cNvSpPr>
            <a:spLocks noGrp="1"/>
          </p:cNvSpPr>
          <p:nvPr>
            <p:ph idx="1"/>
          </p:nvPr>
        </p:nvSpPr>
        <p:spPr>
          <a:xfrm>
            <a:off x="200660" y="1101090"/>
            <a:ext cx="11760200" cy="5204460"/>
          </a:xfrm>
        </p:spPr>
        <p:txBody>
          <a:bodyPr>
            <a:noAutofit/>
          </a:bodyPr>
          <a:lstStyle/>
          <a:p>
            <a:pPr marL="0" indent="0">
              <a:buNone/>
            </a:pPr>
            <a:r>
              <a:rPr lang="en-US" sz="1800" dirty="0">
                <a:latin typeface="Arial" panose="020B0604020202020204" pitchFamily="34" charset="0"/>
                <a:cs typeface="Arial" panose="020B0604020202020204" pitchFamily="34" charset="0"/>
              </a:rPr>
              <a:t>1. Ask a person to specify a target location for every object</a:t>
            </a:r>
            <a:endParaRPr lang="en-US" sz="1800" dirty="0">
              <a:latin typeface="Arial" panose="020B0604020202020204" pitchFamily="34" charset="0"/>
              <a:cs typeface="Arial" panose="020B0604020202020204" pitchFamily="34" charset="0"/>
            </a:endParaRPr>
          </a:p>
          <a:p>
            <a:pPr marL="0" indent="0">
              <a:buNone/>
            </a:pPr>
            <a:r>
              <a:rPr lang="en-US" sz="1200" dirty="0">
                <a:latin typeface="Arial" panose="020B0604020202020204" pitchFamily="34" charset="0"/>
                <a:cs typeface="Arial" panose="020B0604020202020204" pitchFamily="34" charset="0"/>
              </a:rPr>
              <a:t>FROM: Rasch, R., Sprute, D., Pörtner, A., Battermann, S., &amp; König, M. (2019).Tidy up my room: Multi-agent cooperation for service tasks in smart environments. Journal of Ambient Intelligence and Smart Environments, 11(3), 261–275.</a:t>
            </a:r>
            <a:endParaRPr lang="en-US" sz="12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2. Learn generic (non-personalized) rules about where objects typically go inside a house by averaging over many users</a:t>
            </a:r>
            <a:endParaRPr lang="en-US" sz="1800" dirty="0">
              <a:latin typeface="Arial" panose="020B0604020202020204" pitchFamily="34" charset="0"/>
              <a:cs typeface="Arial" panose="020B0604020202020204" pitchFamily="34" charset="0"/>
            </a:endParaRPr>
          </a:p>
          <a:p>
            <a:pPr marL="0" indent="0">
              <a:buNone/>
            </a:pPr>
            <a:r>
              <a:rPr lang="en-US" sz="1200" dirty="0">
                <a:latin typeface="Arial" panose="020B0604020202020204" pitchFamily="34" charset="0"/>
                <a:cs typeface="Arial" panose="020B0604020202020204" pitchFamily="34" charset="0"/>
                <a:sym typeface="+mn-ea"/>
              </a:rPr>
              <a:t>FROM: </a:t>
            </a:r>
            <a:r>
              <a:rPr lang="en-US" sz="1200" dirty="0">
                <a:latin typeface="Arial" panose="020B0604020202020204" pitchFamily="34" charset="0"/>
                <a:cs typeface="Arial" panose="020B0604020202020204" pitchFamily="34" charset="0"/>
              </a:rPr>
              <a:t>Kant, Y., Ramachandran, A., Yenamandra, S., Gilitschenski, I., Batra,D., Szot, A., &amp; Agrawal, H. (2022). Housekeep: Tidying vir_x0002_tual households using commonsense reasoning. arXiv preprint arXiv:2205.10712</a:t>
            </a:r>
            <a:endParaRPr lang="en-US" sz="1200" dirty="0">
              <a:latin typeface="Arial" panose="020B0604020202020204" pitchFamily="34" charset="0"/>
              <a:cs typeface="Arial" panose="020B0604020202020204" pitchFamily="34" charset="0"/>
            </a:endParaRPr>
          </a:p>
          <a:p>
            <a:pPr marL="0" algn="l">
              <a:buClrTx/>
              <a:buSzTx/>
              <a:buNone/>
            </a:pPr>
            <a:r>
              <a:rPr lang="en-US" sz="1800" dirty="0">
                <a:latin typeface="Arial" panose="020B0604020202020204" pitchFamily="34" charset="0"/>
                <a:cs typeface="Arial" panose="020B0604020202020204" pitchFamily="34" charset="0"/>
              </a:rPr>
              <a:t>3.Works that focus on personalization aim to extrapolate from a few userexamples given similar choices made by other users, using methods such as collaborative filtering</a:t>
            </a:r>
            <a:endParaRPr lang="en-US" sz="1800" dirty="0">
              <a:latin typeface="Arial" panose="020B0604020202020204" pitchFamily="34" charset="0"/>
              <a:cs typeface="Arial" panose="020B0604020202020204" pitchFamily="34" charset="0"/>
            </a:endParaRPr>
          </a:p>
          <a:p>
            <a:pPr marL="0" algn="l">
              <a:buClrTx/>
              <a:buSzTx/>
              <a:buNone/>
            </a:pPr>
            <a:r>
              <a:rPr lang="en-US" sz="1200" dirty="0">
                <a:latin typeface="Arial" panose="020B0604020202020204" pitchFamily="34" charset="0"/>
                <a:cs typeface="Arial" panose="020B0604020202020204" pitchFamily="34" charset="0"/>
                <a:sym typeface="+mn-ea"/>
              </a:rPr>
              <a:t>FROM:</a:t>
            </a:r>
            <a:r>
              <a:rPr lang="en-US" sz="1200" dirty="0">
                <a:latin typeface="Arial" panose="020B0604020202020204" pitchFamily="34" charset="0"/>
                <a:cs typeface="Arial" panose="020B0604020202020204" pitchFamily="34" charset="0"/>
              </a:rPr>
              <a:t>Abdo, N., Stachniss, C., Spinello, L., &amp; Burgard, W. (2015). Robot,organize my shelves! tidying up objects by predicting user pref_x0002_erences. In 2015 IEEE international conference on robotics and automation (ICRA).</a:t>
            </a:r>
            <a:endParaRPr lang="en-US" sz="1200" dirty="0">
              <a:latin typeface="Arial" panose="020B0604020202020204" pitchFamily="34" charset="0"/>
              <a:cs typeface="Arial" panose="020B0604020202020204" pitchFamily="34" charset="0"/>
            </a:endParaRPr>
          </a:p>
          <a:p>
            <a:pPr marL="0" algn="l">
              <a:buClrTx/>
              <a:buSzTx/>
              <a:buNone/>
            </a:pPr>
            <a:endParaRPr lang="en-US" sz="1200" dirty="0">
              <a:latin typeface="Arial" panose="020B0604020202020204" pitchFamily="34" charset="0"/>
              <a:cs typeface="Arial" panose="020B0604020202020204" pitchFamily="34" charset="0"/>
            </a:endParaRPr>
          </a:p>
          <a:p>
            <a:pPr marL="0" algn="l">
              <a:buClrTx/>
              <a:buSzTx/>
              <a:buNone/>
            </a:pPr>
            <a:endParaRPr lang="en-US" sz="1800" dirty="0">
              <a:latin typeface="Arial" panose="020B0604020202020204" pitchFamily="34" charset="0"/>
              <a:cs typeface="Arial" panose="020B0604020202020204" pitchFamily="34" charset="0"/>
            </a:endParaRPr>
          </a:p>
          <a:p>
            <a:pPr marL="0" algn="l">
              <a:buClrTx/>
              <a:buSzTx/>
              <a:buNone/>
            </a:pPr>
            <a:endParaRPr lang="en-US" sz="1800" dirty="0">
              <a:latin typeface="Arial" panose="020B0604020202020204" pitchFamily="34" charset="0"/>
              <a:cs typeface="Arial" panose="020B0604020202020204" pitchFamily="34" charset="0"/>
            </a:endParaRPr>
          </a:p>
          <a:p>
            <a:pPr marL="0" algn="l">
              <a:buClrTx/>
              <a:buSzTx/>
              <a:buNone/>
            </a:pPr>
            <a:r>
              <a:rPr lang="en-US" sz="1800" dirty="0">
                <a:latin typeface="Arial" panose="020B0604020202020204" pitchFamily="34" charset="0"/>
                <a:cs typeface="Arial" panose="020B0604020202020204" pitchFamily="34" charset="0"/>
              </a:rPr>
              <a:t>limitation: </a:t>
            </a:r>
            <a:r>
              <a:rPr lang="en-US" altLang="zh-CN" sz="1800" dirty="0">
                <a:latin typeface="Arial" panose="020B0604020202020204" pitchFamily="34" charset="0"/>
                <a:cs typeface="Arial" panose="020B0604020202020204" pitchFamily="34" charset="0"/>
              </a:rPr>
              <a:t>all of these approaches require collecting large datasets with user preferences or generating datasets from manually constructed, simulated scenarios. Such datasets can be expensive to acquire and may not generalize well if they are too small.</a:t>
            </a:r>
            <a:endParaRPr lang="en-US" altLang="zh-CN" sz="1800" dirty="0">
              <a:latin typeface="Arial" panose="020B0604020202020204" pitchFamily="34" charset="0"/>
              <a:cs typeface="Arial" panose="020B0604020202020204" pitchFamily="34" charset="0"/>
            </a:endParaRPr>
          </a:p>
          <a:p>
            <a:pPr marL="0" algn="l">
              <a:buClrTx/>
              <a:buSzTx/>
              <a:buNone/>
            </a:pPr>
            <a:endParaRPr lang="en-US" altLang="zh-CN" sz="1800" dirty="0">
              <a:latin typeface="Arial" panose="020B0604020202020204" pitchFamily="34" charset="0"/>
              <a:cs typeface="Arial" panose="020B0604020202020204" pitchFamily="34" charset="0"/>
            </a:endParaRPr>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sp>
        <p:nvSpPr>
          <p:cNvPr id="4" name="下箭头 3"/>
          <p:cNvSpPr/>
          <p:nvPr/>
        </p:nvSpPr>
        <p:spPr>
          <a:xfrm>
            <a:off x="5251450" y="4136390"/>
            <a:ext cx="619125" cy="897890"/>
          </a:xfrm>
          <a:prstGeom prst="down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Theory</a:t>
            </a:r>
            <a:endParaRPr lang="en-US" dirty="0"/>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sp>
        <p:nvSpPr>
          <p:cNvPr id="9" name="Content Placeholder 8"/>
          <p:cNvSpPr>
            <a:spLocks noGrp="1"/>
          </p:cNvSpPr>
          <p:nvPr>
            <p:ph sz="quarter" idx="13"/>
          </p:nvPr>
        </p:nvSpPr>
        <p:spPr/>
        <p:txBody>
          <a:bodyPr/>
          <a:lstStyle/>
          <a:p>
            <a:r>
              <a:rPr lang="en-MY" dirty="0"/>
              <a:t>LLM (Large Language Model) </a:t>
            </a:r>
            <a:endParaRPr lang="en-MY" dirty="0"/>
          </a:p>
        </p:txBody>
      </p:sp>
      <p:sp>
        <p:nvSpPr>
          <p:cNvPr id="3" name="TextBox 2"/>
          <p:cNvSpPr txBox="1"/>
          <p:nvPr/>
        </p:nvSpPr>
        <p:spPr>
          <a:xfrm>
            <a:off x="502024" y="1873624"/>
            <a:ext cx="9233647" cy="584775"/>
          </a:xfrm>
          <a:prstGeom prst="rect">
            <a:avLst/>
          </a:prstGeom>
          <a:noFill/>
        </p:spPr>
        <p:txBody>
          <a:bodyPr wrap="square" rtlCol="0">
            <a:spAutoFit/>
          </a:bodyPr>
          <a:lstStyle/>
          <a:p>
            <a:r>
              <a:rPr lang="en-MY" sz="3200" b="1" baseline="0" dirty="0">
                <a:solidFill>
                  <a:schemeClr val="bg1"/>
                </a:solidFill>
              </a:rPr>
              <a:t>What are Large Language Models?</a:t>
            </a:r>
            <a:endParaRPr lang="en-MY" sz="3200" b="1" baseline="0" dirty="0">
              <a:solidFill>
                <a:schemeClr val="bg1"/>
              </a:solidFill>
            </a:endParaRPr>
          </a:p>
        </p:txBody>
      </p:sp>
      <p:sp>
        <p:nvSpPr>
          <p:cNvPr id="4" name="TextBox 3"/>
          <p:cNvSpPr txBox="1"/>
          <p:nvPr/>
        </p:nvSpPr>
        <p:spPr>
          <a:xfrm>
            <a:off x="806824" y="2782669"/>
            <a:ext cx="9359152" cy="2031325"/>
          </a:xfrm>
          <a:prstGeom prst="rect">
            <a:avLst/>
          </a:prstGeom>
          <a:noFill/>
        </p:spPr>
        <p:txBody>
          <a:bodyPr wrap="square" rtlCol="0">
            <a:spAutoFit/>
          </a:bodyPr>
          <a:lstStyle/>
          <a:p>
            <a:r>
              <a:rPr lang="en-MY" baseline="0" dirty="0">
                <a:solidFill>
                  <a:srgbClr val="FF0000"/>
                </a:solidFill>
              </a:rPr>
              <a:t>Large Language Models (LLM) </a:t>
            </a:r>
            <a:r>
              <a:rPr lang="en-MY" baseline="0" dirty="0">
                <a:solidFill>
                  <a:schemeClr val="bg1"/>
                </a:solidFill>
              </a:rPr>
              <a:t>are deep learning models that are designed to understand and generate human-like text based on vast amounts of data they have been trained on. These models use deep learning techniques, particularly </a:t>
            </a:r>
            <a:r>
              <a:rPr lang="en-MY" baseline="0" dirty="0">
                <a:solidFill>
                  <a:srgbClr val="FF0000"/>
                </a:solidFill>
              </a:rPr>
              <a:t>transformer architectures</a:t>
            </a:r>
            <a:r>
              <a:rPr lang="en-MY" baseline="0" dirty="0">
                <a:solidFill>
                  <a:schemeClr val="bg1"/>
                </a:solidFill>
              </a:rPr>
              <a:t>, to process and generate text. </a:t>
            </a:r>
            <a:endParaRPr lang="en-MY" baseline="0" dirty="0">
              <a:solidFill>
                <a:schemeClr val="bg1"/>
              </a:solidFill>
            </a:endParaRPr>
          </a:p>
          <a:p>
            <a:endParaRPr lang="en-MY" baseline="0" dirty="0">
              <a:solidFill>
                <a:schemeClr val="bg1"/>
              </a:solidFill>
            </a:endParaRPr>
          </a:p>
          <a:p>
            <a:r>
              <a:rPr lang="en-MY" baseline="0" dirty="0">
                <a:solidFill>
                  <a:schemeClr val="bg1"/>
                </a:solidFill>
              </a:rPr>
              <a:t>The underlying transformer is a set of neural networks that consist of an encoder and a decoder, which extract meanings from a sequence of text and understand the relationships between words and phrases in it, </a:t>
            </a:r>
            <a:r>
              <a:rPr lang="en-US" altLang="zh-CN" baseline="0" dirty="0">
                <a:solidFill>
                  <a:schemeClr val="bg1"/>
                </a:solidFill>
              </a:rPr>
              <a:t>in</a:t>
            </a:r>
            <a:r>
              <a:rPr lang="en-MY" baseline="0" dirty="0">
                <a:solidFill>
                  <a:schemeClr val="bg1"/>
                </a:solidFill>
              </a:rPr>
              <a:t> another word, understand basic grammar. </a:t>
            </a:r>
            <a:endParaRPr lang="en-MY" baseline="0"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Theory</a:t>
            </a:r>
            <a:endParaRPr lang="en-US" dirty="0"/>
          </a:p>
        </p:txBody>
      </p:sp>
      <p:sp>
        <p:nvSpPr>
          <p:cNvPr id="4" name="Content Placeholder 3"/>
          <p:cNvSpPr>
            <a:spLocks noGrp="1"/>
          </p:cNvSpPr>
          <p:nvPr>
            <p:ph sz="quarter" idx="13"/>
          </p:nvPr>
        </p:nvSpPr>
        <p:spPr/>
        <p:txBody>
          <a:bodyPr/>
          <a:lstStyle/>
          <a:p>
            <a:r>
              <a:rPr lang="en-MY" dirty="0"/>
              <a:t>LLM (Large Language Model) </a:t>
            </a:r>
            <a:endParaRPr lang="en-MY" dirty="0"/>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sp>
        <p:nvSpPr>
          <p:cNvPr id="3" name="TextBox 2"/>
          <p:cNvSpPr txBox="1"/>
          <p:nvPr/>
        </p:nvSpPr>
        <p:spPr>
          <a:xfrm>
            <a:off x="645459" y="1598064"/>
            <a:ext cx="8364070" cy="646331"/>
          </a:xfrm>
          <a:prstGeom prst="rect">
            <a:avLst/>
          </a:prstGeom>
          <a:noFill/>
        </p:spPr>
        <p:txBody>
          <a:bodyPr wrap="square" rtlCol="0">
            <a:spAutoFit/>
          </a:bodyPr>
          <a:lstStyle/>
          <a:p>
            <a:r>
              <a:rPr lang="en-MY" baseline="0" dirty="0">
                <a:solidFill>
                  <a:schemeClr val="bg1"/>
                </a:solidFill>
              </a:rPr>
              <a:t>LLMs have a wide range of applications, including natural language understanding, text generation, translation, </a:t>
            </a:r>
            <a:r>
              <a:rPr lang="en-MY" baseline="0" dirty="0">
                <a:solidFill>
                  <a:srgbClr val="FF0000"/>
                </a:solidFill>
              </a:rPr>
              <a:t>summarization</a:t>
            </a:r>
            <a:r>
              <a:rPr lang="en-MY" baseline="0" dirty="0">
                <a:solidFill>
                  <a:schemeClr val="bg1"/>
                </a:solidFill>
              </a:rPr>
              <a:t>, question answering, and more. </a:t>
            </a:r>
            <a:endParaRPr lang="en-MY" baseline="0" dirty="0">
              <a:solidFill>
                <a:schemeClr val="bg1"/>
              </a:solidFill>
            </a:endParaRPr>
          </a:p>
        </p:txBody>
      </p:sp>
      <p:sp>
        <p:nvSpPr>
          <p:cNvPr id="8" name="TextBox 7"/>
          <p:cNvSpPr txBox="1"/>
          <p:nvPr/>
        </p:nvSpPr>
        <p:spPr>
          <a:xfrm>
            <a:off x="555812" y="2269161"/>
            <a:ext cx="7135906" cy="584775"/>
          </a:xfrm>
          <a:prstGeom prst="rect">
            <a:avLst/>
          </a:prstGeom>
          <a:noFill/>
        </p:spPr>
        <p:txBody>
          <a:bodyPr wrap="square" rtlCol="0">
            <a:spAutoFit/>
          </a:bodyPr>
          <a:lstStyle/>
          <a:p>
            <a:r>
              <a:rPr lang="en-MY" sz="3200" b="1" baseline="0" dirty="0">
                <a:solidFill>
                  <a:schemeClr val="bg1"/>
                </a:solidFill>
              </a:rPr>
              <a:t>LLM’s Summarization Capability.</a:t>
            </a:r>
            <a:endParaRPr lang="en-MY" sz="3200" b="1" baseline="0" dirty="0">
              <a:solidFill>
                <a:schemeClr val="bg1"/>
              </a:solidFill>
            </a:endParaRPr>
          </a:p>
        </p:txBody>
      </p:sp>
      <p:sp>
        <p:nvSpPr>
          <p:cNvPr id="9" name="TextBox 8"/>
          <p:cNvSpPr txBox="1"/>
          <p:nvPr/>
        </p:nvSpPr>
        <p:spPr>
          <a:xfrm>
            <a:off x="781892" y="2967119"/>
            <a:ext cx="8543365" cy="646331"/>
          </a:xfrm>
          <a:prstGeom prst="rect">
            <a:avLst/>
          </a:prstGeom>
          <a:noFill/>
        </p:spPr>
        <p:txBody>
          <a:bodyPr wrap="square" rtlCol="0">
            <a:spAutoFit/>
          </a:bodyPr>
          <a:lstStyle/>
          <a:p>
            <a:r>
              <a:rPr lang="en-MY" baseline="0" dirty="0">
                <a:solidFill>
                  <a:schemeClr val="bg1"/>
                </a:solidFill>
              </a:rPr>
              <a:t>In this approach, the summarization capability of LLM has been highlighted as the generalization of example preferences can be provided by using the capability.</a:t>
            </a:r>
            <a:endParaRPr lang="en-MY" baseline="0" dirty="0">
              <a:solidFill>
                <a:schemeClr val="bg1"/>
              </a:solidFill>
            </a:endParaRPr>
          </a:p>
        </p:txBody>
      </p:sp>
      <p:sp>
        <p:nvSpPr>
          <p:cNvPr id="10" name="Speech Bubble: Oval 9"/>
          <p:cNvSpPr/>
          <p:nvPr/>
        </p:nvSpPr>
        <p:spPr>
          <a:xfrm>
            <a:off x="905436" y="3588637"/>
            <a:ext cx="4240306" cy="1987009"/>
          </a:xfrm>
          <a:prstGeom prst="wedgeEllipseCallou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MY" dirty="0"/>
          </a:p>
        </p:txBody>
      </p:sp>
      <p:sp>
        <p:nvSpPr>
          <p:cNvPr id="12" name="TextBox 11"/>
          <p:cNvSpPr txBox="1"/>
          <p:nvPr/>
        </p:nvSpPr>
        <p:spPr>
          <a:xfrm>
            <a:off x="1546578" y="3805429"/>
            <a:ext cx="3634060" cy="1477328"/>
          </a:xfrm>
          <a:prstGeom prst="rect">
            <a:avLst/>
          </a:prstGeom>
          <a:noFill/>
        </p:spPr>
        <p:txBody>
          <a:bodyPr wrap="square" rtlCol="0">
            <a:spAutoFit/>
          </a:bodyPr>
          <a:lstStyle/>
          <a:p>
            <a:r>
              <a:rPr lang="en-MY" b="1" dirty="0">
                <a:solidFill>
                  <a:srgbClr val="FFFF00"/>
                </a:solidFill>
                <a:latin typeface="Calibri" panose="020F0502020204030204" charset="0"/>
                <a:ea typeface="Calibri" panose="020F0502020204030204" charset="0"/>
                <a:cs typeface="Calibri" panose="020F0502020204030204" charset="0"/>
              </a:rPr>
              <a:t>Yellow shirts </a:t>
            </a:r>
            <a:r>
              <a:rPr lang="en-MY" dirty="0">
                <a:solidFill>
                  <a:schemeClr val="bg1"/>
                </a:solidFill>
                <a:latin typeface="Calibri" panose="020F0502020204030204" charset="0"/>
                <a:ea typeface="Calibri" panose="020F0502020204030204" charset="0"/>
                <a:cs typeface="Calibri" panose="020F0502020204030204" charset="0"/>
              </a:rPr>
              <a:t>go in the </a:t>
            </a:r>
            <a:r>
              <a:rPr lang="en-MY" b="1" dirty="0">
                <a:solidFill>
                  <a:schemeClr val="bg1"/>
                </a:solidFill>
                <a:latin typeface="Calibri" panose="020F0502020204030204" charset="0"/>
                <a:ea typeface="Calibri" panose="020F0502020204030204" charset="0"/>
                <a:cs typeface="Calibri" panose="020F0502020204030204" charset="0"/>
              </a:rPr>
              <a:t>drawer</a:t>
            </a:r>
            <a:r>
              <a:rPr lang="en-MY" dirty="0">
                <a:solidFill>
                  <a:schemeClr val="bg1"/>
                </a:solidFill>
                <a:latin typeface="Calibri" panose="020F0502020204030204" charset="0"/>
                <a:ea typeface="Calibri" panose="020F0502020204030204" charset="0"/>
                <a:cs typeface="Calibri" panose="020F0502020204030204" charset="0"/>
              </a:rPr>
              <a:t>, </a:t>
            </a:r>
            <a:endParaRPr lang="en-MY" dirty="0">
              <a:solidFill>
                <a:schemeClr val="bg1"/>
              </a:solidFill>
              <a:latin typeface="Calibri" panose="020F0502020204030204" charset="0"/>
              <a:ea typeface="Calibri" panose="020F0502020204030204" charset="0"/>
              <a:cs typeface="Calibri" panose="020F0502020204030204" charset="0"/>
            </a:endParaRPr>
          </a:p>
          <a:p>
            <a:endParaRPr lang="en-MY" dirty="0">
              <a:solidFill>
                <a:schemeClr val="bg1"/>
              </a:solidFill>
              <a:latin typeface="Calibri" panose="020F0502020204030204" charset="0"/>
              <a:ea typeface="Calibri" panose="020F0502020204030204" charset="0"/>
              <a:cs typeface="Calibri" panose="020F0502020204030204" charset="0"/>
            </a:endParaRPr>
          </a:p>
          <a:p>
            <a:r>
              <a:rPr lang="en-MY" b="1" dirty="0">
                <a:solidFill>
                  <a:srgbClr val="7030A0"/>
                </a:solidFill>
                <a:latin typeface="Calibri" panose="020F0502020204030204" charset="0"/>
                <a:ea typeface="Calibri" panose="020F0502020204030204" charset="0"/>
                <a:cs typeface="Calibri" panose="020F0502020204030204" charset="0"/>
              </a:rPr>
              <a:t>Dark purple shirts </a:t>
            </a:r>
            <a:r>
              <a:rPr lang="en-MY" dirty="0">
                <a:solidFill>
                  <a:schemeClr val="bg1"/>
                </a:solidFill>
                <a:latin typeface="Calibri" panose="020F0502020204030204" charset="0"/>
                <a:ea typeface="Calibri" panose="020F0502020204030204" charset="0"/>
                <a:cs typeface="Calibri" panose="020F0502020204030204" charset="0"/>
              </a:rPr>
              <a:t>go in the </a:t>
            </a:r>
            <a:r>
              <a:rPr lang="en-MY" b="1" dirty="0">
                <a:solidFill>
                  <a:schemeClr val="bg1"/>
                </a:solidFill>
                <a:latin typeface="Calibri" panose="020F0502020204030204" charset="0"/>
                <a:ea typeface="Calibri" panose="020F0502020204030204" charset="0"/>
                <a:cs typeface="Calibri" panose="020F0502020204030204" charset="0"/>
              </a:rPr>
              <a:t>closet</a:t>
            </a:r>
            <a:r>
              <a:rPr lang="en-MY" dirty="0">
                <a:solidFill>
                  <a:schemeClr val="bg1"/>
                </a:solidFill>
                <a:latin typeface="Calibri" panose="020F0502020204030204" charset="0"/>
                <a:ea typeface="Calibri" panose="020F0502020204030204" charset="0"/>
                <a:cs typeface="Calibri" panose="020F0502020204030204" charset="0"/>
              </a:rPr>
              <a:t>, </a:t>
            </a:r>
            <a:endParaRPr lang="en-MY" dirty="0">
              <a:solidFill>
                <a:schemeClr val="bg1"/>
              </a:solidFill>
              <a:latin typeface="Calibri" panose="020F0502020204030204" charset="0"/>
              <a:ea typeface="Calibri" panose="020F0502020204030204" charset="0"/>
              <a:cs typeface="Calibri" panose="020F0502020204030204" charset="0"/>
            </a:endParaRPr>
          </a:p>
          <a:p>
            <a:endParaRPr lang="en-MY" dirty="0">
              <a:solidFill>
                <a:schemeClr val="bg1"/>
              </a:solidFill>
              <a:latin typeface="Calibri" panose="020F0502020204030204" charset="0"/>
              <a:ea typeface="Calibri" panose="020F0502020204030204" charset="0"/>
              <a:cs typeface="Calibri" panose="020F0502020204030204" charset="0"/>
            </a:endParaRPr>
          </a:p>
          <a:p>
            <a:r>
              <a:rPr lang="en-MY" b="1" dirty="0">
                <a:latin typeface="Calibri" panose="020F0502020204030204" charset="0"/>
                <a:ea typeface="Calibri" panose="020F0502020204030204" charset="0"/>
                <a:cs typeface="Calibri" panose="020F0502020204030204" charset="0"/>
              </a:rPr>
              <a:t>White socks </a:t>
            </a:r>
            <a:r>
              <a:rPr lang="en-MY" dirty="0">
                <a:solidFill>
                  <a:schemeClr val="bg1"/>
                </a:solidFill>
                <a:latin typeface="Calibri" panose="020F0502020204030204" charset="0"/>
                <a:ea typeface="Calibri" panose="020F0502020204030204" charset="0"/>
                <a:cs typeface="Calibri" panose="020F0502020204030204" charset="0"/>
              </a:rPr>
              <a:t>go in the </a:t>
            </a:r>
            <a:r>
              <a:rPr lang="en-MY" b="1" dirty="0">
                <a:solidFill>
                  <a:schemeClr val="bg1"/>
                </a:solidFill>
                <a:latin typeface="Calibri" panose="020F0502020204030204" charset="0"/>
                <a:ea typeface="Calibri" panose="020F0502020204030204" charset="0"/>
                <a:cs typeface="Calibri" panose="020F0502020204030204" charset="0"/>
              </a:rPr>
              <a:t>drawer</a:t>
            </a:r>
            <a:endParaRPr lang="en-MY" b="1" baseline="0" dirty="0">
              <a:solidFill>
                <a:schemeClr val="bg1"/>
              </a:solidFill>
              <a:latin typeface="Calibri" panose="020F0502020204030204" charset="0"/>
              <a:ea typeface="Calibri" panose="020F0502020204030204" charset="0"/>
              <a:cs typeface="Calibri" panose="020F0502020204030204" charset="0"/>
            </a:endParaRPr>
          </a:p>
        </p:txBody>
      </p:sp>
      <p:sp>
        <p:nvSpPr>
          <p:cNvPr id="13" name="Speech Bubble: Rectangle with Corners Rounded 12"/>
          <p:cNvSpPr/>
          <p:nvPr/>
        </p:nvSpPr>
        <p:spPr>
          <a:xfrm flipH="1">
            <a:off x="7046260" y="3912985"/>
            <a:ext cx="4204444" cy="1669787"/>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6" name="TextBox 15"/>
          <p:cNvSpPr txBox="1"/>
          <p:nvPr/>
        </p:nvSpPr>
        <p:spPr>
          <a:xfrm>
            <a:off x="7258638" y="4064712"/>
            <a:ext cx="2321858" cy="646331"/>
          </a:xfrm>
          <a:prstGeom prst="rect">
            <a:avLst/>
          </a:prstGeom>
          <a:noFill/>
        </p:spPr>
        <p:txBody>
          <a:bodyPr wrap="square" rtlCol="0">
            <a:spAutoFit/>
          </a:bodyPr>
          <a:lstStyle/>
          <a:p>
            <a:r>
              <a:rPr lang="en-MY" i="1" baseline="0" dirty="0"/>
              <a:t>Light Coloured </a:t>
            </a:r>
            <a:r>
              <a:rPr lang="en-MY" i="1" dirty="0"/>
              <a:t>C</a:t>
            </a:r>
            <a:r>
              <a:rPr lang="en-MY" i="1" baseline="0" dirty="0"/>
              <a:t>lothes</a:t>
            </a:r>
            <a:endParaRPr lang="en-MY" i="1" baseline="0" dirty="0"/>
          </a:p>
        </p:txBody>
      </p:sp>
      <p:sp>
        <p:nvSpPr>
          <p:cNvPr id="18" name="TextBox 17"/>
          <p:cNvSpPr txBox="1"/>
          <p:nvPr/>
        </p:nvSpPr>
        <p:spPr>
          <a:xfrm>
            <a:off x="7258638" y="4794985"/>
            <a:ext cx="1865769" cy="646331"/>
          </a:xfrm>
          <a:prstGeom prst="rect">
            <a:avLst/>
          </a:prstGeom>
          <a:noFill/>
        </p:spPr>
        <p:txBody>
          <a:bodyPr wrap="square" rtlCol="0">
            <a:spAutoFit/>
          </a:bodyPr>
          <a:lstStyle/>
          <a:p>
            <a:r>
              <a:rPr lang="en-MY" i="1" baseline="0" dirty="0">
                <a:solidFill>
                  <a:schemeClr val="bg1"/>
                </a:solidFill>
              </a:rPr>
              <a:t>Dark Coloured Clothes</a:t>
            </a:r>
            <a:endParaRPr lang="en-MY" i="1" baseline="0" dirty="0">
              <a:solidFill>
                <a:schemeClr val="bg1"/>
              </a:solidFill>
            </a:endParaRPr>
          </a:p>
        </p:txBody>
      </p:sp>
      <p:sp>
        <p:nvSpPr>
          <p:cNvPr id="22" name="TextBox 21"/>
          <p:cNvSpPr txBox="1"/>
          <p:nvPr/>
        </p:nvSpPr>
        <p:spPr>
          <a:xfrm>
            <a:off x="9899274" y="4134017"/>
            <a:ext cx="1138518" cy="400110"/>
          </a:xfrm>
          <a:prstGeom prst="rect">
            <a:avLst/>
          </a:prstGeom>
          <a:noFill/>
        </p:spPr>
        <p:txBody>
          <a:bodyPr wrap="square" rtlCol="0">
            <a:spAutoFit/>
          </a:bodyPr>
          <a:lstStyle/>
          <a:p>
            <a:r>
              <a:rPr lang="en-MY" sz="2000" b="1" baseline="0" dirty="0"/>
              <a:t>Drawer</a:t>
            </a:r>
            <a:endParaRPr lang="en-MY" sz="2000" b="1" baseline="0" dirty="0"/>
          </a:p>
        </p:txBody>
      </p:sp>
      <p:sp>
        <p:nvSpPr>
          <p:cNvPr id="24" name="TextBox 23"/>
          <p:cNvSpPr txBox="1"/>
          <p:nvPr/>
        </p:nvSpPr>
        <p:spPr>
          <a:xfrm>
            <a:off x="9979496" y="4959217"/>
            <a:ext cx="1248630" cy="400110"/>
          </a:xfrm>
          <a:prstGeom prst="rect">
            <a:avLst/>
          </a:prstGeom>
          <a:noFill/>
        </p:spPr>
        <p:txBody>
          <a:bodyPr wrap="square" rtlCol="0">
            <a:spAutoFit/>
          </a:bodyPr>
          <a:lstStyle/>
          <a:p>
            <a:r>
              <a:rPr lang="en-MY" sz="2000" b="1" baseline="0" dirty="0">
                <a:solidFill>
                  <a:schemeClr val="bg1"/>
                </a:solidFill>
              </a:rPr>
              <a:t>Closet</a:t>
            </a:r>
            <a:endParaRPr lang="en-MY" sz="2000" b="1" baseline="0" dirty="0">
              <a:solidFill>
                <a:schemeClr val="bg1"/>
              </a:solidFill>
            </a:endParaRPr>
          </a:p>
        </p:txBody>
      </p:sp>
      <p:cxnSp>
        <p:nvCxnSpPr>
          <p:cNvPr id="26" name="Straight Arrow Connector 25"/>
          <p:cNvCxnSpPr/>
          <p:nvPr/>
        </p:nvCxnSpPr>
        <p:spPr>
          <a:xfrm>
            <a:off x="9009529" y="4387877"/>
            <a:ext cx="631456"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0" name="Straight Arrow Connector 29"/>
          <p:cNvCxnSpPr/>
          <p:nvPr/>
        </p:nvCxnSpPr>
        <p:spPr>
          <a:xfrm>
            <a:off x="8979958" y="5118150"/>
            <a:ext cx="690597"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2" name="TextBox 31"/>
          <p:cNvSpPr txBox="1"/>
          <p:nvPr/>
        </p:nvSpPr>
        <p:spPr>
          <a:xfrm>
            <a:off x="9530334" y="5883118"/>
            <a:ext cx="1414461" cy="584775"/>
          </a:xfrm>
          <a:prstGeom prst="rect">
            <a:avLst/>
          </a:prstGeom>
          <a:noFill/>
        </p:spPr>
        <p:txBody>
          <a:bodyPr wrap="square" rtlCol="0">
            <a:spAutoFit/>
          </a:bodyPr>
          <a:lstStyle/>
          <a:p>
            <a:r>
              <a:rPr lang="en-MY" sz="3200" b="1" baseline="0" dirty="0">
                <a:solidFill>
                  <a:schemeClr val="bg1"/>
                </a:solidFill>
              </a:rPr>
              <a:t>LLM</a:t>
            </a:r>
            <a:endParaRPr lang="en-MY" sz="3200" b="1" baseline="0" dirty="0">
              <a:solidFill>
                <a:schemeClr val="bg1"/>
              </a:solidFill>
            </a:endParaRPr>
          </a:p>
        </p:txBody>
      </p:sp>
      <p:sp>
        <p:nvSpPr>
          <p:cNvPr id="33" name="Arrow: Right 32"/>
          <p:cNvSpPr/>
          <p:nvPr/>
        </p:nvSpPr>
        <p:spPr>
          <a:xfrm>
            <a:off x="5279459" y="4387877"/>
            <a:ext cx="1706311" cy="726745"/>
          </a:xfrm>
          <a:prstGeom prst="rightArrow">
            <a:avLst>
              <a:gd name="adj1" fmla="val 57402"/>
              <a:gd name="adj2" fmla="val 50000"/>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MY"/>
          </a:p>
        </p:txBody>
      </p:sp>
      <p:sp>
        <p:nvSpPr>
          <p:cNvPr id="34" name="TextBox 33"/>
          <p:cNvSpPr txBox="1"/>
          <p:nvPr/>
        </p:nvSpPr>
        <p:spPr>
          <a:xfrm>
            <a:off x="5317281" y="4544093"/>
            <a:ext cx="1630666" cy="369332"/>
          </a:xfrm>
          <a:prstGeom prst="rect">
            <a:avLst/>
          </a:prstGeom>
          <a:noFill/>
        </p:spPr>
        <p:txBody>
          <a:bodyPr wrap="square" rtlCol="0">
            <a:spAutoFit/>
          </a:bodyPr>
          <a:lstStyle/>
          <a:p>
            <a:r>
              <a:rPr lang="en-MY" baseline="0" dirty="0">
                <a:solidFill>
                  <a:schemeClr val="bg1"/>
                </a:solidFill>
              </a:rPr>
              <a:t>Summarization</a:t>
            </a:r>
            <a:endParaRPr lang="en-MY" baseline="0" dirty="0">
              <a:solidFill>
                <a:schemeClr val="bg1"/>
              </a:solidFill>
            </a:endParaRPr>
          </a:p>
        </p:txBody>
      </p:sp>
      <p:sp>
        <p:nvSpPr>
          <p:cNvPr id="35" name="TextBox 34"/>
          <p:cNvSpPr txBox="1"/>
          <p:nvPr/>
        </p:nvSpPr>
        <p:spPr>
          <a:xfrm>
            <a:off x="1340390" y="5883118"/>
            <a:ext cx="3048000" cy="400110"/>
          </a:xfrm>
          <a:prstGeom prst="rect">
            <a:avLst/>
          </a:prstGeom>
          <a:noFill/>
        </p:spPr>
        <p:txBody>
          <a:bodyPr wrap="square" rtlCol="0">
            <a:spAutoFit/>
          </a:bodyPr>
          <a:lstStyle/>
          <a:p>
            <a:r>
              <a:rPr lang="en-MY" sz="2000" b="1" baseline="0" dirty="0">
                <a:solidFill>
                  <a:schemeClr val="bg1"/>
                </a:solidFill>
              </a:rPr>
              <a:t>Textual Input</a:t>
            </a:r>
            <a:endParaRPr lang="en-MY" sz="2000" b="1" baseline="0"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Theory</a:t>
            </a:r>
            <a:endParaRPr lang="en-US" dirty="0"/>
          </a:p>
        </p:txBody>
      </p:sp>
      <p:sp>
        <p:nvSpPr>
          <p:cNvPr id="4" name="Content Placeholder 3"/>
          <p:cNvSpPr>
            <a:spLocks noGrp="1"/>
          </p:cNvSpPr>
          <p:nvPr>
            <p:ph sz="quarter" idx="13"/>
          </p:nvPr>
        </p:nvSpPr>
        <p:spPr/>
        <p:txBody>
          <a:bodyPr/>
          <a:lstStyle/>
          <a:p>
            <a:r>
              <a:rPr lang="en-MY" dirty="0"/>
              <a:t>LLM (Large Language Model) </a:t>
            </a:r>
            <a:endParaRPr lang="en-MY" dirty="0"/>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endParaRPr lang="en-US" dirty="0"/>
          </a:p>
        </p:txBody>
      </p:sp>
      <p:sp>
        <p:nvSpPr>
          <p:cNvPr id="7" name="Slide Number Placeholder 6"/>
          <p:cNvSpPr>
            <a:spLocks noGrp="1"/>
          </p:cNvSpPr>
          <p:nvPr>
            <p:ph type="sldNum" sz="quarter" idx="4"/>
          </p:nvPr>
        </p:nvSpPr>
        <p:spPr/>
        <p:txBody>
          <a:bodyPr/>
          <a:lstStyle/>
          <a:p>
            <a:fld id="{753A1DE0-CF65-344E-A1C3-3B403388D3F5}" type="slidenum">
              <a:rPr lang="en-US" smtClean="0"/>
            </a:fld>
            <a:endParaRPr lang="en-US" dirty="0"/>
          </a:p>
        </p:txBody>
      </p:sp>
      <p:sp>
        <p:nvSpPr>
          <p:cNvPr id="11" name="TextBox 10"/>
          <p:cNvSpPr txBox="1"/>
          <p:nvPr/>
        </p:nvSpPr>
        <p:spPr>
          <a:xfrm>
            <a:off x="2422727" y="1850078"/>
            <a:ext cx="5773271" cy="923330"/>
          </a:xfrm>
          <a:prstGeom prst="rect">
            <a:avLst/>
          </a:prstGeom>
          <a:noFill/>
        </p:spPr>
        <p:txBody>
          <a:bodyPr wrap="square" rtlCol="0">
            <a:spAutoFit/>
          </a:bodyPr>
          <a:lstStyle/>
          <a:p>
            <a:r>
              <a:rPr lang="en-MY" baseline="0" dirty="0">
                <a:solidFill>
                  <a:schemeClr val="bg1"/>
                </a:solidFill>
              </a:rPr>
              <a:t>Users provide examples, which LLM summarizes into personalized rules (mapping object categories to receptacles). </a:t>
            </a:r>
            <a:endParaRPr lang="en-MY" baseline="0" dirty="0">
              <a:solidFill>
                <a:schemeClr val="bg1"/>
              </a:solidFill>
            </a:endParaRPr>
          </a:p>
        </p:txBody>
      </p:sp>
      <p:sp>
        <p:nvSpPr>
          <p:cNvPr id="15" name="TextBox 14"/>
          <p:cNvSpPr txBox="1"/>
          <p:nvPr/>
        </p:nvSpPr>
        <p:spPr>
          <a:xfrm>
            <a:off x="2563495" y="3344519"/>
            <a:ext cx="5701553" cy="646331"/>
          </a:xfrm>
          <a:prstGeom prst="rect">
            <a:avLst/>
          </a:prstGeom>
          <a:noFill/>
        </p:spPr>
        <p:txBody>
          <a:bodyPr wrap="square">
            <a:spAutoFit/>
          </a:bodyPr>
          <a:lstStyle/>
          <a:p>
            <a:r>
              <a:rPr lang="en-MY" dirty="0">
                <a:solidFill>
                  <a:schemeClr val="bg1"/>
                </a:solidFill>
              </a:rPr>
              <a:t>Robot executes cleanup task by identifying objects and moving them to target receptacles based on rules.</a:t>
            </a:r>
            <a:endParaRPr lang="en-MY" dirty="0">
              <a:solidFill>
                <a:schemeClr val="bg1"/>
              </a:solidFill>
            </a:endParaRPr>
          </a:p>
        </p:txBody>
      </p:sp>
      <p:sp>
        <p:nvSpPr>
          <p:cNvPr id="17" name="TextBox 16"/>
          <p:cNvSpPr txBox="1"/>
          <p:nvPr/>
        </p:nvSpPr>
        <p:spPr>
          <a:xfrm>
            <a:off x="2563394" y="4932346"/>
            <a:ext cx="6006353" cy="923330"/>
          </a:xfrm>
          <a:prstGeom prst="rect">
            <a:avLst/>
          </a:prstGeom>
          <a:noFill/>
        </p:spPr>
        <p:txBody>
          <a:bodyPr wrap="square" rtlCol="0">
            <a:spAutoFit/>
          </a:bodyPr>
          <a:lstStyle/>
          <a:p>
            <a:r>
              <a:rPr lang="en-MY" baseline="0" dirty="0">
                <a:solidFill>
                  <a:schemeClr val="bg1"/>
                </a:solidFill>
              </a:rPr>
              <a:t>Robot carry out the cleanup task by repeatedly picking up objects, identifying them, and moving them to their target receptacles</a:t>
            </a:r>
            <a:endParaRPr lang="en-MY" baseline="0" dirty="0">
              <a:solidFill>
                <a:schemeClr val="bg1"/>
              </a:solidFill>
            </a:endParaRPr>
          </a:p>
        </p:txBody>
      </p:sp>
      <p:sp>
        <p:nvSpPr>
          <p:cNvPr id="19" name="Arrow: Down 18"/>
          <p:cNvSpPr/>
          <p:nvPr/>
        </p:nvSpPr>
        <p:spPr>
          <a:xfrm>
            <a:off x="4905178" y="2713691"/>
            <a:ext cx="465054" cy="53313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0" name="Arrow: Down 19"/>
          <p:cNvSpPr/>
          <p:nvPr/>
        </p:nvSpPr>
        <p:spPr>
          <a:xfrm>
            <a:off x="4964651" y="4140155"/>
            <a:ext cx="419550" cy="64261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dirty="0"/>
          </a:p>
        </p:txBody>
      </p:sp>
    </p:spTree>
  </p:cSld>
  <p:clrMapOvr>
    <a:masterClrMapping/>
  </p:clrMapOvr>
</p:sld>
</file>

<file path=ppt/tags/tag1.xml><?xml version="1.0" encoding="utf-8"?>
<p:tagLst xmlns:p="http://schemas.openxmlformats.org/presentationml/2006/main">
  <p:tag name="commondata" val="eyJoZGlkIjoiMGViZWEzMjE1MWNiY2E4ODcxY2VjYjRmNDYzNDA2MWUifQ=="/>
</p:tagLst>
</file>

<file path=ppt/theme/theme1.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imes New Roman + FangSong">
      <a:majorFont>
        <a:latin typeface="Times New Roman"/>
        <a:ea typeface="FangSong"/>
        <a:cs typeface=""/>
      </a:majorFont>
      <a:minorFont>
        <a:latin typeface="Times New Roman"/>
        <a:ea typeface="FangSong"/>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baseline="0" dirty="0" err="1" smtClean="0">
            <a:solidFill>
              <a:schemeClr val="bg1"/>
            </a:solidFill>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主题​​</Template>
  <TotalTime>0</TotalTime>
  <Words>15056</Words>
  <Application>WPS 演示</Application>
  <PresentationFormat>Widescreen</PresentationFormat>
  <Paragraphs>410</Paragraphs>
  <Slides>25</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25</vt:i4>
      </vt:variant>
    </vt:vector>
  </HeadingPairs>
  <TitlesOfParts>
    <vt:vector size="35" baseType="lpstr">
      <vt:lpstr>Arial</vt:lpstr>
      <vt:lpstr>宋体</vt:lpstr>
      <vt:lpstr>Wingdings</vt:lpstr>
      <vt:lpstr>Calibri</vt:lpstr>
      <vt:lpstr>Times New Roman</vt:lpstr>
      <vt:lpstr>仿宋</vt:lpstr>
      <vt:lpstr>微软雅黑</vt:lpstr>
      <vt:lpstr>Arial Unicode MS</vt:lpstr>
      <vt:lpstr>等线</vt:lpstr>
      <vt:lpstr>Office 主题​​</vt:lpstr>
      <vt:lpstr>TidyBot: personalized robot assistance with large language models</vt:lpstr>
      <vt:lpstr>Motivation and Main Problem</vt:lpstr>
      <vt:lpstr>Motivation and Main Problem</vt:lpstr>
      <vt:lpstr>Motivation and Main Problem</vt:lpstr>
      <vt:lpstr>Problem Setting</vt:lpstr>
      <vt:lpstr> Related Work ＆ Limitations of Prior Work</vt:lpstr>
      <vt:lpstr>Theory</vt:lpstr>
      <vt:lpstr>Theory</vt:lpstr>
      <vt:lpstr>Theory</vt:lpstr>
      <vt:lpstr>Proposed Approach / Algorithm / Method</vt:lpstr>
      <vt:lpstr>Proposed Approach / Algorithm / Method</vt:lpstr>
      <vt:lpstr>Experimental Results</vt:lpstr>
      <vt:lpstr>Experimental Results</vt:lpstr>
      <vt:lpstr>Experimental Results</vt:lpstr>
      <vt:lpstr>Experimental Setup</vt:lpstr>
      <vt:lpstr>Experimental Setup</vt:lpstr>
      <vt:lpstr>Experimental Setup</vt:lpstr>
      <vt:lpstr>Discussion of Results</vt:lpstr>
      <vt:lpstr>Critique / Limitations / Open Issues </vt:lpstr>
      <vt:lpstr>Critique / Limitations / Open Issues </vt:lpstr>
      <vt:lpstr>Future Work for Paper / Reading</vt:lpstr>
      <vt:lpstr>Extended Readings</vt:lpstr>
      <vt:lpstr>Extended Readings</vt:lpstr>
      <vt:lpstr>Summary</vt:lpstr>
      <vt:lpstr>SUSTech Design + Learning Lab</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paper] </dc:title>
  <dc:creator>Chaoyang Song</dc:creator>
  <cp:lastModifiedBy>1</cp:lastModifiedBy>
  <cp:revision>9</cp:revision>
  <dcterms:created xsi:type="dcterms:W3CDTF">2023-02-12T01:29:00Z</dcterms:created>
  <dcterms:modified xsi:type="dcterms:W3CDTF">2024-04-07T06:17:43Z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58608D944A9C40A099978C1898AC4D5E_12</vt:lpwstr>
  </property>
  <property fmtid="{D5CDD505-2E9C-101B-9397-08002B2CF9AE}" pid="3" name="KSOProductBuildVer">
    <vt:lpwstr>2052-12.1.0.16417</vt:lpwstr>
  </property>
</Properties>
</file>