
<file path=[Content_Types].xml><?xml version="1.0" encoding="utf-8"?>
<Types xmlns="http://schemas.openxmlformats.org/package/2006/content-types">
  <Default Extension="jpeg" ContentType="image/jpeg"/>
  <Default Extension="JPG" ContentType="image/.jpg"/>
  <Default Extension="tiff" ContentType="image/tif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1"/>
  </p:notesMasterIdLst>
  <p:sldIdLst>
    <p:sldId id="256" r:id="rId3"/>
    <p:sldId id="257" r:id="rId4"/>
    <p:sldId id="280" r:id="rId5"/>
    <p:sldId id="281" r:id="rId6"/>
    <p:sldId id="263" r:id="rId7"/>
    <p:sldId id="283" r:id="rId8"/>
    <p:sldId id="264" r:id="rId9"/>
    <p:sldId id="296" r:id="rId10"/>
    <p:sldId id="297" r:id="rId11"/>
    <p:sldId id="308" r:id="rId12"/>
    <p:sldId id="309" r:id="rId13"/>
    <p:sldId id="267" r:id="rId14"/>
    <p:sldId id="287" r:id="rId15"/>
    <p:sldId id="269" r:id="rId16"/>
    <p:sldId id="270" r:id="rId17"/>
    <p:sldId id="271" r:id="rId18"/>
    <p:sldId id="272" r:id="rId19"/>
    <p:sldId id="260" r:id="rId20"/>
  </p:sldIdLst>
  <p:sldSz cx="12192000" cy="6858000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A5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1" autoAdjust="0"/>
    <p:restoredTop sz="71798" autoAdjust="0"/>
  </p:normalViewPr>
  <p:slideViewPr>
    <p:cSldViewPr snapToGrid="0" snapToObjects="1">
      <p:cViewPr varScale="1">
        <p:scale>
          <a:sx n="128" d="100"/>
          <a:sy n="128" d="100"/>
        </p:scale>
        <p:origin x="4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gs" Target="tags/tag24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EF990-4279-964D-8D62-BD9DE620F371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EA10A-AC53-EF4A-B20F-CD7086185DB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628" y="1122363"/>
            <a:ext cx="1179074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4202" y="3602038"/>
            <a:ext cx="10403597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C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00628" y="6483677"/>
            <a:ext cx="4444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Presenter Name &amp; Date of Presentation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4828" y="6483677"/>
            <a:ext cx="2902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Title of Your Presentation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7172" y="6483677"/>
            <a:ext cx="44134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1DE0-CF65-344E-A1C3-3B403388D3F5}" type="slidenum">
              <a:rPr lang="en-US" smtClean="0"/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0627" y="5349875"/>
            <a:ext cx="891873" cy="8918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64166" y="5349875"/>
            <a:ext cx="891873" cy="89187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28" y="149401"/>
            <a:ext cx="4571397" cy="1339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7" y="150472"/>
            <a:ext cx="6777439" cy="625032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628" y="2057400"/>
            <a:ext cx="4571397" cy="4343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200628" y="1489059"/>
            <a:ext cx="4571397" cy="0"/>
          </a:xfrm>
          <a:prstGeom prst="line">
            <a:avLst/>
          </a:prstGeom>
          <a:ln w="12700">
            <a:solidFill>
              <a:srgbClr val="14A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内容占位符 7"/>
          <p:cNvSpPr>
            <a:spLocks noGrp="1"/>
          </p:cNvSpPr>
          <p:nvPr>
            <p:ph sz="quarter" idx="14"/>
          </p:nvPr>
        </p:nvSpPr>
        <p:spPr>
          <a:xfrm>
            <a:off x="199969" y="1489060"/>
            <a:ext cx="4572056" cy="515327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C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5"/>
          </p:nvPr>
        </p:nvSpPr>
        <p:spPr>
          <a:xfrm>
            <a:off x="200628" y="6483677"/>
            <a:ext cx="4444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Presenter Name &amp; Date of Presentation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4828" y="6483677"/>
            <a:ext cx="2902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Title of Your Presentation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7172" y="6483677"/>
            <a:ext cx="44134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1DE0-CF65-344E-A1C3-3B403388D3F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200628" y="6483677"/>
            <a:ext cx="4444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Presenter Name &amp; Date of Presentation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4828" y="6483677"/>
            <a:ext cx="2902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Title of Your Presentation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7172" y="6483677"/>
            <a:ext cx="44134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1DE0-CF65-344E-A1C3-3B403388D3F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3"/>
          </p:nvPr>
        </p:nvSpPr>
        <p:spPr>
          <a:xfrm>
            <a:off x="200628" y="1002324"/>
            <a:ext cx="11760656" cy="515327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C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200628" y="1002323"/>
            <a:ext cx="11760656" cy="0"/>
          </a:xfrm>
          <a:prstGeom prst="line">
            <a:avLst/>
          </a:prstGeom>
          <a:ln w="12700">
            <a:solidFill>
              <a:srgbClr val="14A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00628" y="6483677"/>
            <a:ext cx="4444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Presenter Name &amp; Date of Presentation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4828" y="6483677"/>
            <a:ext cx="2902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Title of Your Presentation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7172" y="6483677"/>
            <a:ext cx="44134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1DE0-CF65-344E-A1C3-3B403388D3F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28" y="5324909"/>
            <a:ext cx="7059539" cy="924604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3"/>
          </p:nvPr>
        </p:nvSpPr>
        <p:spPr>
          <a:xfrm>
            <a:off x="7260168" y="5324910"/>
            <a:ext cx="4106172" cy="924604"/>
          </a:xfrm>
        </p:spPr>
        <p:txBody>
          <a:bodyPr anchor="ctr"/>
          <a:lstStyle>
            <a:lvl1pPr marL="0" indent="0" algn="r">
              <a:buNone/>
              <a:defRPr i="1">
                <a:solidFill>
                  <a:srgbClr val="C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200628" y="5324909"/>
            <a:ext cx="11760656" cy="0"/>
          </a:xfrm>
          <a:prstGeom prst="line">
            <a:avLst/>
          </a:prstGeom>
          <a:ln w="12700">
            <a:solidFill>
              <a:srgbClr val="14A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00628" y="6483677"/>
            <a:ext cx="4444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Presenter Name &amp; Date of Presentation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4828" y="6483677"/>
            <a:ext cx="2902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Title of Your Presentation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7172" y="6483677"/>
            <a:ext cx="44134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1DE0-CF65-344E-A1C3-3B403388D3F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28" y="1709740"/>
            <a:ext cx="1177804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628" y="4589465"/>
            <a:ext cx="11778045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C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00628" y="6483677"/>
            <a:ext cx="4444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Presenter Name &amp; Date of Presentation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4828" y="6483677"/>
            <a:ext cx="2902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Title of Your Presentation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7172" y="6483677"/>
            <a:ext cx="44134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1DE0-CF65-344E-A1C3-3B403388D3F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629" y="1570697"/>
            <a:ext cx="5819172" cy="486000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70697"/>
            <a:ext cx="5788427" cy="486000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200628" y="1002323"/>
            <a:ext cx="11760656" cy="0"/>
          </a:xfrm>
          <a:prstGeom prst="line">
            <a:avLst/>
          </a:prstGeom>
          <a:ln w="12700">
            <a:solidFill>
              <a:srgbClr val="14A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内容占位符 7"/>
          <p:cNvSpPr>
            <a:spLocks noGrp="1"/>
          </p:cNvSpPr>
          <p:nvPr>
            <p:ph sz="quarter" idx="13"/>
          </p:nvPr>
        </p:nvSpPr>
        <p:spPr>
          <a:xfrm>
            <a:off x="200628" y="1002324"/>
            <a:ext cx="11760656" cy="515327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C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200628" y="6483677"/>
            <a:ext cx="4444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Presenter Name &amp; Date of Presentation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4828" y="6483677"/>
            <a:ext cx="2902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Title of Your Presentation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7172" y="6483677"/>
            <a:ext cx="44134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1DE0-CF65-344E-A1C3-3B403388D3F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28" y="98909"/>
            <a:ext cx="11793920" cy="903414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629" y="1478509"/>
            <a:ext cx="579694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629" y="2356460"/>
            <a:ext cx="5796948" cy="4073179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78509"/>
            <a:ext cx="578842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56460"/>
            <a:ext cx="5788427" cy="4073179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cxnSp>
        <p:nvCxnSpPr>
          <p:cNvPr id="11" name="直接连接符 10"/>
          <p:cNvCxnSpPr/>
          <p:nvPr userDrawn="1"/>
        </p:nvCxnSpPr>
        <p:spPr>
          <a:xfrm>
            <a:off x="200628" y="1002323"/>
            <a:ext cx="11760656" cy="0"/>
          </a:xfrm>
          <a:prstGeom prst="line">
            <a:avLst/>
          </a:prstGeom>
          <a:ln w="12700">
            <a:solidFill>
              <a:srgbClr val="14A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内容占位符 7"/>
          <p:cNvSpPr>
            <a:spLocks noGrp="1"/>
          </p:cNvSpPr>
          <p:nvPr>
            <p:ph sz="quarter" idx="13"/>
          </p:nvPr>
        </p:nvSpPr>
        <p:spPr>
          <a:xfrm>
            <a:off x="200628" y="1002324"/>
            <a:ext cx="11760656" cy="515327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C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4"/>
          </p:nvPr>
        </p:nvSpPr>
        <p:spPr>
          <a:xfrm>
            <a:off x="200628" y="6483677"/>
            <a:ext cx="4444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Presenter Name &amp; Date of Presentation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644828" y="6483677"/>
            <a:ext cx="2902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Title of Your Presentation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547172" y="6483677"/>
            <a:ext cx="44134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1DE0-CF65-344E-A1C3-3B403388D3F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200628" y="1002323"/>
            <a:ext cx="11760656" cy="0"/>
          </a:xfrm>
          <a:prstGeom prst="line">
            <a:avLst/>
          </a:prstGeom>
          <a:ln w="12700">
            <a:solidFill>
              <a:srgbClr val="14A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内容占位符 7"/>
          <p:cNvSpPr>
            <a:spLocks noGrp="1"/>
          </p:cNvSpPr>
          <p:nvPr>
            <p:ph sz="quarter" idx="13"/>
          </p:nvPr>
        </p:nvSpPr>
        <p:spPr>
          <a:xfrm>
            <a:off x="200628" y="1002324"/>
            <a:ext cx="11760656" cy="515327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C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00628" y="6483677"/>
            <a:ext cx="4444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Presenter Name &amp; Date of Presentation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4828" y="6483677"/>
            <a:ext cx="2902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Title of Your Presentation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7172" y="6483677"/>
            <a:ext cx="44134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1DE0-CF65-344E-A1C3-3B403388D3F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200628" y="6483677"/>
            <a:ext cx="4444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Presenter Name &amp; Date of Presentation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4828" y="6483677"/>
            <a:ext cx="2902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Title of Your Presentation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7172" y="6483677"/>
            <a:ext cx="44134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1DE0-CF65-344E-A1C3-3B403388D3F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28" y="150473"/>
            <a:ext cx="4571397" cy="133858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7" y="150472"/>
            <a:ext cx="6777439" cy="62271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628" y="2057400"/>
            <a:ext cx="4571397" cy="43202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200628" y="1489059"/>
            <a:ext cx="4571397" cy="0"/>
          </a:xfrm>
          <a:prstGeom prst="line">
            <a:avLst/>
          </a:prstGeom>
          <a:ln w="12700">
            <a:solidFill>
              <a:srgbClr val="14A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内容占位符 7"/>
          <p:cNvSpPr>
            <a:spLocks noGrp="1"/>
          </p:cNvSpPr>
          <p:nvPr>
            <p:ph sz="quarter" idx="14"/>
          </p:nvPr>
        </p:nvSpPr>
        <p:spPr>
          <a:xfrm>
            <a:off x="199969" y="1489060"/>
            <a:ext cx="4572056" cy="515327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C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5"/>
          </p:nvPr>
        </p:nvSpPr>
        <p:spPr>
          <a:xfrm>
            <a:off x="200628" y="6483677"/>
            <a:ext cx="4444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Presenter Name &amp; Date of Presentation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4828" y="6483677"/>
            <a:ext cx="2902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Title of Your Presentation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7172" y="6483677"/>
            <a:ext cx="44134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1DE0-CF65-344E-A1C3-3B403388D3F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3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A5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9426"/>
            <a:ext cx="12192000" cy="6434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628" y="77719"/>
            <a:ext cx="11760000" cy="924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0628" y="6483677"/>
            <a:ext cx="4444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Presenter Name &amp; Date of Presentation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4828" y="6483677"/>
            <a:ext cx="2902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Title of Your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7172" y="6483677"/>
            <a:ext cx="44134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1DE0-CF65-344E-A1C3-3B403388D3F5}" type="slidenum">
              <a:rPr lang="en-US" smtClean="0"/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628" y="1570697"/>
            <a:ext cx="1176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00627" y="6196117"/>
            <a:ext cx="1346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0" dirty="0" err="1">
                <a:solidFill>
                  <a:schemeClr val="bg1"/>
                </a:solidFill>
              </a:rPr>
              <a:t>AncoraSIR.com</a:t>
            </a:r>
            <a:endParaRPr lang="en-US" sz="1400" baseline="0" dirty="0">
              <a:solidFill>
                <a:schemeClr val="bg1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421687" y="5511706"/>
            <a:ext cx="538940" cy="918992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>
                <a:effectLst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Diffusion Policy:</a:t>
            </a:r>
            <a:br>
              <a:rPr lang="en-US" altLang="zh-CN" b="1" dirty="0">
                <a:effectLst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</a:br>
            <a:r>
              <a:rPr lang="en-US" altLang="zh-CN" sz="4445" b="1" dirty="0">
                <a:effectLst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Visuomotor Policy Learning via Action Diffusion</a:t>
            </a:r>
            <a:r>
              <a:rPr lang="en-GB" dirty="0">
                <a:sym typeface="+mn-ea"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4080" y="3602355"/>
            <a:ext cx="10403840" cy="2209165"/>
          </a:xfrm>
        </p:spPr>
        <p:txBody>
          <a:bodyPr>
            <a:normAutofit lnSpcReduction="10000"/>
          </a:bodyPr>
          <a:lstStyle/>
          <a:p>
            <a:pPr marL="0" lvl="0" indent="0"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dirty="0">
                <a:solidFill>
                  <a:srgbClr val="595959"/>
                </a:solidFill>
              </a:rPr>
              <a:t>Group: [3]</a:t>
            </a:r>
            <a:endParaRPr lang="en-US" altLang="zh-CN" sz="2400" dirty="0">
              <a:solidFill>
                <a:srgbClr val="595959"/>
              </a:solidFill>
            </a:endParaRPr>
          </a:p>
          <a:p>
            <a:pPr marL="0" lvl="0" indent="0"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dirty="0">
                <a:solidFill>
                  <a:srgbClr val="595959"/>
                </a:solidFill>
              </a:rPr>
              <a:t>Presenter: [</a:t>
            </a:r>
            <a:r>
              <a:rPr lang="en-US" sz="2400" dirty="0">
                <a:solidFill>
                  <a:srgbClr val="595959"/>
                </a:solidFill>
              </a:rPr>
              <a:t>Junlin Wang]</a:t>
            </a:r>
            <a:r>
              <a:rPr lang="en-US" sz="2400" dirty="0">
                <a:solidFill>
                  <a:srgbClr val="595959"/>
                </a:solidFill>
              </a:rPr>
              <a:t>     </a:t>
            </a:r>
            <a:endParaRPr lang="en-US" sz="2400" dirty="0">
              <a:solidFill>
                <a:srgbClr val="595959"/>
              </a:solidFill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srgbClr val="595959"/>
                </a:solidFill>
              </a:rPr>
              <a:t>Date: [2024.4.12]</a:t>
            </a:r>
            <a:endParaRPr lang="en-US" sz="2400" dirty="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Action Chunking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3A1DE0-CF65-344E-A1C3-3B403388D3F5}" type="slidenum">
              <a:rPr lang="en-US" smtClean="0"/>
            </a:fld>
            <a:endParaRPr lang="en-US" dirty="0"/>
          </a:p>
        </p:txBody>
      </p:sp>
      <p:pic>
        <p:nvPicPr>
          <p:cNvPr id="3" name="图片 2" descr="QQ截图202404031004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2890" y="1259205"/>
            <a:ext cx="5019675" cy="4029075"/>
          </a:xfrm>
          <a:prstGeom prst="rect">
            <a:avLst/>
          </a:prstGeom>
        </p:spPr>
      </p:pic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5448300" y="1553845"/>
            <a:ext cx="6465570" cy="42291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fontAlgn="auto">
              <a:lnSpc>
                <a:spcPct val="150000"/>
              </a:lnSpc>
            </a:pPr>
            <a:r>
              <a:rPr lang="en-US" altLang="zh-CN" sz="2800" baseline="0" dirty="0" err="1" smtClean="0">
                <a:solidFill>
                  <a:schemeClr val="bg1"/>
                </a:solidFill>
              </a:rPr>
              <a:t>At time step </a:t>
            </a:r>
            <a:r>
              <a:rPr lang="en-US" altLang="zh-CN" sz="2800" i="1" baseline="0" dirty="0" err="1" smtClean="0">
                <a:solidFill>
                  <a:schemeClr val="bg1"/>
                </a:solidFill>
              </a:rPr>
              <a:t>t</a:t>
            </a:r>
            <a:r>
              <a:rPr lang="en-US" altLang="zh-CN" sz="2800" baseline="0" dirty="0" err="1" smtClean="0">
                <a:solidFill>
                  <a:schemeClr val="bg1"/>
                </a:solidFill>
              </a:rPr>
              <a:t>, the policy takes as input the lastest </a:t>
            </a:r>
            <a:r>
              <a:rPr lang="en-US" altLang="zh-CN" sz="2800" i="1" baseline="0" dirty="0" err="1" smtClean="0">
                <a:solidFill>
                  <a:schemeClr val="bg1"/>
                </a:solidFill>
              </a:rPr>
              <a:t>T</a:t>
            </a:r>
            <a:r>
              <a:rPr lang="en-US" altLang="zh-CN" sz="2800" i="1" baseline="-25000" dirty="0" err="1" smtClean="0">
                <a:solidFill>
                  <a:schemeClr val="bg1"/>
                </a:solidFill>
              </a:rPr>
              <a:t>0</a:t>
            </a:r>
            <a:r>
              <a:rPr lang="en-US" altLang="zh-CN" sz="2800" baseline="0" dirty="0" err="1" smtClean="0">
                <a:solidFill>
                  <a:schemeClr val="bg1"/>
                </a:solidFill>
              </a:rPr>
              <a:t> steps of observation and predict </a:t>
            </a:r>
            <a:r>
              <a:rPr lang="en-US" altLang="zh-CN" sz="2800" i="1" baseline="0" dirty="0" err="1" smtClean="0">
                <a:solidFill>
                  <a:schemeClr val="bg1"/>
                </a:solidFill>
              </a:rPr>
              <a:t>T</a:t>
            </a:r>
            <a:r>
              <a:rPr lang="en-US" altLang="zh-CN" sz="2800" i="1" baseline="-25000" dirty="0" err="1" smtClean="0">
                <a:solidFill>
                  <a:schemeClr val="bg1"/>
                </a:solidFill>
              </a:rPr>
              <a:t>p</a:t>
            </a:r>
            <a:r>
              <a:rPr lang="en-US" altLang="zh-CN" sz="2800" i="1" baseline="0" dirty="0" err="1" smtClean="0">
                <a:solidFill>
                  <a:schemeClr val="bg1"/>
                </a:solidFill>
              </a:rPr>
              <a:t> </a:t>
            </a:r>
            <a:r>
              <a:rPr lang="en-US" altLang="zh-CN" sz="2800" baseline="0" dirty="0" err="1" smtClean="0">
                <a:solidFill>
                  <a:schemeClr val="bg1"/>
                </a:solidFill>
              </a:rPr>
              <a:t>steps of actions, of which </a:t>
            </a:r>
            <a:r>
              <a:rPr lang="en-US" altLang="zh-CN" sz="2800" i="1" baseline="0" dirty="0" err="1" smtClean="0">
                <a:solidFill>
                  <a:schemeClr val="bg1"/>
                </a:solidFill>
              </a:rPr>
              <a:t>T</a:t>
            </a:r>
            <a:r>
              <a:rPr lang="en-US" altLang="zh-CN" sz="2800" i="1" baseline="-25000" dirty="0" err="1" smtClean="0">
                <a:solidFill>
                  <a:schemeClr val="bg1"/>
                </a:solidFill>
              </a:rPr>
              <a:t>a</a:t>
            </a:r>
            <a:r>
              <a:rPr lang="en-US" altLang="zh-CN" sz="2800" baseline="0" dirty="0" err="1" smtClean="0">
                <a:solidFill>
                  <a:schemeClr val="bg1"/>
                </a:solidFill>
              </a:rPr>
              <a:t> steps of actions are executed on the robot without re-planning.</a:t>
            </a:r>
            <a:endParaRPr lang="en-US" altLang="zh-CN" sz="2800" baseline="0" dirty="0" err="1" smtClean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Junlin Wang	2024.4.12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Diffusion Policy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3A1DE0-CF65-344E-A1C3-3B403388D3F5}" type="slidenum">
              <a:rPr lang="en-US" smtClean="0"/>
            </a:fld>
            <a:endParaRPr lang="en-US" dirty="0"/>
          </a:p>
        </p:txBody>
      </p:sp>
      <p:pic>
        <p:nvPicPr>
          <p:cNvPr id="3" name="图片 2" descr="QQ截图2024040310043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0660" y="1022350"/>
            <a:ext cx="6626860" cy="423418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012305" y="1226185"/>
            <a:ext cx="4794250" cy="388937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fontAlgn="auto">
              <a:lnSpc>
                <a:spcPct val="150000"/>
              </a:lnSpc>
            </a:pPr>
            <a:r>
              <a:rPr lang="en-US" altLang="zh-CN" sz="2800" b="1" baseline="0" dirty="0" err="1" smtClean="0">
                <a:solidFill>
                  <a:schemeClr val="bg1"/>
                </a:solidFill>
              </a:rPr>
              <a:t>Visual encoder:</a:t>
            </a:r>
            <a:r>
              <a:rPr lang="en-US" altLang="zh-CN" sz="2800" baseline="0" dirty="0" err="1" smtClean="0">
                <a:solidFill>
                  <a:schemeClr val="bg1"/>
                </a:solidFill>
              </a:rPr>
              <a:t> ResNet-18 [1]</a:t>
            </a:r>
            <a:endParaRPr lang="en-US" altLang="zh-CN" sz="2800" baseline="0" dirty="0" err="1" smtClean="0">
              <a:solidFill>
                <a:schemeClr val="bg1"/>
              </a:solidFill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sz="2800" b="1" baseline="0" dirty="0" err="1" smtClean="0">
                <a:solidFill>
                  <a:schemeClr val="bg1"/>
                </a:solidFill>
              </a:rPr>
              <a:t>Conditioning:</a:t>
            </a:r>
            <a:r>
              <a:rPr lang="en-US" altLang="zh-CN" sz="2800" baseline="0" dirty="0" err="1" smtClean="0">
                <a:solidFill>
                  <a:schemeClr val="bg1"/>
                </a:solidFill>
              </a:rPr>
              <a:t> FiLM [2] (CNN),</a:t>
            </a:r>
            <a:endParaRPr lang="en-US" altLang="zh-CN" sz="2800" baseline="0" dirty="0" err="1" smtClean="0">
              <a:solidFill>
                <a:schemeClr val="bg1"/>
              </a:solidFill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sz="2800" baseline="0" dirty="0" err="1" smtClean="0">
                <a:solidFill>
                  <a:schemeClr val="bg1"/>
                </a:solidFill>
              </a:rPr>
              <a:t>cross attention (Transformer)</a:t>
            </a:r>
            <a:endParaRPr lang="en-US" altLang="zh-CN" sz="2800" baseline="0" dirty="0" err="1" smtClean="0">
              <a:solidFill>
                <a:schemeClr val="bg1"/>
              </a:solidFill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sz="2800" b="1" baseline="0" dirty="0" err="1" smtClean="0">
                <a:solidFill>
                  <a:schemeClr val="bg1"/>
                </a:solidFill>
              </a:rPr>
              <a:t>Backbone: </a:t>
            </a:r>
            <a:r>
              <a:rPr lang="en-US" altLang="zh-CN" sz="2800" baseline="0" dirty="0" err="1" smtClean="0">
                <a:solidFill>
                  <a:schemeClr val="bg1"/>
                </a:solidFill>
              </a:rPr>
              <a:t>UNet [3] (CNN), MinGPT [4] (Transformer) </a:t>
            </a:r>
            <a:endParaRPr lang="en-US" altLang="zh-CN" sz="2800" baseline="0" dirty="0" err="1" smtClean="0">
              <a:solidFill>
                <a:schemeClr val="bg1"/>
              </a:solidFill>
            </a:endParaRPr>
          </a:p>
        </p:txBody>
      </p:sp>
      <p:sp>
        <p:nvSpPr>
          <p:cNvPr id="9" name="内容占位符 8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323850" y="5217160"/>
            <a:ext cx="10710545" cy="1164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200">
                <a:solidFill>
                  <a:schemeClr val="tx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[1] </a:t>
            </a:r>
            <a:r>
              <a:rPr sz="1200">
                <a:solidFill>
                  <a:schemeClr val="tx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He, Kaiming et al. “Deep Residual Learning for Image Recognition.” 2016 IEEE Conference on Computer Vision and Pattern Recognition (CVPR) (2015): 770-778.</a:t>
            </a:r>
            <a:endParaRPr sz="1200">
              <a:solidFill>
                <a:schemeClr val="tx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200">
                <a:solidFill>
                  <a:schemeClr val="tx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[2] Perez, Ethan et al. “FiLM: Visual Reasoning with a General Conditioning Layer.” AAAI Conference on Artificial Intelligence (2017).</a:t>
            </a:r>
            <a:endParaRPr lang="en-US" sz="1200">
              <a:solidFill>
                <a:schemeClr val="tx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zh-CN" sz="1200">
                <a:solidFill>
                  <a:schemeClr val="tx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[3] Janner, Michael et al. “Planning with Diffusion for Flexible Behavior Synthesis.” International Conference on Machine Learning (2022).</a:t>
            </a:r>
            <a:endParaRPr lang="en-US" altLang="zh-CN" sz="1200">
              <a:solidFill>
                <a:schemeClr val="tx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zh-CN" sz="1200">
                <a:solidFill>
                  <a:schemeClr val="tx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[4] Shafiullah, Nur Muhammad (Mahi) et al. “Behavior Transformers: Cloning k modes with one stone.” ArXiv abs/2206.11251 (2022): n. pag.</a:t>
            </a:r>
            <a:endParaRPr lang="en-US" altLang="zh-CN" sz="1200">
              <a:solidFill>
                <a:schemeClr val="tx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Junlin Wang	2024.4.12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Experimental Setup - Simulation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3A1DE0-CF65-344E-A1C3-3B403388D3F5}" type="slidenum">
              <a:rPr lang="en-US" smtClean="0"/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200660" y="1097915"/>
            <a:ext cx="11760200" cy="49009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buNone/>
            </a:pPr>
            <a:r>
              <a:rPr lang="en-US" b="1" dirty="0">
                <a:sym typeface="+mn-ea"/>
              </a:rPr>
              <a:t>1. Datasets</a:t>
            </a:r>
            <a:endParaRPr lang="en-US" b="1" dirty="0"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sz="2400" dirty="0"/>
              <a:t>Robomimic, Push-T, Multimodal Block Pushing, Franka Kitchen.</a:t>
            </a:r>
            <a:endParaRPr lang="en-US" sz="2400" dirty="0"/>
          </a:p>
          <a:p>
            <a:pPr marL="0" indent="0" fontAlgn="auto">
              <a:lnSpc>
                <a:spcPct val="150000"/>
              </a:lnSpc>
              <a:buNone/>
            </a:pPr>
            <a:r>
              <a:rPr lang="en-US" b="1" dirty="0"/>
              <a:t>2. Evaluation Metrics</a:t>
            </a:r>
            <a:endParaRPr lang="en-US" dirty="0"/>
          </a:p>
          <a:p>
            <a:pPr fontAlgn="auto">
              <a:lnSpc>
                <a:spcPct val="150000"/>
              </a:lnSpc>
            </a:pPr>
            <a:r>
              <a:rPr lang="en-US" sz="2400" dirty="0">
                <a:sym typeface="+mn-ea"/>
              </a:rPr>
              <a:t>The metric for most tasks is success rate, </a:t>
            </a:r>
            <a:r>
              <a:rPr lang="en-US" sz="2400" dirty="0"/>
              <a:t>except for the Push-T task, which is target area coverage.</a:t>
            </a:r>
            <a:endParaRPr lang="en-US" sz="2400" dirty="0"/>
          </a:p>
          <a:p>
            <a:pPr marL="0" indent="0" fontAlgn="auto">
              <a:lnSpc>
                <a:spcPct val="150000"/>
              </a:lnSpc>
              <a:buNone/>
            </a:pPr>
            <a:r>
              <a:rPr lang="en-US" b="1" dirty="0">
                <a:sym typeface="+mn-ea"/>
              </a:rPr>
              <a:t>3. Training</a:t>
            </a:r>
            <a:endParaRPr lang="en-US" b="1" dirty="0"/>
          </a:p>
          <a:p>
            <a:pPr fontAlgn="auto">
              <a:lnSpc>
                <a:spcPct val="150000"/>
              </a:lnSpc>
            </a:pPr>
            <a:r>
              <a:rPr lang="en-US" sz="2400" dirty="0"/>
              <a:t>State-based tasks are trained for 4500 epochs, and image-based tasks for 3000 epochs.</a:t>
            </a: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3" name="Date Placeholder 4"/>
          <p:cNvSpPr>
            <a:spLocks noGrp="1"/>
          </p:cNvSpPr>
          <p:nvPr>
            <p:ph type="dt" sz="half" idx="2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Junlin Wang	2024.4.12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Experimental Setup - Real World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3A1DE0-CF65-344E-A1C3-3B403388D3F5}" type="slidenum">
              <a:rPr lang="en-US" smtClean="0"/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200660" y="1097915"/>
            <a:ext cx="11760200" cy="49009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buNone/>
            </a:pPr>
            <a:r>
              <a:rPr lang="en-US" b="1" dirty="0">
                <a:sym typeface="+mn-ea"/>
              </a:rPr>
              <a:t>1. Tasks</a:t>
            </a:r>
            <a:endParaRPr lang="en-US" b="1" dirty="0"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sz="2400" dirty="0"/>
              <a:t>Push-T, Mug Flipping, Sauce Pouring and Spreading.</a:t>
            </a:r>
            <a:endParaRPr lang="en-US" sz="2400" dirty="0"/>
          </a:p>
          <a:p>
            <a:pPr marL="0" indent="0" fontAlgn="auto">
              <a:lnSpc>
                <a:spcPct val="150000"/>
              </a:lnSpc>
              <a:buNone/>
            </a:pPr>
            <a:r>
              <a:rPr lang="en-US" b="1" dirty="0"/>
              <a:t>2. Evaluation Metrics</a:t>
            </a:r>
            <a:endParaRPr lang="en-US" dirty="0"/>
          </a:p>
          <a:p>
            <a:pPr fontAlgn="auto">
              <a:lnSpc>
                <a:spcPct val="150000"/>
              </a:lnSpc>
            </a:pPr>
            <a:r>
              <a:rPr lang="en-US" sz="2400" dirty="0">
                <a:sym typeface="+mn-ea"/>
              </a:rPr>
              <a:t>IoU, success rate, </a:t>
            </a:r>
            <a:r>
              <a:rPr lang="en-US" sz="2400" dirty="0"/>
              <a:t>coverage rate, duration.</a:t>
            </a: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Junlin Wang	2024.4.12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 Limitations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3A1DE0-CF65-344E-A1C3-3B403388D3F5}" type="slidenum">
              <a:rPr lang="en-US" smtClean="0"/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p>
            <a:pPr>
              <a:lnSpc>
                <a:spcPct val="150000"/>
              </a:lnSpc>
            </a:pPr>
            <a:r>
              <a:rPr lang="en-US" dirty="0">
                <a:sym typeface="+mn-ea"/>
              </a:rPr>
              <a:t>Reach suboptimal performance with inadequate demonstration data.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>
                <a:sym typeface="+mn-ea"/>
              </a:rPr>
              <a:t>High computational costs and inference latency.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Junlin Wang	2024.4.12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 Exploit diffusion model acceleration methods such as new noise schedules, inference solvers, and consistency models.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3A1DE0-CF65-344E-A1C3-3B403388D3F5}" type="slidenum">
              <a:rPr lang="en-US" smtClean="0"/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Junlin Wang	2024.4.12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Extended</a:t>
            </a:r>
            <a:r>
              <a:rPr lang="zh-CN" altLang="en-US" dirty="0"/>
              <a:t> </a:t>
            </a:r>
            <a:r>
              <a:rPr lang="en-US" altLang="zh-CN" dirty="0"/>
              <a:t>Readings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3A1DE0-CF65-344E-A1C3-3B403388D3F5}" type="slidenum">
              <a:rPr lang="en-US" smtClean="0"/>
            </a:fld>
            <a:endParaRPr lang="en-US" dirty="0"/>
          </a:p>
        </p:txBody>
      </p:sp>
      <p:sp>
        <p:nvSpPr>
          <p:cNvPr id="4" name="内容占位符 3"/>
          <p:cNvSpPr/>
          <p:nvPr>
            <p:ph idx="1"/>
          </p:nvPr>
        </p:nvSpPr>
        <p:spPr>
          <a:xfrm>
            <a:off x="200660" y="1169670"/>
            <a:ext cx="11739245" cy="4860290"/>
          </a:xfrm>
        </p:spPr>
        <p:txBody>
          <a:bodyPr/>
          <a:p>
            <a:pPr marL="0" indent="0">
              <a:buNone/>
            </a:pPr>
            <a:r>
              <a:rPr lang="en-US" altLang="zh-CN" sz="2000"/>
              <a:t>[1] Ho, Jonathan et al. “Denoising Diffusion Probabilistic Models.” ArXiv abs/2006.11239 (2020): n. pag.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[2] Song, Jiaming et al. “Denoising Diffusion Implicit Models.” ArXiv abs/2010.02502 (2020): n. pag.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[3] Nichol, Alex and Prafulla Dhariwal. “Improved Denoising Diffusion Probabilistic Models.” ArXiv abs/2102.09672 (2021): n. pag.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[4] Rombach, Robin et al. “High-Resolution Image Synthesis with Latent Diffusion Models.” 2022 IEEE/CVF Conference on Computer Vision and Pattern Recognition (CVPR) (2021): 10674-10685.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[5] Jang, Eric et al. “BC-Z: Zero-Shot Task Generalization with Robotic Imitation Learning.” ArXiv abs/2202.02005 (2022): n. pag.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[6] Ahn, Michael et al. “Do As I Can, Not As I Say: Grounding Language in Robotic Affordances.” Conference on Robot Learning (2022).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[7] Brohan, Anthony et al. “RT-1: Robotics Transformer for Real-World Control at Scale.” ArXiv abs/2212.06817 (2022): n. pag.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[8] Zhao, Tony et al. “Learning Fine-Grained Bimanual Manipulation with Low-Cost Hardware.” ArXiv abs/2304.13705 (2023): n. pag.</a:t>
            </a:r>
            <a:endParaRPr lang="en-US" altLang="zh-CN" sz="20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Junlin Wang	2024.4.12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70" y="1022350"/>
            <a:ext cx="10826750" cy="5177790"/>
          </a:xfrm>
        </p:spPr>
        <p:txBody>
          <a:bodyPr>
            <a:noAutofit/>
          </a:bodyPr>
          <a:lstStyle/>
          <a:p>
            <a:pPr fontAlgn="auto">
              <a:lnSpc>
                <a:spcPct val="150000"/>
              </a:lnSpc>
            </a:pPr>
            <a:r>
              <a:rPr lang="en-US" sz="2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This work proposed a novel approach for manipulation, dubbed </a:t>
            </a:r>
            <a:r>
              <a:rPr lang="en-US" sz="24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diffusion policy</a:t>
            </a:r>
            <a:r>
              <a:rPr lang="en-US" sz="2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which achieved state-of-the-art performance on 4 benchmarks with an average improvement of 46.9%.</a:t>
            </a:r>
            <a:endParaRPr lang="en-US" sz="24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fontAlgn="auto">
              <a:lnSpc>
                <a:spcPct val="150000"/>
              </a:lnSpc>
            </a:pPr>
            <a:r>
              <a:rPr lang="en-US" sz="2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Action trajectory generation was </a:t>
            </a:r>
            <a:r>
              <a:rPr lang="en-US" sz="2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formulated</a:t>
            </a:r>
            <a:r>
              <a:rPr lang="en-US" sz="2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as a reverse Gaussian denoising process conditioned on the latest observation and current iteration through </a:t>
            </a:r>
            <a:r>
              <a:rPr lang="en-US" sz="24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FiLM</a:t>
            </a:r>
            <a:r>
              <a:rPr lang="en-US" sz="2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modulation or cross attention. </a:t>
            </a:r>
            <a:endParaRPr lang="en-US" sz="3430" dirty="0">
              <a:latin typeface="Times New Roman" panose="02020603050405020304" charset="0"/>
              <a:cs typeface="Times New Roman" panose="02020603050405020304" charset="0"/>
            </a:endParaRPr>
          </a:p>
          <a:p>
            <a:pPr fontAlgn="auto">
              <a:lnSpc>
                <a:spcPct val="150000"/>
              </a:lnSpc>
            </a:pPr>
            <a:r>
              <a:rPr lang="en-US" sz="2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Experiments demonstrated that diffusion policy possessed strong abilities of modeling highly expressive multimodal distribution while maintaining temporal consistency and training stability.</a:t>
            </a:r>
            <a:endParaRPr lang="en-US" sz="240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fontAlgn="auto">
              <a:lnSpc>
                <a:spcPct val="150000"/>
              </a:lnSpc>
              <a:buNone/>
            </a:pPr>
            <a:endParaRPr lang="en-US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3A1DE0-CF65-344E-A1C3-3B403388D3F5}" type="slidenum">
              <a:rPr lang="en-US" smtClean="0"/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Junlin Wang	2024.4.12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3799840" y="2185035"/>
            <a:ext cx="4418330" cy="213614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sz="11500" b="1" dirty="0">
                <a:solidFill>
                  <a:srgbClr val="C00000"/>
                </a:solidFill>
                <a:latin typeface="+mj-lt"/>
                <a:cs typeface="+mj-lt"/>
              </a:rPr>
              <a:t>Q &amp; A</a:t>
            </a:r>
            <a:endParaRPr lang="en-US" sz="11500" b="1" dirty="0">
              <a:solidFill>
                <a:srgbClr val="C00000"/>
              </a:solidFill>
              <a:latin typeface="+mj-lt"/>
              <a:cs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Main Problem and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628" y="1421472"/>
            <a:ext cx="11760000" cy="4860000"/>
          </a:xfrm>
        </p:spPr>
        <p:txBody>
          <a:bodyPr>
            <a:normAutofit lnSpcReduction="20000"/>
          </a:bodyPr>
          <a:lstStyle/>
          <a:p>
            <a:pPr marL="0" indent="0" fontAlgn="auto">
              <a:lnSpc>
                <a:spcPct val="150000"/>
              </a:lnSpc>
              <a:buSzTx/>
              <a:buNone/>
            </a:pPr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Description of </a:t>
            </a:r>
            <a:r>
              <a:rPr lang="en-US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problem</a:t>
            </a:r>
            <a:endParaRPr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fontAlgn="auto">
              <a:lnSpc>
                <a:spcPct val="150000"/>
              </a:lnSpc>
              <a:buNone/>
            </a:pPr>
            <a:r>
              <a:rPr lang="en-US" dirty="0"/>
              <a:t>Object manipulation through imitation learning is a newly developing field in robotics. Concretely, robots learn to acquire diverse manipulation skills, such as table wiping or cooking shrimp, by taking advantage of human demonstrations.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Junlin Wang	2024.4.12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3A1DE0-CF65-344E-A1C3-3B403388D3F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+mn-ea"/>
              </a:rPr>
              <a:t>Main Problem and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628" y="1421472"/>
            <a:ext cx="11760000" cy="4860000"/>
          </a:xfrm>
        </p:spPr>
        <p:txBody>
          <a:bodyPr>
            <a:normAutofit lnSpcReduction="10000"/>
          </a:bodyPr>
          <a:lstStyle/>
          <a:p>
            <a:pPr marL="0" indent="0" defTabSz="905510" fontAlgn="auto">
              <a:lnSpc>
                <a:spcPct val="150000"/>
              </a:lnSpc>
              <a:spcBef>
                <a:spcPts val="900"/>
              </a:spcBef>
              <a:buSzTx/>
              <a:buNone/>
              <a:defRPr sz="1980"/>
            </a:pPr>
            <a:r>
              <a:rPr lang="en-US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Challenges</a:t>
            </a:r>
            <a:endParaRPr sz="2800">
              <a:latin typeface="Times New Roman" panose="02020603050405020304" charset="0"/>
              <a:cs typeface="Times New Roman" panose="02020603050405020304" charset="0"/>
            </a:endParaRPr>
          </a:p>
          <a:p>
            <a:pPr fontAlgn="auto">
              <a:lnSpc>
                <a:spcPct val="150000"/>
              </a:lnSpc>
            </a:pPr>
            <a:r>
              <a:rPr lang="en-US" dirty="0">
                <a:sym typeface="+mn-ea"/>
              </a:rPr>
              <a:t>High-precision and robust closed-loop control is demanded.</a:t>
            </a:r>
            <a:endParaRPr lang="en-US" dirty="0"/>
          </a:p>
          <a:p>
            <a:pPr fontAlgn="auto">
              <a:lnSpc>
                <a:spcPct val="150000"/>
              </a:lnSpc>
            </a:pPr>
            <a:r>
              <a:rPr lang="en-US" dirty="0">
                <a:sym typeface="+mn-ea"/>
              </a:rPr>
              <a:t>The high-dimensional action space makes it difficult for models to infer time-consistent action responses.</a:t>
            </a:r>
            <a:endParaRPr lang="en-US" dirty="0"/>
          </a:p>
          <a:p>
            <a:pPr fontAlgn="auto">
              <a:lnSpc>
                <a:spcPct val="150000"/>
              </a:lnSpc>
            </a:pPr>
            <a:r>
              <a:rPr lang="en-US" dirty="0">
                <a:sym typeface="+mn-ea"/>
              </a:rPr>
              <a:t>Real-time control is indispensable, calling for computionally efficient models.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3A1DE0-CF65-344E-A1C3-3B403388D3F5}" type="slidenum">
              <a:rPr lang="en-US" smtClean="0"/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  <p:custDataLst>
              <p:tags r:id="rId1"/>
            </p:custDataLst>
          </p:nvPr>
        </p:nvSpPr>
        <p:spPr/>
        <p:txBody>
          <a:bodyPr/>
          <a:p>
            <a:r>
              <a:rPr lang="en-US" dirty="0"/>
              <a:t>Junlin Wang	2024.4.12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+mn-ea"/>
              </a:rPr>
              <a:t>Main Problem and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628" y="1421472"/>
            <a:ext cx="11760000" cy="4860000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150000"/>
              </a:lnSpc>
              <a:buSzTx/>
              <a:buNone/>
            </a:pPr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Motivation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fontAlgn="auto">
              <a:lnSpc>
                <a:spcPct val="150000"/>
              </a:lnSpc>
              <a:buSzTx/>
              <a:buNone/>
              <a:defRPr sz="3200"/>
            </a:pP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Diffusion models</a:t>
            </a: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DM) have shown great effectiveness in handling high-dimensional data while capturing multi-modal distributions. Applying DM in object manipulation may boost models’ capabilities of inferring multi-modal actions in the </a:t>
            </a:r>
            <a:r>
              <a:rPr lang="en-U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high-dimensional action space.</a:t>
            </a:r>
            <a:endParaRPr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fontAlgn="auto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3A1DE0-CF65-344E-A1C3-3B403388D3F5}" type="slidenum">
              <a:rPr lang="en-US" smtClean="0"/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Junlin Wang	2024.4.12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628" y="1132547"/>
            <a:ext cx="11760000" cy="4860000"/>
          </a:xfrm>
        </p:spPr>
        <p:txBody>
          <a:bodyPr>
            <a:normAutofit/>
          </a:bodyPr>
          <a:lstStyle/>
          <a:p>
            <a:pPr indent="0" fontAlgn="auto">
              <a:lnSpc>
                <a:spcPct val="150000"/>
              </a:lnSpc>
              <a:buNone/>
            </a:pPr>
            <a:r>
              <a:rPr lang="en-US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1. Explicit Policy</a:t>
            </a:r>
            <a:endParaRPr b="1" baseline="0">
              <a:latin typeface="Times New Roman" panose="02020603050405020304" charset="0"/>
              <a:cs typeface="Times New Roman" panose="02020603050405020304" charset="0"/>
            </a:endParaRPr>
          </a:p>
          <a:p>
            <a:pPr indent="457200" fontAlgn="auto">
              <a:lnSpc>
                <a:spcPct val="150000"/>
              </a:lnSpc>
            </a:pPr>
            <a: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D</a:t>
            </a:r>
            <a:r>
              <a:rPr>
                <a:latin typeface="Times New Roman" panose="02020603050405020304" charset="0"/>
                <a:cs typeface="Times New Roman" panose="02020603050405020304" charset="0"/>
                <a:sym typeface="+mn-ea"/>
              </a:rPr>
              <a:t>irectly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 m</a:t>
            </a:r>
            <a:r>
              <a:rPr>
                <a:latin typeface="Times New Roman" panose="02020603050405020304" charset="0"/>
                <a:cs typeface="Times New Roman" panose="02020603050405020304" charset="0"/>
                <a:sym typeface="+mn-ea"/>
              </a:rPr>
              <a:t>aps from world state or observation to action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 [1] [2].</a:t>
            </a:r>
            <a:endParaRPr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50000"/>
              </a:lnSpc>
              <a:buNone/>
            </a:pPr>
            <a:r>
              <a:rPr lang="en-US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2. Implicit Policy</a:t>
            </a:r>
            <a:endParaRPr b="1" baseline="0">
              <a:latin typeface="Times New Roman" panose="02020603050405020304" charset="0"/>
              <a:cs typeface="Times New Roman" panose="02020603050405020304" charset="0"/>
            </a:endParaRPr>
          </a:p>
          <a:p>
            <a:pPr indent="457200" fontAlgn="auto">
              <a:lnSpc>
                <a:spcPct val="150000"/>
              </a:lnSpc>
            </a:pPr>
            <a:r>
              <a:rPr lang="en-US" baseline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D</a:t>
            </a:r>
            <a:r>
              <a:rPr baseline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efine distributions over actions by using Energy-Based Models</a:t>
            </a:r>
            <a:r>
              <a:rPr lang="en-US" baseline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[3] [4].</a:t>
            </a:r>
            <a:endParaRPr baseline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50000"/>
              </a:lnSpc>
            </a:pPr>
            <a:endParaRPr baseline="0">
              <a:latin typeface="Times New Roman" panose="02020603050405020304" charset="0"/>
              <a:cs typeface="Times New Roman" panose="02020603050405020304" charset="0"/>
            </a:endParaRPr>
          </a:p>
          <a:p>
            <a:pPr indent="457200" fontAlgn="auto">
              <a:lnSpc>
                <a:spcPct val="150000"/>
              </a:lnSpc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3A1DE0-CF65-344E-A1C3-3B403388D3F5}" type="slidenum">
              <a:rPr lang="en-US" smtClean="0"/>
            </a:fld>
            <a:endParaRPr lang="en-US" dirty="0"/>
          </a:p>
        </p:txBody>
      </p:sp>
      <p:sp>
        <p:nvSpPr>
          <p:cNvPr id="9" name="内容占位符 8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323850" y="4782185"/>
            <a:ext cx="10710545" cy="1545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200">
                <a:solidFill>
                  <a:schemeClr val="tx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[1] </a:t>
            </a:r>
            <a:r>
              <a:rPr sz="1200">
                <a:solidFill>
                  <a:schemeClr val="tx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Rahmatizadeh, Rouhollah et al. “Vision-Based Multi-Task Manipulation for Inexpensive Robots Using End-to-End Learning from Demonstration.” 2018 IEEE International Conference on Robotics and Automation (ICRA) (2017): 3758-3765.</a:t>
            </a:r>
            <a:endParaRPr sz="1200">
              <a:solidFill>
                <a:schemeClr val="tx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zh-CN" sz="1200">
                <a:solidFill>
                  <a:schemeClr val="tx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[2] Zhang, Tianhao et al. “Deep Imitation Learning for Complex Manipulation Tasks from Virtual Reality Teleoperation.” IEEE International Conference on Robotics and Automation (2017).</a:t>
            </a:r>
            <a:endParaRPr lang="en-US" altLang="zh-CN" sz="1200">
              <a:solidFill>
                <a:schemeClr val="tx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zh-CN" sz="1200">
                <a:solidFill>
                  <a:schemeClr val="tx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[3] Florence, Peter R. et al. “Implicit Behavioral Cloning.” ArXiv abs/2109.00137 (2021): n. pag.</a:t>
            </a:r>
            <a:endParaRPr lang="en-US" altLang="zh-CN" sz="1200">
              <a:solidFill>
                <a:schemeClr val="tx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zh-CN" sz="1200">
                <a:solidFill>
                  <a:schemeClr val="tx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[4] Jarrett, Daniel et al. “Strictly Batch Imitation Learning by Energy-based Distribution Matching.” ArXiv abs/2006.14154 (2020): n. pag.</a:t>
            </a:r>
            <a:endParaRPr lang="en-US" altLang="zh-CN" sz="1200">
              <a:solidFill>
                <a:schemeClr val="tx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zh-CN" altLang="en-US" sz="1100">
                <a:solidFill>
                  <a:schemeClr val="tx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zh-CN" altLang="en-US" sz="1100">
              <a:solidFill>
                <a:schemeClr val="tx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Junlin Wang	2024.4.12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Limitations of Prior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628" y="1132547"/>
            <a:ext cx="11760000" cy="4860000"/>
          </a:xfrm>
        </p:spPr>
        <p:txBody>
          <a:bodyPr>
            <a:normAutofit/>
          </a:bodyPr>
          <a:lstStyle/>
          <a:p>
            <a:pPr indent="0" fontAlgn="auto">
              <a:lnSpc>
                <a:spcPct val="100000"/>
              </a:lnSpc>
              <a:buNone/>
            </a:pPr>
            <a:endParaRPr sz="2430" baseline="0">
              <a:latin typeface="Times New Roman" panose="02020603050405020304" charset="0"/>
              <a:cs typeface="Times New Roman" panose="02020603050405020304" charset="0"/>
            </a:endParaRPr>
          </a:p>
          <a:p>
            <a:pPr indent="457200" fontAlgn="auto">
              <a:lnSpc>
                <a:spcPct val="150000"/>
              </a:lnSpc>
            </a:pPr>
            <a:r>
              <a:rPr lang="en-US" dirty="0"/>
              <a:t>Not suitable for modeling multi-modal demonstrated behavior.</a:t>
            </a:r>
            <a:endParaRPr lang="en-US" dirty="0"/>
          </a:p>
          <a:p>
            <a:pPr indent="457200" fontAlgn="auto">
              <a:lnSpc>
                <a:spcPct val="150000"/>
              </a:lnSpc>
            </a:pPr>
            <a:r>
              <a:rPr lang="en-US" dirty="0"/>
              <a:t>Struggles with high-precision tasks.</a:t>
            </a:r>
            <a:endParaRPr lang="en-US" dirty="0"/>
          </a:p>
          <a:p>
            <a:pPr indent="457200" fontAlgn="auto">
              <a:lnSpc>
                <a:spcPct val="150000"/>
              </a:lnSpc>
            </a:pPr>
            <a:r>
              <a:rPr lang="en-US" dirty="0"/>
              <a:t>Unstable to train.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3A1DE0-CF65-344E-A1C3-3B403388D3F5}" type="slidenum">
              <a:rPr lang="en-US" smtClean="0"/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Junlin Wang	2024.4.12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Methodology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3A1DE0-CF65-344E-A1C3-3B403388D3F5}" type="slidenum">
              <a:rPr lang="en-US" smtClean="0"/>
            </a:fld>
            <a:endParaRPr lang="en-US" dirty="0"/>
          </a:p>
        </p:txBody>
      </p:sp>
      <p:pic>
        <p:nvPicPr>
          <p:cNvPr id="5" name="图片 4" descr="QQ截图202404022030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6720" y="1991995"/>
            <a:ext cx="11307445" cy="3117215"/>
          </a:xfrm>
          <a:prstGeom prst="rect">
            <a:avLst/>
          </a:prstGeom>
        </p:spPr>
      </p:pic>
      <p:sp>
        <p:nvSpPr>
          <p:cNvPr id="3" name="Date Placeholder 4"/>
          <p:cNvSpPr>
            <a:spLocks noGrp="1"/>
          </p:cNvSpPr>
          <p:nvPr>
            <p:ph type="dt" sz="half" idx="2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Junlin Wang	2024.4.12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Preliminary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660" y="1005840"/>
            <a:ext cx="11760200" cy="4697095"/>
          </a:xfrm>
        </p:spPr>
        <p:txBody>
          <a:bodyPr>
            <a:normAutofit/>
          </a:bodyPr>
          <a:lstStyle/>
          <a:p>
            <a:pPr marL="0" algn="l">
              <a:lnSpc>
                <a:spcPct val="200000"/>
              </a:lnSpc>
              <a:buClrTx/>
              <a:buSzTx/>
              <a:buFontTx/>
              <a:buNone/>
            </a:pPr>
            <a:r>
              <a:rPr lang="en-US" altLang="zh-CN" b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1. Imitation Learning</a:t>
            </a:r>
            <a:endParaRPr lang="en-US" altLang="zh-CN" b="1" dirty="0" err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200000"/>
              </a:lnSpc>
              <a:buClrTx/>
              <a:buSzTx/>
              <a:buFontTx/>
              <a:buNone/>
            </a:pPr>
            <a:r>
              <a:rPr lang="en-US" b="1" dirty="0"/>
              <a:t> 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3A1DE0-CF65-344E-A1C3-3B403388D3F5}" type="slidenum">
              <a:rPr lang="en-US" smtClean="0"/>
            </a:fld>
            <a:endParaRPr lang="en-US" dirty="0"/>
          </a:p>
        </p:txBody>
      </p:sp>
      <p:pic>
        <p:nvPicPr>
          <p:cNvPr id="4" name="图片 3" descr="QQ截图2024040220483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6715" y="1913255"/>
            <a:ext cx="11388090" cy="265938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2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Junlin Wang	2024.4.12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+mn-ea"/>
              </a:rPr>
              <a:t>Preliminary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660" y="1005840"/>
            <a:ext cx="11760200" cy="4697095"/>
          </a:xfrm>
        </p:spPr>
        <p:txBody>
          <a:bodyPr>
            <a:normAutofit/>
          </a:bodyPr>
          <a:lstStyle/>
          <a:p>
            <a:pPr marL="0" algn="l">
              <a:lnSpc>
                <a:spcPct val="200000"/>
              </a:lnSpc>
              <a:buClrTx/>
              <a:buSzTx/>
              <a:buFontTx/>
              <a:buNone/>
            </a:pPr>
            <a:r>
              <a:rPr lang="en-US" altLang="zh-CN" b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2. Denoising Diffusion Probabilistic Models (DDPM)</a:t>
            </a:r>
            <a:endParaRPr lang="en-US" altLang="zh-CN" b="1" dirty="0" err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200000"/>
              </a:lnSpc>
              <a:buClrTx/>
              <a:buSzTx/>
              <a:buFontTx/>
              <a:buNone/>
            </a:pP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3A1DE0-CF65-344E-A1C3-3B403388D3F5}" type="slidenum">
              <a:rPr lang="en-US" smtClean="0"/>
            </a:fld>
            <a:endParaRPr lang="en-US" dirty="0"/>
          </a:p>
        </p:txBody>
      </p:sp>
      <p:pic>
        <p:nvPicPr>
          <p:cNvPr id="4" name="图片 3" descr="QQ截图2024040220523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89735" y="2246630"/>
            <a:ext cx="8813165" cy="1413510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200660" y="3623310"/>
            <a:ext cx="11760200" cy="2369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fontAlgn="auto">
              <a:lnSpc>
                <a:spcPct val="100000"/>
              </a:lnSpc>
              <a:buNone/>
            </a:pPr>
            <a:endParaRPr sz="2430" baseline="0">
              <a:latin typeface="Times New Roman" panose="02020603050405020304" charset="0"/>
              <a:cs typeface="Times New Roman" panose="02020603050405020304" charset="0"/>
            </a:endParaRPr>
          </a:p>
          <a:p>
            <a:pPr indent="457200" fontAlgn="auto">
              <a:lnSpc>
                <a:spcPct val="150000"/>
              </a:lnSpc>
            </a:pPr>
            <a:r>
              <a:rPr lang="en-US" b="1" dirty="0"/>
              <a:t>Forward Process:</a:t>
            </a:r>
            <a:r>
              <a:rPr lang="en-US" dirty="0"/>
              <a:t> Adding noise to the original image.</a:t>
            </a:r>
            <a:endParaRPr lang="en-US" dirty="0"/>
          </a:p>
          <a:p>
            <a:pPr indent="457200" fontAlgn="auto">
              <a:lnSpc>
                <a:spcPct val="150000"/>
              </a:lnSpc>
            </a:pPr>
            <a:r>
              <a:rPr lang="en-US" b="1" dirty="0"/>
              <a:t>Reverse Process:</a:t>
            </a:r>
            <a:r>
              <a:rPr lang="en-US" dirty="0"/>
              <a:t> Recover the original image by denoising.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Junlin Wang	2024.4.12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PP_MARK_KEY" val="cd15d164-e555-40a3-9d00-33522c088ded"/>
  <p:tag name="COMMONDATA" val="eyJoZGlkIjoiMzhmMTQzMzI3ZjI1ZjQwOTBkNWQ1ZGIwNTIwMWJkYjIifQ=="/>
  <p:tag name="commondata" val="eyJoZGlkIjoiMWI2NjIzZTMyNDY5YThjYzY2YmE4OTM4ZDQ3MDIzMmQifQ==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 + FangSong">
      <a:majorFont>
        <a:latin typeface="Times New Roman"/>
        <a:ea typeface="FangSong"/>
        <a:cs typeface=""/>
      </a:majorFont>
      <a:minorFont>
        <a:latin typeface="Times New Roman"/>
        <a:ea typeface="FangSong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baseline="0" dirty="0" err="1" smtClean="0">
            <a:solidFill>
              <a:schemeClr val="bg1"/>
            </a:solidFill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主题​​</Template>
  <TotalTime>0</TotalTime>
  <Words>5795</Words>
  <Application>WPS 演示</Application>
  <PresentationFormat>Widescreen</PresentationFormat>
  <Paragraphs>191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Arial</vt:lpstr>
      <vt:lpstr>宋体</vt:lpstr>
      <vt:lpstr>Wingdings</vt:lpstr>
      <vt:lpstr>Times New Roman</vt:lpstr>
      <vt:lpstr>微软雅黑</vt:lpstr>
      <vt:lpstr>Arial Unicode MS</vt:lpstr>
      <vt:lpstr>仿宋</vt:lpstr>
      <vt:lpstr>Calibri</vt:lpstr>
      <vt:lpstr>等线</vt:lpstr>
      <vt:lpstr>Office 主题​​</vt:lpstr>
      <vt:lpstr>Diffusion Policy: Visuomotor Policy Learning via Action Diffusion </vt:lpstr>
      <vt:lpstr>Main Problem and Motivation</vt:lpstr>
      <vt:lpstr>Main Problem and Motivation</vt:lpstr>
      <vt:lpstr>Main Problem and Motivation</vt:lpstr>
      <vt:lpstr>Related Work</vt:lpstr>
      <vt:lpstr>Limitations of Prior Work</vt:lpstr>
      <vt:lpstr>Methodology</vt:lpstr>
      <vt:lpstr>Preliminary</vt:lpstr>
      <vt:lpstr>Preliminary</vt:lpstr>
      <vt:lpstr>Action Chunking</vt:lpstr>
      <vt:lpstr>Diffusion Policy</vt:lpstr>
      <vt:lpstr>Experimental Setup - Simulation</vt:lpstr>
      <vt:lpstr>Experimental Setup - Real World</vt:lpstr>
      <vt:lpstr> Limitations </vt:lpstr>
      <vt:lpstr>Future Work</vt:lpstr>
      <vt:lpstr>Extended Readings</vt:lpstr>
      <vt:lpstr>Summary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 of paper] </dc:title>
  <dc:creator>Chaoyang Song</dc:creator>
  <cp:lastModifiedBy>kite runner</cp:lastModifiedBy>
  <cp:revision>70</cp:revision>
  <dcterms:created xsi:type="dcterms:W3CDTF">2023-02-12T01:29:00Z</dcterms:created>
  <dcterms:modified xsi:type="dcterms:W3CDTF">2024-04-06T01:33:35Z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F6ADD87F47D647D1920D67F1DD2DEEAD_13</vt:lpwstr>
  </property>
  <property fmtid="{D5CDD505-2E9C-101B-9397-08002B2CF9AE}" pid="3" name="KSOProductBuildVer">
    <vt:lpwstr>2052-12.1.0.16120</vt:lpwstr>
  </property>
</Properties>
</file>