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sldIdLst>
    <p:sldId id="256" r:id="rId2"/>
    <p:sldId id="274" r:id="rId3"/>
    <p:sldId id="275" r:id="rId4"/>
    <p:sldId id="276" r:id="rId5"/>
    <p:sldId id="277" r:id="rId6"/>
    <p:sldId id="278" r:id="rId7"/>
    <p:sldId id="285" r:id="rId8"/>
    <p:sldId id="286" r:id="rId9"/>
    <p:sldId id="265" r:id="rId10"/>
    <p:sldId id="267" r:id="rId11"/>
    <p:sldId id="273" r:id="rId12"/>
    <p:sldId id="281" r:id="rId13"/>
    <p:sldId id="282" r:id="rId14"/>
    <p:sldId id="283" r:id="rId15"/>
    <p:sldId id="284" r:id="rId16"/>
    <p:sldId id="279" r:id="rId17"/>
    <p:sldId id="280" r:id="rId18"/>
    <p:sldId id="268" r:id="rId19"/>
    <p:sldId id="287" r:id="rId20"/>
    <p:sldId id="288" r:id="rId21"/>
    <p:sldId id="289" r:id="rId22"/>
    <p:sldId id="290" r:id="rId23"/>
    <p:sldId id="291" r:id="rId24"/>
    <p:sldId id="292"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71798" autoAdjust="0"/>
  </p:normalViewPr>
  <p:slideViewPr>
    <p:cSldViewPr snapToGrid="0" snapToObjects="1">
      <p:cViewPr varScale="1">
        <p:scale>
          <a:sx n="109" d="100"/>
          <a:sy n="109" d="100"/>
        </p:scale>
        <p:origin x="11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lstStyle/>
          <a:p>
            <a:r>
              <a:rPr lang="en-US" altLang="zh-CN" dirty="0"/>
              <a:t>A Review of Bipedal Locomotion using Reinforcement Learning</a:t>
            </a:r>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a:bodyPr>
          <a:lstStyle/>
          <a:p>
            <a:pPr marL="0" lvl="0" indent="0" algn="ctr" rtl="0">
              <a:spcBef>
                <a:spcPts val="0"/>
              </a:spcBef>
              <a:spcAft>
                <a:spcPts val="0"/>
              </a:spcAft>
              <a:buNone/>
            </a:pPr>
            <a:r>
              <a:rPr lang="en-US" altLang="zh-CN" sz="2400" dirty="0">
                <a:solidFill>
                  <a:srgbClr val="595959"/>
                </a:solidFill>
              </a:rPr>
              <a:t>Presenter: </a:t>
            </a:r>
            <a:r>
              <a:rPr lang="en-US" altLang="zh-CN" sz="2400" dirty="0" err="1">
                <a:solidFill>
                  <a:srgbClr val="595959"/>
                </a:solidFill>
              </a:rPr>
              <a:t>Guojing</a:t>
            </a:r>
            <a:r>
              <a:rPr lang="en-US" altLang="zh-CN" sz="2400" dirty="0">
                <a:solidFill>
                  <a:srgbClr val="595959"/>
                </a:solidFill>
              </a:rPr>
              <a:t> Huang</a:t>
            </a:r>
            <a:endParaRPr lang="en-US" sz="2400" dirty="0">
              <a:solidFill>
                <a:srgbClr val="595959"/>
              </a:solidFill>
            </a:endParaRPr>
          </a:p>
          <a:p>
            <a:pPr>
              <a:spcBef>
                <a:spcPts val="0"/>
              </a:spcBef>
            </a:pPr>
            <a:endParaRPr lang="en-US" sz="2400" dirty="0">
              <a:solidFill>
                <a:srgbClr val="595959"/>
              </a:solidFill>
            </a:endParaRPr>
          </a:p>
          <a:p>
            <a:pPr>
              <a:spcBef>
                <a:spcPts val="0"/>
              </a:spcBef>
            </a:pPr>
            <a:r>
              <a:rPr lang="en-US" dirty="0">
                <a:solidFill>
                  <a:srgbClr val="595959"/>
                </a:solidFill>
              </a:rPr>
              <a:t>2024/3/19</a:t>
            </a:r>
            <a:endParaRPr lang="en-US" sz="2400" dirty="0">
              <a:solidFill>
                <a:srgbClr val="595959"/>
              </a:solidFill>
            </a:endParaRPr>
          </a:p>
        </p:txBody>
      </p:sp>
    </p:spTree>
    <p:extLst>
      <p:ext uri="{BB962C8B-B14F-4D97-AF65-F5344CB8AC3E}">
        <p14:creationId xmlns:p14="http://schemas.microsoft.com/office/powerpoint/2010/main" val="356710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Setup</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202672"/>
            <a:ext cx="11760000" cy="4860000"/>
          </a:xfrm>
        </p:spPr>
        <p:txBody>
          <a:bodyPr>
            <a:normAutofit lnSpcReduction="10000"/>
          </a:bodyPr>
          <a:lstStyle/>
          <a:p>
            <a:pPr marL="0" indent="0">
              <a:buNone/>
            </a:pPr>
            <a:r>
              <a:rPr lang="en-US" b="1" dirty="0"/>
              <a:t>Experimental Setup</a:t>
            </a:r>
          </a:p>
          <a:p>
            <a:r>
              <a:rPr lang="en-US" dirty="0"/>
              <a:t>A customized environment for Cassie was built using </a:t>
            </a:r>
            <a:r>
              <a:rPr lang="en-US" dirty="0" err="1"/>
              <a:t>Mujoco</a:t>
            </a:r>
            <a:endParaRPr lang="en-US" dirty="0"/>
          </a:p>
          <a:p>
            <a:r>
              <a:rPr lang="en-US" dirty="0"/>
              <a:t>The model information of Cassie robot provided by Agility Robotics was used</a:t>
            </a:r>
          </a:p>
          <a:p>
            <a:r>
              <a:rPr lang="en-US" dirty="0"/>
              <a:t>The number of trainable parameters for the NN is 5069</a:t>
            </a:r>
          </a:p>
          <a:p>
            <a:r>
              <a:rPr lang="en-US" dirty="0"/>
              <a:t>The training time is about 10 hours using a single 12-core CPU machine</a:t>
            </a:r>
          </a:p>
          <a:p>
            <a:endParaRPr lang="en-US" dirty="0"/>
          </a:p>
          <a:p>
            <a:r>
              <a:rPr lang="en-US" dirty="0"/>
              <a:t>The performance of the control policy obtained from the training are presented in terms of </a:t>
            </a:r>
          </a:p>
          <a:p>
            <a:pPr marL="457200" lvl="1" indent="0">
              <a:buNone/>
            </a:pPr>
            <a:r>
              <a:rPr lang="en-US" dirty="0"/>
              <a:t>(</a:t>
            </a:r>
            <a:r>
              <a:rPr lang="en-US" dirty="0" err="1"/>
              <a:t>i</a:t>
            </a:r>
            <a:r>
              <a:rPr lang="en-US" dirty="0"/>
              <a:t>) speed tracking, </a:t>
            </a:r>
          </a:p>
          <a:p>
            <a:pPr marL="457200" lvl="1" indent="0">
              <a:buNone/>
            </a:pPr>
            <a:r>
              <a:rPr lang="en-US" dirty="0"/>
              <a:t>(ii) disturbance rejection,  </a:t>
            </a:r>
          </a:p>
          <a:p>
            <a:pPr marL="457200" lvl="1" indent="0">
              <a:buNone/>
            </a:pPr>
            <a:r>
              <a:rPr lang="en-US" dirty="0"/>
              <a:t>(iii) the convergence of stable periodic limit cycles.</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10</a:t>
            </a:fld>
            <a:endParaRPr lang="en-US" dirty="0"/>
          </a:p>
        </p:txBody>
      </p:sp>
      <p:sp>
        <p:nvSpPr>
          <p:cNvPr id="8" name="文本框 7">
            <a:extLst>
              <a:ext uri="{FF2B5EF4-FFF2-40B4-BE49-F238E27FC236}">
                <a16:creationId xmlns:a16="http://schemas.microsoft.com/office/drawing/2014/main" id="{BB347CDE-7E0A-F789-8D92-8B6CA343F0D1}"/>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
        <p:nvSpPr>
          <p:cNvPr id="10" name="Footer Placeholder 5">
            <a:extLst>
              <a:ext uri="{FF2B5EF4-FFF2-40B4-BE49-F238E27FC236}">
                <a16:creationId xmlns:a16="http://schemas.microsoft.com/office/drawing/2014/main" id="{A1F98860-26FA-BE2B-3BAD-3C84C480EA48}"/>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sp>
        <p:nvSpPr>
          <p:cNvPr id="12" name="内容占位符 11">
            <a:extLst>
              <a:ext uri="{FF2B5EF4-FFF2-40B4-BE49-F238E27FC236}">
                <a16:creationId xmlns:a16="http://schemas.microsoft.com/office/drawing/2014/main" id="{DC31DE64-FE91-393D-79F6-B94A65028B63}"/>
              </a:ext>
            </a:extLst>
          </p:cNvPr>
          <p:cNvSpPr>
            <a:spLocks noGrp="1"/>
          </p:cNvSpPr>
          <p:nvPr>
            <p:ph sz="quarter" idx="13"/>
          </p:nvPr>
        </p:nvSpPr>
        <p:spPr/>
        <p:txBody>
          <a:bodyPr/>
          <a:lstStyle/>
          <a:p>
            <a:endParaRPr lang="zh-CN" altLang="en-US" dirty="0"/>
          </a:p>
        </p:txBody>
      </p:sp>
    </p:spTree>
    <p:extLst>
      <p:ext uri="{BB962C8B-B14F-4D97-AF65-F5344CB8AC3E}">
        <p14:creationId xmlns:p14="http://schemas.microsoft.com/office/powerpoint/2010/main" val="286809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7"/>
            <a:ext cx="5590983" cy="4860000"/>
          </a:xfrm>
        </p:spPr>
        <p:txBody>
          <a:bodyPr>
            <a:normAutofit/>
          </a:bodyPr>
          <a:lstStyle/>
          <a:p>
            <a:pPr marL="0" indent="0">
              <a:buNone/>
            </a:pPr>
            <a:r>
              <a:rPr lang="en-US" b="1" dirty="0"/>
              <a:t>Speed Tracking</a:t>
            </a:r>
          </a:p>
          <a:p>
            <a:pPr marL="0" indent="0">
              <a:buNone/>
            </a:pPr>
            <a:r>
              <a:rPr lang="en-US" dirty="0"/>
              <a:t>The performance of tracking a fixed desired speed of 0.5 m=s in the forward direction is shown in Fig. 5.</a:t>
            </a:r>
          </a:p>
          <a:p>
            <a:pPr marL="0" indent="0">
              <a:buNone/>
            </a:pPr>
            <a:endParaRPr lang="en-US" dirty="0"/>
          </a:p>
          <a:p>
            <a:pPr marL="0" indent="0">
              <a:buNone/>
            </a:pPr>
            <a:endParaRPr lang="en-US" b="1"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11</a:t>
            </a:fld>
            <a:endParaRPr lang="en-US" dirty="0"/>
          </a:p>
        </p:txBody>
      </p:sp>
      <p:sp>
        <p:nvSpPr>
          <p:cNvPr id="8" name="文本框 7">
            <a:extLst>
              <a:ext uri="{FF2B5EF4-FFF2-40B4-BE49-F238E27FC236}">
                <a16:creationId xmlns:a16="http://schemas.microsoft.com/office/drawing/2014/main" id="{B464167B-9358-CF8F-B259-721E1B91BB95}"/>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
        <p:nvSpPr>
          <p:cNvPr id="9" name="Footer Placeholder 5">
            <a:extLst>
              <a:ext uri="{FF2B5EF4-FFF2-40B4-BE49-F238E27FC236}">
                <a16:creationId xmlns:a16="http://schemas.microsoft.com/office/drawing/2014/main" id="{8FB99688-8136-C7E8-D3AF-402DB4A8A9CF}"/>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sp>
        <p:nvSpPr>
          <p:cNvPr id="10" name="Date Placeholder 4">
            <a:extLst>
              <a:ext uri="{FF2B5EF4-FFF2-40B4-BE49-F238E27FC236}">
                <a16:creationId xmlns:a16="http://schemas.microsoft.com/office/drawing/2014/main" id="{2FF1B101-0FF8-F7B4-8D32-DE67C59C8969}"/>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12" name="内容占位符 11">
            <a:extLst>
              <a:ext uri="{FF2B5EF4-FFF2-40B4-BE49-F238E27FC236}">
                <a16:creationId xmlns:a16="http://schemas.microsoft.com/office/drawing/2014/main" id="{AAE48BEE-30E1-A9F9-2873-E5C14FA260DC}"/>
              </a:ext>
            </a:extLst>
          </p:cNvPr>
          <p:cNvSpPr>
            <a:spLocks noGrp="1"/>
          </p:cNvSpPr>
          <p:nvPr>
            <p:ph sz="quarter" idx="13"/>
          </p:nvPr>
        </p:nvSpPr>
        <p:spPr/>
        <p:txBody>
          <a:bodyPr/>
          <a:lstStyle/>
          <a:p>
            <a:endParaRPr lang="zh-CN" altLang="en-US"/>
          </a:p>
        </p:txBody>
      </p:sp>
      <p:pic>
        <p:nvPicPr>
          <p:cNvPr id="18" name="图片 17">
            <a:extLst>
              <a:ext uri="{FF2B5EF4-FFF2-40B4-BE49-F238E27FC236}">
                <a16:creationId xmlns:a16="http://schemas.microsoft.com/office/drawing/2014/main" id="{B6754EF4-8B92-B5E4-DC7C-BD705AC3E06F}"/>
              </a:ext>
            </a:extLst>
          </p:cNvPr>
          <p:cNvPicPr>
            <a:picLocks noChangeAspect="1"/>
          </p:cNvPicPr>
          <p:nvPr/>
        </p:nvPicPr>
        <p:blipFill>
          <a:blip r:embed="rId2"/>
          <a:stretch>
            <a:fillRect/>
          </a:stretch>
        </p:blipFill>
        <p:spPr>
          <a:xfrm>
            <a:off x="6400391" y="1737734"/>
            <a:ext cx="4401787" cy="4117942"/>
          </a:xfrm>
          <a:prstGeom prst="rect">
            <a:avLst/>
          </a:prstGeom>
        </p:spPr>
      </p:pic>
    </p:spTree>
    <p:extLst>
      <p:ext uri="{BB962C8B-B14F-4D97-AF65-F5344CB8AC3E}">
        <p14:creationId xmlns:p14="http://schemas.microsoft.com/office/powerpoint/2010/main" val="259348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7"/>
            <a:ext cx="5590983" cy="4860000"/>
          </a:xfrm>
        </p:spPr>
        <p:txBody>
          <a:bodyPr>
            <a:normAutofit/>
          </a:bodyPr>
          <a:lstStyle/>
          <a:p>
            <a:pPr marL="0" indent="0">
              <a:buNone/>
            </a:pPr>
            <a:r>
              <a:rPr lang="en-US" b="1" dirty="0"/>
              <a:t>Speed Tracking</a:t>
            </a:r>
          </a:p>
          <a:p>
            <a:pPr marL="0" indent="0">
              <a:buNone/>
            </a:pPr>
            <a:r>
              <a:rPr lang="en-US" dirty="0"/>
              <a:t>The performance of continuously tracking various desired speeds is shown in Fig. 6, in an interval from -0.5 to 1.0 m=s longitudinally (</a:t>
            </a:r>
            <a:r>
              <a:rPr lang="en-US" dirty="0" err="1"/>
              <a:t>vx</a:t>
            </a:r>
            <a:r>
              <a:rPr lang="en-US" dirty="0"/>
              <a:t>), and an interval from -0.3 to 0.3 m=s in the lateral direction (</a:t>
            </a:r>
            <a:r>
              <a:rPr lang="en-US" dirty="0" err="1"/>
              <a:t>vy</a:t>
            </a:r>
            <a:r>
              <a:rPr lang="en-US" dirty="0"/>
              <a:t>).</a:t>
            </a:r>
          </a:p>
          <a:p>
            <a:pPr marL="0" indent="0">
              <a:buNone/>
            </a:pPr>
            <a:endParaRPr lang="en-US" b="1"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12</a:t>
            </a:fld>
            <a:endParaRPr lang="en-US" dirty="0"/>
          </a:p>
        </p:txBody>
      </p:sp>
      <p:sp>
        <p:nvSpPr>
          <p:cNvPr id="8" name="文本框 7">
            <a:extLst>
              <a:ext uri="{FF2B5EF4-FFF2-40B4-BE49-F238E27FC236}">
                <a16:creationId xmlns:a16="http://schemas.microsoft.com/office/drawing/2014/main" id="{B464167B-9358-CF8F-B259-721E1B91BB95}"/>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
        <p:nvSpPr>
          <p:cNvPr id="9" name="Footer Placeholder 5">
            <a:extLst>
              <a:ext uri="{FF2B5EF4-FFF2-40B4-BE49-F238E27FC236}">
                <a16:creationId xmlns:a16="http://schemas.microsoft.com/office/drawing/2014/main" id="{8FB99688-8136-C7E8-D3AF-402DB4A8A9CF}"/>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sp>
        <p:nvSpPr>
          <p:cNvPr id="10" name="Date Placeholder 4">
            <a:extLst>
              <a:ext uri="{FF2B5EF4-FFF2-40B4-BE49-F238E27FC236}">
                <a16:creationId xmlns:a16="http://schemas.microsoft.com/office/drawing/2014/main" id="{2FF1B101-0FF8-F7B4-8D32-DE67C59C8969}"/>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12" name="内容占位符 11">
            <a:extLst>
              <a:ext uri="{FF2B5EF4-FFF2-40B4-BE49-F238E27FC236}">
                <a16:creationId xmlns:a16="http://schemas.microsoft.com/office/drawing/2014/main" id="{AAE48BEE-30E1-A9F9-2873-E5C14FA260DC}"/>
              </a:ext>
            </a:extLst>
          </p:cNvPr>
          <p:cNvSpPr>
            <a:spLocks noGrp="1"/>
          </p:cNvSpPr>
          <p:nvPr>
            <p:ph sz="quarter" idx="13"/>
          </p:nvPr>
        </p:nvSpPr>
        <p:spPr/>
        <p:txBody>
          <a:bodyPr/>
          <a:lstStyle/>
          <a:p>
            <a:endParaRPr lang="zh-CN" altLang="en-US"/>
          </a:p>
        </p:txBody>
      </p:sp>
      <p:pic>
        <p:nvPicPr>
          <p:cNvPr id="5" name="图片 4">
            <a:extLst>
              <a:ext uri="{FF2B5EF4-FFF2-40B4-BE49-F238E27FC236}">
                <a16:creationId xmlns:a16="http://schemas.microsoft.com/office/drawing/2014/main" id="{14D26813-3A2A-D801-7D59-5C27A21F5931}"/>
              </a:ext>
            </a:extLst>
          </p:cNvPr>
          <p:cNvPicPr>
            <a:picLocks noChangeAspect="1"/>
          </p:cNvPicPr>
          <p:nvPr/>
        </p:nvPicPr>
        <p:blipFill>
          <a:blip r:embed="rId2"/>
          <a:stretch>
            <a:fillRect/>
          </a:stretch>
        </p:blipFill>
        <p:spPr>
          <a:xfrm>
            <a:off x="6080628" y="1325339"/>
            <a:ext cx="4743856" cy="4530337"/>
          </a:xfrm>
          <a:prstGeom prst="rect">
            <a:avLst/>
          </a:prstGeom>
        </p:spPr>
      </p:pic>
    </p:spTree>
    <p:extLst>
      <p:ext uri="{BB962C8B-B14F-4D97-AF65-F5344CB8AC3E}">
        <p14:creationId xmlns:p14="http://schemas.microsoft.com/office/powerpoint/2010/main" val="40730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7"/>
            <a:ext cx="11759999" cy="4860000"/>
          </a:xfrm>
        </p:spPr>
        <p:txBody>
          <a:bodyPr>
            <a:normAutofit/>
          </a:bodyPr>
          <a:lstStyle/>
          <a:p>
            <a:pPr marL="0" indent="0">
              <a:buNone/>
            </a:pPr>
            <a:r>
              <a:rPr lang="en-US" b="1" dirty="0"/>
              <a:t>Disturbance Rejection</a:t>
            </a:r>
          </a:p>
          <a:p>
            <a:pPr marL="0" indent="0">
              <a:buNone/>
            </a:pPr>
            <a:r>
              <a:rPr lang="en-US" dirty="0"/>
              <a:t>To evaluate the robustness of our controller, they applied an adversarial force directly at the robot’s pelvis in both the forward and the backward directions.</a:t>
            </a:r>
          </a:p>
          <a:p>
            <a:pPr marL="0" indent="0">
              <a:buNone/>
            </a:pPr>
            <a:r>
              <a:rPr lang="en-US" dirty="0"/>
              <a:t>In the results shown in Fig. 7 and Fig. 8, they adopt the adversarial force with the same magnitude of 25 N in both directions. Itis applied 2 seconds after starting the test and lasts for 0.1 seconds. Throughout our tests, the robot can handle up to 40 N in the forward direction and 45 N in the backward direction without falling, but the speed tracking may take a long time to recover with an external force of high magnitude.</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13</a:t>
            </a:fld>
            <a:endParaRPr lang="en-US" dirty="0"/>
          </a:p>
        </p:txBody>
      </p:sp>
      <p:sp>
        <p:nvSpPr>
          <p:cNvPr id="8" name="文本框 7">
            <a:extLst>
              <a:ext uri="{FF2B5EF4-FFF2-40B4-BE49-F238E27FC236}">
                <a16:creationId xmlns:a16="http://schemas.microsoft.com/office/drawing/2014/main" id="{B464167B-9358-CF8F-B259-721E1B91BB95}"/>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
        <p:nvSpPr>
          <p:cNvPr id="9" name="Footer Placeholder 5">
            <a:extLst>
              <a:ext uri="{FF2B5EF4-FFF2-40B4-BE49-F238E27FC236}">
                <a16:creationId xmlns:a16="http://schemas.microsoft.com/office/drawing/2014/main" id="{8FB99688-8136-C7E8-D3AF-402DB4A8A9CF}"/>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sp>
        <p:nvSpPr>
          <p:cNvPr id="10" name="Date Placeholder 4">
            <a:extLst>
              <a:ext uri="{FF2B5EF4-FFF2-40B4-BE49-F238E27FC236}">
                <a16:creationId xmlns:a16="http://schemas.microsoft.com/office/drawing/2014/main" id="{2FF1B101-0FF8-F7B4-8D32-DE67C59C8969}"/>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12" name="内容占位符 11">
            <a:extLst>
              <a:ext uri="{FF2B5EF4-FFF2-40B4-BE49-F238E27FC236}">
                <a16:creationId xmlns:a16="http://schemas.microsoft.com/office/drawing/2014/main" id="{AAE48BEE-30E1-A9F9-2873-E5C14FA260DC}"/>
              </a:ext>
            </a:extLst>
          </p:cNvPr>
          <p:cNvSpPr>
            <a:spLocks noGrp="1"/>
          </p:cNvSpPr>
          <p:nvPr>
            <p:ph sz="quarter" idx="13"/>
          </p:nvPr>
        </p:nvSpPr>
        <p:spPr/>
        <p:txBody>
          <a:bodyPr/>
          <a:lstStyle/>
          <a:p>
            <a:endParaRPr lang="zh-CN" altLang="en-US"/>
          </a:p>
        </p:txBody>
      </p:sp>
    </p:spTree>
    <p:extLst>
      <p:ext uri="{BB962C8B-B14F-4D97-AF65-F5344CB8AC3E}">
        <p14:creationId xmlns:p14="http://schemas.microsoft.com/office/powerpoint/2010/main" val="115591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7"/>
            <a:ext cx="11760656" cy="4860000"/>
          </a:xfrm>
        </p:spPr>
        <p:txBody>
          <a:bodyPr>
            <a:normAutofit/>
          </a:bodyPr>
          <a:lstStyle/>
          <a:p>
            <a:pPr marL="0" indent="0">
              <a:buNone/>
            </a:pPr>
            <a:r>
              <a:rPr lang="en-US" altLang="zh-CN" b="1" dirty="0"/>
              <a:t>Disturbance Rejection</a:t>
            </a:r>
          </a:p>
          <a:p>
            <a:pPr marL="0" indent="0">
              <a:buNone/>
            </a:pPr>
            <a:endParaRPr lang="en-US" b="1"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14</a:t>
            </a:fld>
            <a:endParaRPr lang="en-US" dirty="0"/>
          </a:p>
        </p:txBody>
      </p:sp>
      <p:sp>
        <p:nvSpPr>
          <p:cNvPr id="8" name="文本框 7">
            <a:extLst>
              <a:ext uri="{FF2B5EF4-FFF2-40B4-BE49-F238E27FC236}">
                <a16:creationId xmlns:a16="http://schemas.microsoft.com/office/drawing/2014/main" id="{B464167B-9358-CF8F-B259-721E1B91BB95}"/>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
        <p:nvSpPr>
          <p:cNvPr id="9" name="Footer Placeholder 5">
            <a:extLst>
              <a:ext uri="{FF2B5EF4-FFF2-40B4-BE49-F238E27FC236}">
                <a16:creationId xmlns:a16="http://schemas.microsoft.com/office/drawing/2014/main" id="{8FB99688-8136-C7E8-D3AF-402DB4A8A9CF}"/>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sp>
        <p:nvSpPr>
          <p:cNvPr id="10" name="Date Placeholder 4">
            <a:extLst>
              <a:ext uri="{FF2B5EF4-FFF2-40B4-BE49-F238E27FC236}">
                <a16:creationId xmlns:a16="http://schemas.microsoft.com/office/drawing/2014/main" id="{2FF1B101-0FF8-F7B4-8D32-DE67C59C8969}"/>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12" name="内容占位符 11">
            <a:extLst>
              <a:ext uri="{FF2B5EF4-FFF2-40B4-BE49-F238E27FC236}">
                <a16:creationId xmlns:a16="http://schemas.microsoft.com/office/drawing/2014/main" id="{AAE48BEE-30E1-A9F9-2873-E5C14FA260DC}"/>
              </a:ext>
            </a:extLst>
          </p:cNvPr>
          <p:cNvSpPr>
            <a:spLocks noGrp="1"/>
          </p:cNvSpPr>
          <p:nvPr>
            <p:ph sz="quarter" idx="13"/>
          </p:nvPr>
        </p:nvSpPr>
        <p:spPr/>
        <p:txBody>
          <a:bodyPr/>
          <a:lstStyle/>
          <a:p>
            <a:endParaRPr lang="zh-CN" altLang="en-US"/>
          </a:p>
        </p:txBody>
      </p:sp>
      <p:pic>
        <p:nvPicPr>
          <p:cNvPr id="6" name="图片 5">
            <a:extLst>
              <a:ext uri="{FF2B5EF4-FFF2-40B4-BE49-F238E27FC236}">
                <a16:creationId xmlns:a16="http://schemas.microsoft.com/office/drawing/2014/main" id="{F64E1701-EC1B-DF6E-5F85-559F301FE440}"/>
              </a:ext>
            </a:extLst>
          </p:cNvPr>
          <p:cNvPicPr>
            <a:picLocks noChangeAspect="1"/>
          </p:cNvPicPr>
          <p:nvPr/>
        </p:nvPicPr>
        <p:blipFill>
          <a:blip r:embed="rId2"/>
          <a:stretch>
            <a:fillRect/>
          </a:stretch>
        </p:blipFill>
        <p:spPr>
          <a:xfrm>
            <a:off x="230716" y="2232548"/>
            <a:ext cx="5865284" cy="3348291"/>
          </a:xfrm>
          <a:prstGeom prst="rect">
            <a:avLst/>
          </a:prstGeom>
        </p:spPr>
      </p:pic>
      <p:pic>
        <p:nvPicPr>
          <p:cNvPr id="13" name="图片 12">
            <a:extLst>
              <a:ext uri="{FF2B5EF4-FFF2-40B4-BE49-F238E27FC236}">
                <a16:creationId xmlns:a16="http://schemas.microsoft.com/office/drawing/2014/main" id="{159780D3-D894-818B-CE2F-D6F96D6FEBEE}"/>
              </a:ext>
            </a:extLst>
          </p:cNvPr>
          <p:cNvPicPr>
            <a:picLocks noChangeAspect="1"/>
          </p:cNvPicPr>
          <p:nvPr/>
        </p:nvPicPr>
        <p:blipFill>
          <a:blip r:embed="rId3"/>
          <a:stretch>
            <a:fillRect/>
          </a:stretch>
        </p:blipFill>
        <p:spPr>
          <a:xfrm>
            <a:off x="6022627" y="2232548"/>
            <a:ext cx="5938657" cy="3409647"/>
          </a:xfrm>
          <a:prstGeom prst="rect">
            <a:avLst/>
          </a:prstGeom>
        </p:spPr>
      </p:pic>
    </p:spTree>
    <p:extLst>
      <p:ext uri="{BB962C8B-B14F-4D97-AF65-F5344CB8AC3E}">
        <p14:creationId xmlns:p14="http://schemas.microsoft.com/office/powerpoint/2010/main" val="97368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7"/>
            <a:ext cx="5024515" cy="4860000"/>
          </a:xfrm>
        </p:spPr>
        <p:txBody>
          <a:bodyPr>
            <a:normAutofit/>
          </a:bodyPr>
          <a:lstStyle/>
          <a:p>
            <a:pPr marL="0" indent="0">
              <a:buNone/>
            </a:pPr>
            <a:r>
              <a:rPr lang="en-US" altLang="zh-CN" b="1" dirty="0"/>
              <a:t>Periodic Stability of the Walking Gaits</a:t>
            </a:r>
          </a:p>
          <a:p>
            <a:pPr marL="0" indent="0">
              <a:buNone/>
            </a:pPr>
            <a:r>
              <a:rPr lang="en-US" dirty="0"/>
              <a:t>Fig. 9 shows that the convergence of several representative robot actuated joints to periodic limit cycles during a fixed speed walking. Moreover, the orbit described by the left and right joints demonstrates the symmetry of walking gaits.</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15</a:t>
            </a:fld>
            <a:endParaRPr lang="en-US" dirty="0"/>
          </a:p>
        </p:txBody>
      </p:sp>
      <p:sp>
        <p:nvSpPr>
          <p:cNvPr id="8" name="文本框 7">
            <a:extLst>
              <a:ext uri="{FF2B5EF4-FFF2-40B4-BE49-F238E27FC236}">
                <a16:creationId xmlns:a16="http://schemas.microsoft.com/office/drawing/2014/main" id="{B464167B-9358-CF8F-B259-721E1B91BB95}"/>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
        <p:nvSpPr>
          <p:cNvPr id="9" name="Footer Placeholder 5">
            <a:extLst>
              <a:ext uri="{FF2B5EF4-FFF2-40B4-BE49-F238E27FC236}">
                <a16:creationId xmlns:a16="http://schemas.microsoft.com/office/drawing/2014/main" id="{8FB99688-8136-C7E8-D3AF-402DB4A8A9CF}"/>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sp>
        <p:nvSpPr>
          <p:cNvPr id="10" name="Date Placeholder 4">
            <a:extLst>
              <a:ext uri="{FF2B5EF4-FFF2-40B4-BE49-F238E27FC236}">
                <a16:creationId xmlns:a16="http://schemas.microsoft.com/office/drawing/2014/main" id="{2FF1B101-0FF8-F7B4-8D32-DE67C59C8969}"/>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12" name="内容占位符 11">
            <a:extLst>
              <a:ext uri="{FF2B5EF4-FFF2-40B4-BE49-F238E27FC236}">
                <a16:creationId xmlns:a16="http://schemas.microsoft.com/office/drawing/2014/main" id="{AAE48BEE-30E1-A9F9-2873-E5C14FA260DC}"/>
              </a:ext>
            </a:extLst>
          </p:cNvPr>
          <p:cNvSpPr>
            <a:spLocks noGrp="1"/>
          </p:cNvSpPr>
          <p:nvPr>
            <p:ph sz="quarter" idx="13"/>
          </p:nvPr>
        </p:nvSpPr>
        <p:spPr/>
        <p:txBody>
          <a:bodyPr/>
          <a:lstStyle/>
          <a:p>
            <a:endParaRPr lang="zh-CN" altLang="en-US"/>
          </a:p>
        </p:txBody>
      </p:sp>
      <p:pic>
        <p:nvPicPr>
          <p:cNvPr id="5" name="图片 4">
            <a:extLst>
              <a:ext uri="{FF2B5EF4-FFF2-40B4-BE49-F238E27FC236}">
                <a16:creationId xmlns:a16="http://schemas.microsoft.com/office/drawing/2014/main" id="{D5621BB4-EF2C-1715-AF82-37B0B0DC047F}"/>
              </a:ext>
            </a:extLst>
          </p:cNvPr>
          <p:cNvPicPr>
            <a:picLocks noChangeAspect="1"/>
          </p:cNvPicPr>
          <p:nvPr/>
        </p:nvPicPr>
        <p:blipFill>
          <a:blip r:embed="rId2"/>
          <a:stretch>
            <a:fillRect/>
          </a:stretch>
        </p:blipFill>
        <p:spPr>
          <a:xfrm>
            <a:off x="6096000" y="1769156"/>
            <a:ext cx="4701816" cy="4199193"/>
          </a:xfrm>
          <a:prstGeom prst="rect">
            <a:avLst/>
          </a:prstGeom>
        </p:spPr>
      </p:pic>
    </p:spTree>
    <p:extLst>
      <p:ext uri="{BB962C8B-B14F-4D97-AF65-F5344CB8AC3E}">
        <p14:creationId xmlns:p14="http://schemas.microsoft.com/office/powerpoint/2010/main" val="299592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110343"/>
            <a:ext cx="11760000" cy="5320354"/>
          </a:xfrm>
        </p:spPr>
        <p:txBody>
          <a:bodyPr>
            <a:normAutofit fontScale="92500" lnSpcReduction="10000"/>
          </a:bodyPr>
          <a:lstStyle/>
          <a:p>
            <a:pPr marL="0" indent="0">
              <a:buNone/>
            </a:pPr>
            <a:r>
              <a:rPr lang="en-US" b="1" dirty="0"/>
              <a:t>Insights gained form the results</a:t>
            </a:r>
          </a:p>
          <a:p>
            <a:r>
              <a:rPr lang="en-US" dirty="0"/>
              <a:t>decoupled structure → effective speed tracking in both longitudinal and lateral directions → overall stability of the walking gait</a:t>
            </a:r>
          </a:p>
          <a:p>
            <a:r>
              <a:rPr lang="en-US" dirty="0"/>
              <a:t>disturbance rejection tests → confirm robustness </a:t>
            </a:r>
          </a:p>
          <a:p>
            <a:r>
              <a:rPr lang="en-US" dirty="0"/>
              <a:t>capability to achieve periodic stability in walking gaits → potential for practical implementation in real-world scenarios</a:t>
            </a:r>
          </a:p>
          <a:p>
            <a:pPr marL="0" indent="0">
              <a:buNone/>
            </a:pPr>
            <a:r>
              <a:rPr lang="en-US" altLang="zh-CN" b="1" dirty="0"/>
              <a:t>Supporting evidences</a:t>
            </a:r>
          </a:p>
          <a:p>
            <a:r>
              <a:rPr lang="en-US" altLang="zh-CN" dirty="0"/>
              <a:t>Evidence of the policy's effectiveness in speed tracking, disturbance rejection, and achieving periodic stability.</a:t>
            </a:r>
          </a:p>
          <a:p>
            <a:r>
              <a:rPr lang="en-US" altLang="zh-CN" dirty="0"/>
              <a:t>Data efficiency and reduced neural network complexity</a:t>
            </a:r>
          </a:p>
          <a:p>
            <a:pPr marL="0" indent="0">
              <a:buNone/>
            </a:pPr>
            <a:r>
              <a:rPr lang="en-US" altLang="zh-CN" b="1" dirty="0"/>
              <a:t>Additional experiments can further support conclusions</a:t>
            </a:r>
          </a:p>
          <a:p>
            <a:r>
              <a:rPr lang="en-US" altLang="zh-CN" dirty="0"/>
              <a:t>Comparative analysis with traditional control methods to evaluate the proposed framework's performance relative to established techniques.</a:t>
            </a:r>
          </a:p>
          <a:p>
            <a:endParaRPr lang="en-US"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16</a:t>
            </a:fld>
            <a:endParaRPr lang="en-US" dirty="0"/>
          </a:p>
        </p:txBody>
      </p:sp>
      <p:sp>
        <p:nvSpPr>
          <p:cNvPr id="4" name="Date Placeholder 4">
            <a:extLst>
              <a:ext uri="{FF2B5EF4-FFF2-40B4-BE49-F238E27FC236}">
                <a16:creationId xmlns:a16="http://schemas.microsoft.com/office/drawing/2014/main" id="{137975CC-7794-2825-D88C-76BE9EBCE375}"/>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8" name="Footer Placeholder 5">
            <a:extLst>
              <a:ext uri="{FF2B5EF4-FFF2-40B4-BE49-F238E27FC236}">
                <a16:creationId xmlns:a16="http://schemas.microsoft.com/office/drawing/2014/main" id="{7B914B7E-5D14-6DE8-0BFA-2EA4E5D092B6}"/>
              </a:ext>
            </a:extLst>
          </p:cNvPr>
          <p:cNvSpPr>
            <a:spLocks noGrp="1"/>
          </p:cNvSpPr>
          <p:nvPr>
            <p:ph type="ftr" sz="quarter" idx="3"/>
          </p:nvPr>
        </p:nvSpPr>
        <p:spPr>
          <a:xfrm>
            <a:off x="0" y="6483677"/>
            <a:ext cx="12192000" cy="365125"/>
          </a:xfrm>
        </p:spPr>
        <p:txBody>
          <a:bodyPr/>
          <a:lstStyle/>
          <a:p>
            <a:r>
              <a:rPr lang="en-US" dirty="0"/>
              <a:t>A Review of Bipedal Locomotion using Reinforcement Learning</a:t>
            </a:r>
          </a:p>
        </p:txBody>
      </p:sp>
    </p:spTree>
    <p:extLst>
      <p:ext uri="{BB962C8B-B14F-4D97-AF65-F5344CB8AC3E}">
        <p14:creationId xmlns:p14="http://schemas.microsoft.com/office/powerpoint/2010/main" val="167718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123406"/>
            <a:ext cx="11760000" cy="5307291"/>
          </a:xfrm>
        </p:spPr>
        <p:txBody>
          <a:bodyPr>
            <a:normAutofit/>
          </a:bodyPr>
          <a:lstStyle/>
          <a:p>
            <a:pPr marL="0" indent="0">
              <a:buNone/>
            </a:pPr>
            <a:r>
              <a:rPr lang="en-US" b="1" dirty="0"/>
              <a:t>Strengths and weaknesses</a:t>
            </a:r>
          </a:p>
          <a:p>
            <a:pPr marL="0" indent="0">
              <a:buNone/>
            </a:pPr>
            <a:r>
              <a:rPr lang="en-US" dirty="0"/>
              <a:t>1. Strengths</a:t>
            </a:r>
          </a:p>
          <a:p>
            <a:r>
              <a:rPr lang="en-US" altLang="zh-CN" dirty="0"/>
              <a:t>Reduced number of neural network parameters → Efficiency and simplicity</a:t>
            </a:r>
          </a:p>
          <a:p>
            <a:r>
              <a:rPr lang="en-US" altLang="zh-CN" dirty="0"/>
              <a:t>handling various walking speeds and disturbances → Flexibility and adaptability</a:t>
            </a:r>
          </a:p>
          <a:p>
            <a:r>
              <a:rPr lang="en-US" altLang="zh-CN" dirty="0"/>
              <a:t>novel integration of physical walking dynamics insights into the model-free RL framework</a:t>
            </a:r>
          </a:p>
          <a:p>
            <a:pPr marL="0" indent="0">
              <a:buNone/>
            </a:pPr>
            <a:r>
              <a:rPr lang="en-US" dirty="0"/>
              <a:t>2. Weaknesses</a:t>
            </a:r>
          </a:p>
          <a:p>
            <a:r>
              <a:rPr lang="en-US" dirty="0"/>
              <a:t>Reliance on simulation results, lacking real-world validation.</a:t>
            </a:r>
          </a:p>
          <a:p>
            <a:r>
              <a:rPr lang="en-US" dirty="0"/>
              <a:t>No comparison with traditional control techniques.</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17</a:t>
            </a:fld>
            <a:endParaRPr lang="en-US" dirty="0"/>
          </a:p>
        </p:txBody>
      </p:sp>
      <p:sp>
        <p:nvSpPr>
          <p:cNvPr id="4" name="Date Placeholder 4">
            <a:extLst>
              <a:ext uri="{FF2B5EF4-FFF2-40B4-BE49-F238E27FC236}">
                <a16:creationId xmlns:a16="http://schemas.microsoft.com/office/drawing/2014/main" id="{DDA08171-1E11-443E-F5C1-85FEDC0A8992}"/>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8" name="Footer Placeholder 5">
            <a:extLst>
              <a:ext uri="{FF2B5EF4-FFF2-40B4-BE49-F238E27FC236}">
                <a16:creationId xmlns:a16="http://schemas.microsoft.com/office/drawing/2014/main" id="{A83C3C5E-55C8-9669-9FF0-F362501DF845}"/>
              </a:ext>
            </a:extLst>
          </p:cNvPr>
          <p:cNvSpPr>
            <a:spLocks noGrp="1"/>
          </p:cNvSpPr>
          <p:nvPr>
            <p:ph type="ftr" sz="quarter" idx="3"/>
          </p:nvPr>
        </p:nvSpPr>
        <p:spPr>
          <a:xfrm>
            <a:off x="0" y="6483677"/>
            <a:ext cx="12192000" cy="365125"/>
          </a:xfrm>
        </p:spPr>
        <p:txBody>
          <a:bodyPr/>
          <a:lstStyle/>
          <a:p>
            <a:r>
              <a:rPr lang="en-US" dirty="0"/>
              <a:t>A Review of Bipedal Locomotion using Reinforcement Learning</a:t>
            </a:r>
          </a:p>
        </p:txBody>
      </p:sp>
    </p:spTree>
    <p:extLst>
      <p:ext uri="{BB962C8B-B14F-4D97-AF65-F5344CB8AC3E}">
        <p14:creationId xmlns:p14="http://schemas.microsoft.com/office/powerpoint/2010/main" val="214931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altLang="zh-CN" dirty="0"/>
              <a:t>Limitations / Open Issues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altLang="zh-CN" b="1" dirty="0"/>
              <a:t>Noise </a:t>
            </a:r>
          </a:p>
          <a:p>
            <a:pPr marL="0" indent="0">
              <a:buNone/>
            </a:pPr>
            <a:r>
              <a:rPr lang="en-US" altLang="zh-CN" dirty="0"/>
              <a:t>The simulating duration contains no noise, which is impossible in real time condition. This paper failed to examine the performance under conditions filled noise.</a:t>
            </a:r>
          </a:p>
          <a:p>
            <a:pPr marL="0" indent="0">
              <a:buNone/>
            </a:pPr>
            <a:endParaRPr lang="en-US" altLang="zh-CN" dirty="0"/>
          </a:p>
          <a:p>
            <a:pPr marL="0" indent="0">
              <a:buNone/>
            </a:pPr>
            <a:r>
              <a:rPr lang="en-US" altLang="zh-CN" b="1" dirty="0"/>
              <a:t>Limited Disturbance Rejection</a:t>
            </a:r>
          </a:p>
          <a:p>
            <a:pPr marL="0" indent="0">
              <a:buNone/>
            </a:pPr>
            <a:r>
              <a:rPr lang="en-US" altLang="zh-CN" dirty="0"/>
              <a:t>This simulating result performs a good resistance when a force of 25N applied on its backward direction, but only this performance is presented in details. What if the disturbance is more complex? </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18</a:t>
            </a:fld>
            <a:endParaRPr lang="en-US" dirty="0"/>
          </a:p>
        </p:txBody>
      </p:sp>
    </p:spTree>
    <p:extLst>
      <p:ext uri="{BB962C8B-B14F-4D97-AF65-F5344CB8AC3E}">
        <p14:creationId xmlns:p14="http://schemas.microsoft.com/office/powerpoint/2010/main" val="225456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altLang="zh-CN" dirty="0"/>
              <a:t>Limitations / Open Issues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altLang="zh-CN" b="1" dirty="0"/>
              <a:t>Model Free</a:t>
            </a:r>
          </a:p>
          <a:p>
            <a:pPr marL="0" indent="0">
              <a:buNone/>
            </a:pPr>
            <a:r>
              <a:rPr lang="en-US" altLang="zh-CN" dirty="0"/>
              <a:t>“Model Free” can be a “double-edged sword”, although this paper does not implicate the short come of the model, we are to consider the limitation on low efficiency, over-</a:t>
            </a:r>
            <a:r>
              <a:rPr lang="en-US" altLang="zh-CN" dirty="0" err="1"/>
              <a:t>parameterlization</a:t>
            </a:r>
            <a:r>
              <a:rPr lang="en-US" altLang="zh-CN" dirty="0"/>
              <a:t>, and interpretability, corresponding to the universality of the model, determining where to be applied.</a:t>
            </a:r>
          </a:p>
          <a:p>
            <a:pPr marL="0" indent="0">
              <a:buNone/>
            </a:pPr>
            <a:endParaRPr lang="en-US" altLang="zh-CN" dirty="0"/>
          </a:p>
          <a:p>
            <a:pPr marL="0" indent="0">
              <a:buNone/>
            </a:pPr>
            <a:r>
              <a:rPr lang="en-US" altLang="zh-CN" b="1" dirty="0"/>
              <a:t>Adaption to Real World</a:t>
            </a:r>
          </a:p>
          <a:p>
            <a:pPr marL="0" indent="0">
              <a:buNone/>
            </a:pPr>
            <a:r>
              <a:rPr lang="en-US" altLang="zh-CN" dirty="0"/>
              <a:t>This paper focus on simulation, generalizations to the real world need to be examined.</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19</a:t>
            </a:fld>
            <a:endParaRPr lang="en-US" dirty="0"/>
          </a:p>
        </p:txBody>
      </p:sp>
    </p:spTree>
    <p:extLst>
      <p:ext uri="{BB962C8B-B14F-4D97-AF65-F5344CB8AC3E}">
        <p14:creationId xmlns:p14="http://schemas.microsoft.com/office/powerpoint/2010/main" val="219390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2548642"/>
            <a:ext cx="11760000" cy="1451177"/>
          </a:xfrm>
        </p:spPr>
        <p:txBody>
          <a:bodyPr>
            <a:normAutofit/>
          </a:bodyPr>
          <a:lstStyle/>
          <a:p>
            <a:r>
              <a:rPr lang="en-US" altLang="zh-CN" dirty="0"/>
              <a:t>Significance towards general-purpose robot autonomy :</a:t>
            </a:r>
          </a:p>
          <a:p>
            <a:pPr lvl="1"/>
            <a:r>
              <a:rPr lang="en-US" altLang="zh-CN" sz="1800" b="0" i="0" dirty="0">
                <a:solidFill>
                  <a:srgbClr val="000000"/>
                </a:solidFill>
                <a:effectLst/>
              </a:rPr>
              <a:t>Solving the problem of 3D bipedal walking enables the development of autonomous robots capable of walking in complex environments. </a:t>
            </a:r>
          </a:p>
          <a:p>
            <a:pPr lvl="1"/>
            <a:r>
              <a:rPr lang="en-US" altLang="zh-CN" sz="1800" b="0" i="0" dirty="0">
                <a:solidFill>
                  <a:srgbClr val="000000"/>
                </a:solidFill>
                <a:effectLst/>
              </a:rPr>
              <a:t>This has potential applications in areas such as search and rescue, disaster response, and personal assistance robotics.</a:t>
            </a:r>
          </a:p>
          <a:p>
            <a:pPr marL="457200" lvl="1" indent="0">
              <a:buNone/>
            </a:pPr>
            <a:endParaRPr lang="en-US" altLang="zh-CN" sz="2000" dirty="0"/>
          </a:p>
          <a:p>
            <a:pPr lvl="1"/>
            <a:endParaRPr lang="en-US" altLang="zh-CN" sz="1800" b="0" i="0" dirty="0">
              <a:solidFill>
                <a:srgbClr val="000000"/>
              </a:solidFill>
              <a:effectLst/>
            </a:endParaRPr>
          </a:p>
          <a:p>
            <a:endParaRPr lang="en-US" altLang="zh-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a:t>
            </a:fld>
            <a:endParaRPr lang="en-US" dirty="0"/>
          </a:p>
        </p:txBody>
      </p:sp>
      <p:sp>
        <p:nvSpPr>
          <p:cNvPr id="8" name="Content Placeholder 2">
            <a:extLst>
              <a:ext uri="{FF2B5EF4-FFF2-40B4-BE49-F238E27FC236}">
                <a16:creationId xmlns:a16="http://schemas.microsoft.com/office/drawing/2014/main" id="{BF94211D-8BFA-14F5-B174-D8973A0D1BE5}"/>
              </a:ext>
            </a:extLst>
          </p:cNvPr>
          <p:cNvSpPr txBox="1">
            <a:spLocks/>
          </p:cNvSpPr>
          <p:nvPr/>
        </p:nvSpPr>
        <p:spPr>
          <a:xfrm>
            <a:off x="216000" y="4238457"/>
            <a:ext cx="11760000" cy="14511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Technical</a:t>
            </a:r>
            <a:r>
              <a:rPr lang="en-US" altLang="zh-CN" i="0" dirty="0">
                <a:effectLst/>
              </a:rPr>
              <a:t> Challenges</a:t>
            </a:r>
            <a:r>
              <a:rPr lang="en-US" altLang="zh-CN" b="1" i="0" dirty="0">
                <a:effectLst/>
              </a:rPr>
              <a:t>:</a:t>
            </a:r>
          </a:p>
          <a:p>
            <a:pPr lvl="1">
              <a:lnSpc>
                <a:spcPct val="110000"/>
              </a:lnSpc>
            </a:pPr>
            <a:r>
              <a:rPr lang="en-US" altLang="zh-CN" sz="1800" b="0" i="0" dirty="0">
                <a:solidFill>
                  <a:srgbClr val="000000"/>
                </a:solidFill>
                <a:effectLst/>
              </a:rPr>
              <a:t>3D bipedal walking is a challenging problem due to the multi-phase and hybrid nature of legged locomotion, </a:t>
            </a:r>
            <a:r>
              <a:rPr lang="en-US" altLang="zh-CN" sz="1800" b="0" i="0" dirty="0" err="1">
                <a:solidFill>
                  <a:srgbClr val="000000"/>
                </a:solidFill>
                <a:effectLst/>
              </a:rPr>
              <a:t>underactuation</a:t>
            </a:r>
            <a:r>
              <a:rPr lang="en-US" altLang="zh-CN" sz="1800" b="0" i="0" dirty="0">
                <a:solidFill>
                  <a:srgbClr val="000000"/>
                </a:solidFill>
                <a:effectLst/>
              </a:rPr>
              <a:t>, unilateral ground contacts, nonlinear dynamics, and high degrees of freedom. </a:t>
            </a:r>
          </a:p>
          <a:p>
            <a:pPr lvl="1">
              <a:lnSpc>
                <a:spcPct val="110000"/>
              </a:lnSpc>
            </a:pPr>
            <a:r>
              <a:rPr lang="en-US" altLang="zh-CN" sz="1800" b="0" i="0" dirty="0">
                <a:solidFill>
                  <a:srgbClr val="000000"/>
                </a:solidFill>
                <a:effectLst/>
              </a:rPr>
              <a:t>Existing approaches, both model-based and model-free, have limitations in capturing the complex dynamics of a 3D robot in the real world, resulting in non-robust controllers that require additional heuristic compensations and tuning processes.</a:t>
            </a:r>
            <a:endParaRPr lang="en-US" altLang="zh-CN" sz="3200" dirty="0"/>
          </a:p>
          <a:p>
            <a:pPr lvl="1"/>
            <a:endParaRPr lang="en-US" altLang="zh-CN" sz="1800" dirty="0">
              <a:solidFill>
                <a:srgbClr val="000000"/>
              </a:solidFill>
            </a:endParaRPr>
          </a:p>
          <a:p>
            <a:endParaRPr lang="en-US" altLang="zh-CN" dirty="0"/>
          </a:p>
        </p:txBody>
      </p:sp>
      <p:sp>
        <p:nvSpPr>
          <p:cNvPr id="9" name="Content Placeholder 2">
            <a:extLst>
              <a:ext uri="{FF2B5EF4-FFF2-40B4-BE49-F238E27FC236}">
                <a16:creationId xmlns:a16="http://schemas.microsoft.com/office/drawing/2014/main" id="{98352538-A396-74E4-6A70-3C39C210FEC2}"/>
              </a:ext>
            </a:extLst>
          </p:cNvPr>
          <p:cNvSpPr txBox="1">
            <a:spLocks/>
          </p:cNvSpPr>
          <p:nvPr/>
        </p:nvSpPr>
        <p:spPr>
          <a:xfrm>
            <a:off x="432000" y="1091802"/>
            <a:ext cx="11760000" cy="14511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i="1" dirty="0">
                <a:solidFill>
                  <a:srgbClr val="C00000"/>
                </a:solidFill>
              </a:rPr>
              <a:t>The problem of 3D bipedal walking is important for general-purpose robot autonomy and has potential applications and societal impact. The main problem is to design feedback control policies for stable and robust 3D bipedal locomotion. </a:t>
            </a:r>
          </a:p>
          <a:p>
            <a:endParaRPr lang="en-US" altLang="zh-CN" dirty="0"/>
          </a:p>
        </p:txBody>
      </p:sp>
    </p:spTree>
    <p:extLst>
      <p:ext uri="{BB962C8B-B14F-4D97-AF65-F5344CB8AC3E}">
        <p14:creationId xmlns:p14="http://schemas.microsoft.com/office/powerpoint/2010/main" val="303315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b="1" dirty="0"/>
              <a:t>Noise and </a:t>
            </a:r>
            <a:r>
              <a:rPr lang="en-US" altLang="zh-CN" b="1" dirty="0"/>
              <a:t>Disturbance</a:t>
            </a:r>
            <a:r>
              <a:rPr lang="en-US" b="1" dirty="0"/>
              <a:t> injection</a:t>
            </a:r>
          </a:p>
          <a:p>
            <a:pPr marL="0" indent="0">
              <a:buNone/>
            </a:pPr>
            <a:r>
              <a:rPr lang="en-US" altLang="zh-CN" dirty="0"/>
              <a:t>Injecting noise to the sensors and actuators during the training process, to enhance the robustness of the learned policy.</a:t>
            </a:r>
          </a:p>
          <a:p>
            <a:pPr marL="0" indent="0">
              <a:buNone/>
            </a:pPr>
            <a:r>
              <a:rPr lang="en-US" altLang="zh-CN" dirty="0"/>
              <a:t>Besides, apply complicated disturbance to examine and improve the </a:t>
            </a:r>
            <a:r>
              <a:rPr lang="en-US" altLang="zh-CN" dirty="0" err="1"/>
              <a:t>generazation</a:t>
            </a:r>
            <a:r>
              <a:rPr lang="en-US" altLang="zh-CN" dirty="0"/>
              <a:t> of the model, to better the simulation result of our own works.</a:t>
            </a:r>
          </a:p>
          <a:p>
            <a:pPr marL="0" indent="0">
              <a:buNone/>
            </a:pPr>
            <a:endParaRPr lang="en-US" altLang="zh-CN" dirty="0"/>
          </a:p>
          <a:p>
            <a:pPr marL="0" indent="0">
              <a:buNone/>
            </a:pPr>
            <a:r>
              <a:rPr lang="en-US" altLang="zh-CN" b="1" dirty="0"/>
              <a:t>Simplification</a:t>
            </a:r>
          </a:p>
          <a:p>
            <a:pPr marL="0" indent="0">
              <a:buNone/>
            </a:pPr>
            <a:r>
              <a:rPr lang="en-US" altLang="zh-CN" dirty="0"/>
              <a:t>Simplify the abundant part of the model, to better the adaptability to our simulating, and in addition to improve the universality and interpretability.</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20</a:t>
            </a:fld>
            <a:endParaRPr lang="en-US" dirty="0"/>
          </a:p>
        </p:txBody>
      </p:sp>
      <p:sp>
        <p:nvSpPr>
          <p:cNvPr id="9" name="内容占位符 8">
            <a:extLst>
              <a:ext uri="{FF2B5EF4-FFF2-40B4-BE49-F238E27FC236}">
                <a16:creationId xmlns:a16="http://schemas.microsoft.com/office/drawing/2014/main" id="{0BD3B2FA-1D7B-3D66-66FF-BDC491FBF83F}"/>
              </a:ext>
            </a:extLst>
          </p:cNvPr>
          <p:cNvSpPr>
            <a:spLocks noGrp="1"/>
          </p:cNvSpPr>
          <p:nvPr>
            <p:ph sz="quarter" idx="13"/>
          </p:nvPr>
        </p:nvSpPr>
        <p:spPr/>
        <p:txBody>
          <a:bodyPr/>
          <a:lstStyle/>
          <a:p>
            <a:endParaRPr lang="zh-CN" altLang="en-US" dirty="0"/>
          </a:p>
        </p:txBody>
      </p:sp>
    </p:spTree>
    <p:extLst>
      <p:ext uri="{BB962C8B-B14F-4D97-AF65-F5344CB8AC3E}">
        <p14:creationId xmlns:p14="http://schemas.microsoft.com/office/powerpoint/2010/main" val="50034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b="1" dirty="0"/>
              <a:t> Robust Feedback Motion Policy Design Using Reinforcement Learning</a:t>
            </a:r>
          </a:p>
          <a:p>
            <a:pPr marL="0" indent="0">
              <a:buNone/>
            </a:pPr>
            <a:r>
              <a:rPr lang="en-US" b="1" dirty="0"/>
              <a:t> on a 3D Digit Bipedal Robot</a:t>
            </a:r>
          </a:p>
          <a:p>
            <a:pPr marL="0" indent="0">
              <a:buNone/>
            </a:pPr>
            <a:r>
              <a:rPr lang="en-US" altLang="zh-CN" dirty="0"/>
              <a:t>This paper presents a framework for learning robust bipedal locomotion policies that can be transferred to real hardware with minimal tuning. By combining a sample </a:t>
            </a:r>
            <a:r>
              <a:rPr lang="en-US" altLang="zh-CN" dirty="0" err="1"/>
              <a:t>effi</a:t>
            </a:r>
            <a:r>
              <a:rPr lang="en-US" altLang="zh-CN" dirty="0"/>
              <a:t> </a:t>
            </a:r>
            <a:r>
              <a:rPr lang="en-US" altLang="zh-CN" dirty="0" err="1"/>
              <a:t>cient</a:t>
            </a:r>
            <a:r>
              <a:rPr lang="en-US" altLang="zh-CN" dirty="0"/>
              <a:t> learning structure with intuitive but powerful feedback regulations in a cascade structure, we decouple the learning problem into two stages that work at a different frequency to facilitate the implementation of the controller in the real hardware.</a:t>
            </a:r>
          </a:p>
          <a:p>
            <a:pPr marL="0" indent="0">
              <a:buNone/>
            </a:pPr>
            <a:r>
              <a:rPr lang="en-US" sz="1500" dirty="0"/>
              <a:t>Reference: G. A. Castillo, B. Weng, W. Zhang and A. </a:t>
            </a:r>
            <a:r>
              <a:rPr lang="en-US" sz="1500" dirty="0" err="1"/>
              <a:t>Hereid</a:t>
            </a:r>
            <a:r>
              <a:rPr lang="en-US" sz="1500" dirty="0"/>
              <a:t>, "Robust Feedback Motion Policy Design Using Reinforcement Learning on a 3D Digit Bipedal Robot," 2021 IEEE/RSJ International Conference on Intelligent Robots and Systems (IROS), Prague, Czech Republic, 2021, pp. 5136-5143.</a:t>
            </a:r>
          </a:p>
          <a:p>
            <a:pPr marL="0" indent="0">
              <a:buNone/>
            </a:pPr>
            <a:endParaRPr lang="en-US" b="1" dirty="0"/>
          </a:p>
          <a:p>
            <a:pPr marL="0" indent="0">
              <a:buNone/>
            </a:pP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21</a:t>
            </a:fld>
            <a:endParaRPr lang="en-US" dirty="0"/>
          </a:p>
        </p:txBody>
      </p:sp>
    </p:spTree>
    <p:extLst>
      <p:ext uri="{BB962C8B-B14F-4D97-AF65-F5344CB8AC3E}">
        <p14:creationId xmlns:p14="http://schemas.microsoft.com/office/powerpoint/2010/main" val="80727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7"/>
            <a:ext cx="11862418" cy="4860000"/>
          </a:xfrm>
        </p:spPr>
        <p:txBody>
          <a:bodyPr>
            <a:normAutofit/>
          </a:bodyPr>
          <a:lstStyle/>
          <a:p>
            <a:pPr marL="0" indent="0">
              <a:buNone/>
            </a:pPr>
            <a:r>
              <a:rPr lang="en-US" b="1" dirty="0"/>
              <a:t>Learning robust perceptive locomotion for quadrupedal robots in the wild</a:t>
            </a:r>
          </a:p>
          <a:p>
            <a:pPr marL="0" indent="0">
              <a:buNone/>
            </a:pPr>
            <a:endParaRPr lang="en-US" altLang="zh-CN" dirty="0"/>
          </a:p>
          <a:p>
            <a:pPr marL="0" indent="0">
              <a:buNone/>
            </a:pPr>
            <a:r>
              <a:rPr lang="en-US" altLang="zh-CN" dirty="0"/>
              <a:t>This essay presents a robust and general solution to integrating exteroceptive and proprioceptive perception for legged locomotion. They leverage an attention-based recurrent encoder that integrates proprioceptive and exteroceptive input. The encoder is trained end to end and learns to seamlessly combine the different perception modalities without resorting to heuristics. The result is a legged locomotion controller with high robustness and speed.</a:t>
            </a:r>
          </a:p>
          <a:p>
            <a:pPr marL="0" indent="0">
              <a:buNone/>
            </a:pPr>
            <a:endParaRPr lang="en-US" sz="1500" dirty="0"/>
          </a:p>
          <a:p>
            <a:pPr marL="0" indent="0">
              <a:buNone/>
            </a:pPr>
            <a:r>
              <a:rPr lang="en-US" altLang="zh-CN" sz="1500" dirty="0"/>
              <a:t>Reference:</a:t>
            </a:r>
            <a:r>
              <a:rPr lang="zh-CN" altLang="en-US" sz="1500" dirty="0"/>
              <a:t> </a:t>
            </a:r>
            <a:r>
              <a:rPr lang="en-US" sz="1500" dirty="0"/>
              <a:t>Takahiro Miki et al. ,Learning robust perceptive locomotion for quadrupedal robots in the </a:t>
            </a:r>
            <a:r>
              <a:rPr lang="en-US" sz="1500" dirty="0" err="1"/>
              <a:t>wild.Sci</a:t>
            </a:r>
            <a:r>
              <a:rPr lang="en-US" sz="1500" dirty="0"/>
              <a:t>. Robot.7,eabk2822(2022).</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22</a:t>
            </a:fld>
            <a:endParaRPr lang="en-US" dirty="0"/>
          </a:p>
        </p:txBody>
      </p:sp>
    </p:spTree>
    <p:extLst>
      <p:ext uri="{BB962C8B-B14F-4D97-AF65-F5344CB8AC3E}">
        <p14:creationId xmlns:p14="http://schemas.microsoft.com/office/powerpoint/2010/main" val="228725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Summary</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b="1" dirty="0"/>
              <a:t>Problem the reading is discussing</a:t>
            </a:r>
          </a:p>
          <a:p>
            <a:pPr marL="0" indent="0">
              <a:buNone/>
            </a:pPr>
            <a:r>
              <a:rPr lang="en-US" dirty="0"/>
              <a:t>This paper presents a novel model-free RL approach for the design of feedback controllers for 3D bipedal robots.</a:t>
            </a:r>
          </a:p>
          <a:p>
            <a:pPr marL="0" indent="0">
              <a:buNone/>
            </a:pPr>
            <a:r>
              <a:rPr lang="en-US" b="1" dirty="0"/>
              <a:t>I</a:t>
            </a:r>
            <a:r>
              <a:rPr lang="en-US" altLang="zh-CN" b="1" dirty="0"/>
              <a:t>mportance and difficulties</a:t>
            </a:r>
            <a:endParaRPr lang="en-US" b="1" dirty="0"/>
          </a:p>
          <a:p>
            <a:pPr marL="0" indent="0">
              <a:buNone/>
            </a:pPr>
            <a:r>
              <a:rPr lang="en-US" dirty="0"/>
              <a:t>The main contribution of this work does not focus on the control algorithm but on a novel RL framework with enhanced features over traditional RL methods.</a:t>
            </a:r>
          </a:p>
          <a:p>
            <a:pPr marL="0" indent="0">
              <a:buNone/>
            </a:pPr>
            <a:r>
              <a:rPr lang="en-US" b="1" dirty="0"/>
              <a:t>Key limitation of prior work</a:t>
            </a:r>
          </a:p>
          <a:p>
            <a:pPr marL="0" indent="0">
              <a:buNone/>
            </a:pPr>
            <a:r>
              <a:rPr lang="en-US" dirty="0"/>
              <a:t>Existing RL algorithms are often trained in an end-to-end manner or rely on prior knowledge of some reference joint trajectories.</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23</a:t>
            </a:fld>
            <a:endParaRPr lang="en-US" dirty="0"/>
          </a:p>
        </p:txBody>
      </p:sp>
    </p:spTree>
    <p:extLst>
      <p:ext uri="{BB962C8B-B14F-4D97-AF65-F5344CB8AC3E}">
        <p14:creationId xmlns:p14="http://schemas.microsoft.com/office/powerpoint/2010/main" val="398701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A97108-63BD-1108-9B70-4BD742986DCF}"/>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674A898B-5545-8961-E267-0E2E0E237A71}"/>
              </a:ext>
            </a:extLst>
          </p:cNvPr>
          <p:cNvSpPr>
            <a:spLocks noGrp="1"/>
          </p:cNvSpPr>
          <p:nvPr>
            <p:ph idx="1"/>
          </p:nvPr>
        </p:nvSpPr>
        <p:spPr/>
        <p:txBody>
          <a:bodyPr>
            <a:normAutofit/>
          </a:bodyPr>
          <a:lstStyle/>
          <a:p>
            <a:pPr marL="0" indent="0">
              <a:buNone/>
            </a:pPr>
            <a:r>
              <a:rPr lang="en-US" altLang="zh-CN" b="1" dirty="0"/>
              <a:t>Key insights of the proposed work</a:t>
            </a:r>
          </a:p>
          <a:p>
            <a:r>
              <a:rPr lang="en-US" altLang="zh-CN" dirty="0"/>
              <a:t>Model-free Framework for 3D Bipedal Locomotion</a:t>
            </a:r>
          </a:p>
          <a:p>
            <a:r>
              <a:rPr lang="en-US" altLang="zh-CN" dirty="0"/>
              <a:t>Efficiency since less trainable parameters</a:t>
            </a:r>
          </a:p>
          <a:p>
            <a:r>
              <a:rPr lang="en-US" altLang="zh-CN" dirty="0"/>
              <a:t>Robustness evaluated by several disturbance rejection tests</a:t>
            </a:r>
          </a:p>
          <a:p>
            <a:pPr marL="0" indent="0">
              <a:buNone/>
            </a:pPr>
            <a:endParaRPr lang="en-US" altLang="zh-CN" dirty="0"/>
          </a:p>
          <a:p>
            <a:pPr marL="0" indent="0">
              <a:buNone/>
            </a:pPr>
            <a:r>
              <a:rPr lang="en-US" altLang="zh-CN" b="1" dirty="0"/>
              <a:t>What did authors demonstrate by these insights</a:t>
            </a:r>
          </a:p>
          <a:p>
            <a:pPr marL="0" indent="0">
              <a:buNone/>
            </a:pPr>
            <a:r>
              <a:rPr lang="en-US" altLang="zh-CN" dirty="0"/>
              <a:t>The result is a data-efficient RL method with a reduced number of parameters in the NN that can learn stable and robust dynamic walking gaits from scratch, without any reference motion or expert guidance. </a:t>
            </a:r>
          </a:p>
          <a:p>
            <a:endParaRPr lang="en-US" altLang="zh-CN" dirty="0"/>
          </a:p>
        </p:txBody>
      </p:sp>
      <p:sp>
        <p:nvSpPr>
          <p:cNvPr id="4" name="内容占位符 3">
            <a:extLst>
              <a:ext uri="{FF2B5EF4-FFF2-40B4-BE49-F238E27FC236}">
                <a16:creationId xmlns:a16="http://schemas.microsoft.com/office/drawing/2014/main" id="{2D617856-3FD1-0CC4-B2F0-554D2F0946F9}"/>
              </a:ext>
            </a:extLst>
          </p:cNvPr>
          <p:cNvSpPr>
            <a:spLocks noGrp="1"/>
          </p:cNvSpPr>
          <p:nvPr>
            <p:ph sz="quarter" idx="13"/>
          </p:nvPr>
        </p:nvSpPr>
        <p:spPr/>
        <p:txBody>
          <a:bodyPr/>
          <a:lstStyle/>
          <a:p>
            <a:endParaRPr lang="zh-CN" altLang="en-US"/>
          </a:p>
        </p:txBody>
      </p:sp>
      <p:sp>
        <p:nvSpPr>
          <p:cNvPr id="5" name="日期占位符 4">
            <a:extLst>
              <a:ext uri="{FF2B5EF4-FFF2-40B4-BE49-F238E27FC236}">
                <a16:creationId xmlns:a16="http://schemas.microsoft.com/office/drawing/2014/main" id="{0CA05E90-6CD2-AFE0-2E3A-02F17184536F}"/>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页脚占位符 5">
            <a:extLst>
              <a:ext uri="{FF2B5EF4-FFF2-40B4-BE49-F238E27FC236}">
                <a16:creationId xmlns:a16="http://schemas.microsoft.com/office/drawing/2014/main" id="{BCCF056B-F405-4A48-DFF7-F642D624470A}"/>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灯片编号占位符 6">
            <a:extLst>
              <a:ext uri="{FF2B5EF4-FFF2-40B4-BE49-F238E27FC236}">
                <a16:creationId xmlns:a16="http://schemas.microsoft.com/office/drawing/2014/main" id="{52D7A3CE-139C-3382-5ABF-6F052B9A75FA}"/>
              </a:ext>
            </a:extLst>
          </p:cNvPr>
          <p:cNvSpPr>
            <a:spLocks noGrp="1"/>
          </p:cNvSpPr>
          <p:nvPr>
            <p:ph type="sldNum" sz="quarter" idx="4"/>
          </p:nvPr>
        </p:nvSpPr>
        <p:spPr/>
        <p:txBody>
          <a:bodyPr/>
          <a:lstStyle/>
          <a:p>
            <a:fld id="{753A1DE0-CF65-344E-A1C3-3B403388D3F5}" type="slidenum">
              <a:rPr lang="en-US" smtClean="0"/>
              <a:pPr/>
              <a:t>24</a:t>
            </a:fld>
            <a:endParaRPr lang="en-US" dirty="0"/>
          </a:p>
        </p:txBody>
      </p:sp>
    </p:spTree>
    <p:extLst>
      <p:ext uri="{BB962C8B-B14F-4D97-AF65-F5344CB8AC3E}">
        <p14:creationId xmlns:p14="http://schemas.microsoft.com/office/powerpoint/2010/main" val="229296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US" altLang="zh-CN" dirty="0"/>
              <a:t>A Review of Bipedal Locomotion using Reinforcement Learning</a:t>
            </a:r>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lnSpcReduction="10000"/>
          </a:bodyPr>
          <a:lstStyle/>
          <a:p>
            <a:r>
              <a:rPr lang="en-US" dirty="0" err="1">
                <a:solidFill>
                  <a:schemeClr val="accent5">
                    <a:lumMod val="50000"/>
                  </a:schemeClr>
                </a:solidFill>
              </a:rPr>
              <a:t>Guojing</a:t>
            </a:r>
            <a:r>
              <a:rPr lang="en-US" dirty="0">
                <a:solidFill>
                  <a:schemeClr val="accent5">
                    <a:lumMod val="50000"/>
                  </a:schemeClr>
                </a:solidFill>
              </a:rPr>
              <a:t> Huang</a:t>
            </a:r>
            <a:endParaRPr lang="en-CN" dirty="0">
              <a:solidFill>
                <a:schemeClr val="accent5">
                  <a:lumMod val="50000"/>
                </a:schemeClr>
              </a:solidFill>
            </a:endParaRPr>
          </a:p>
          <a:p>
            <a:r>
              <a:rPr lang="en-US" dirty="0">
                <a:solidFill>
                  <a:schemeClr val="accent5">
                    <a:lumMod val="50000"/>
                  </a:schemeClr>
                </a:solidFill>
              </a:rPr>
              <a:t>Robotics Engineering</a:t>
            </a:r>
            <a:endParaRPr lang="en-CN" dirty="0">
              <a:solidFill>
                <a:schemeClr val="accent5">
                  <a:lumMod val="50000"/>
                </a:schemeClr>
              </a:solidFill>
            </a:endParaRPr>
          </a:p>
          <a:p>
            <a:r>
              <a:rPr lang="en-US" dirty="0">
                <a:solidFill>
                  <a:schemeClr val="accent5">
                    <a:lumMod val="50000"/>
                  </a:schemeClr>
                </a:solidFill>
              </a:rPr>
              <a:t>Chaoyang Song</a:t>
            </a:r>
            <a:endParaRPr lang="en-CN" dirty="0">
              <a:solidFill>
                <a:schemeClr val="accent5">
                  <a:lumMod val="50000"/>
                </a:schemeClr>
              </a:solidFill>
            </a:endParaRPr>
          </a:p>
          <a:p>
            <a:r>
              <a:rPr lang="en-US" dirty="0">
                <a:solidFill>
                  <a:schemeClr val="accent5">
                    <a:lumMod val="50000"/>
                  </a:schemeClr>
                </a:solidFill>
              </a:rPr>
              <a:t>12111820@mail.sustech.edu.cn</a:t>
            </a:r>
            <a:endParaRPr lang="en-CN" dirty="0">
              <a:solidFill>
                <a:schemeClr val="accent5">
                  <a:lumMod val="50000"/>
                </a:schemeClr>
              </a:solidFill>
            </a:endParaRPr>
          </a:p>
        </p:txBody>
      </p:sp>
    </p:spTree>
    <p:extLst>
      <p:ext uri="{BB962C8B-B14F-4D97-AF65-F5344CB8AC3E}">
        <p14:creationId xmlns:p14="http://schemas.microsoft.com/office/powerpoint/2010/main" val="177072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2450220"/>
            <a:ext cx="11760000" cy="3430528"/>
          </a:xfrm>
        </p:spPr>
        <p:txBody>
          <a:bodyPr>
            <a:normAutofit/>
          </a:bodyPr>
          <a:lstStyle/>
          <a:p>
            <a:r>
              <a:rPr lang="en-US" altLang="zh-CN" dirty="0"/>
              <a:t>Role of AI and Machine Learning:</a:t>
            </a:r>
          </a:p>
          <a:p>
            <a:pPr lvl="1"/>
            <a:r>
              <a:rPr lang="en-US" altLang="zh-CN" sz="1800" dirty="0">
                <a:solidFill>
                  <a:srgbClr val="000000"/>
                </a:solidFill>
              </a:rPr>
              <a:t>The proposed solution utilizes a model-free reinforcement learning (RL) framework to design feedback control policies for 3D bipedal walking. </a:t>
            </a:r>
          </a:p>
          <a:p>
            <a:pPr lvl="1"/>
            <a:r>
              <a:rPr lang="en-US" altLang="zh-CN" sz="1800" dirty="0">
                <a:solidFill>
                  <a:srgbClr val="000000"/>
                </a:solidFill>
              </a:rPr>
              <a:t>The RL framework incorporates physical insights gained from the hybrid nature of the walking dynamics and the hybrid zero dynamics approach, improving the data efficiency of the RL method and reducing the need for manual tuning of feedback regulations. </a:t>
            </a:r>
            <a:endParaRPr lang="en-US" altLang="zh-CN" sz="2000" dirty="0"/>
          </a:p>
          <a:p>
            <a:pPr lvl="1"/>
            <a:endParaRPr lang="en-US" altLang="zh-CN" sz="1800" b="0" i="0" dirty="0">
              <a:solidFill>
                <a:srgbClr val="000000"/>
              </a:solidFill>
              <a:effectLst/>
            </a:endParaRPr>
          </a:p>
          <a:p>
            <a:endParaRPr lang="en-US" altLang="zh-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sp>
        <p:nvSpPr>
          <p:cNvPr id="8" name="Content Placeholder 2">
            <a:extLst>
              <a:ext uri="{FF2B5EF4-FFF2-40B4-BE49-F238E27FC236}">
                <a16:creationId xmlns:a16="http://schemas.microsoft.com/office/drawing/2014/main" id="{BF94211D-8BFA-14F5-B174-D8973A0D1BE5}"/>
              </a:ext>
            </a:extLst>
          </p:cNvPr>
          <p:cNvSpPr txBox="1">
            <a:spLocks/>
          </p:cNvSpPr>
          <p:nvPr/>
        </p:nvSpPr>
        <p:spPr>
          <a:xfrm>
            <a:off x="200626" y="4481997"/>
            <a:ext cx="11760000" cy="2754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Reasons for Prior Approaches Not Solving the Problem:</a:t>
            </a:r>
          </a:p>
          <a:p>
            <a:pPr lvl="1"/>
            <a:r>
              <a:rPr lang="en-US" altLang="zh-CN" sz="1700" dirty="0">
                <a:solidFill>
                  <a:srgbClr val="000000"/>
                </a:solidFill>
              </a:rPr>
              <a:t>Prior approaches, both model-based and model-free, have limitations in capturing the complex dynamics of a 3D robot in the real world, resulting in non-robust controllers that require additional heuristic compensations and tuning processes. </a:t>
            </a:r>
          </a:p>
          <a:p>
            <a:pPr lvl="1"/>
            <a:endParaRPr lang="en-US" altLang="zh-CN" sz="1700" dirty="0">
              <a:solidFill>
                <a:srgbClr val="000000"/>
              </a:solidFill>
            </a:endParaRPr>
          </a:p>
          <a:p>
            <a:endParaRPr lang="en-US" altLang="zh-CN" dirty="0"/>
          </a:p>
        </p:txBody>
      </p:sp>
      <p:sp>
        <p:nvSpPr>
          <p:cNvPr id="9" name="Content Placeholder 2">
            <a:extLst>
              <a:ext uri="{FF2B5EF4-FFF2-40B4-BE49-F238E27FC236}">
                <a16:creationId xmlns:a16="http://schemas.microsoft.com/office/drawing/2014/main" id="{5E4621C9-2232-A8C3-5341-7ABB2B0BDD14}"/>
              </a:ext>
            </a:extLst>
          </p:cNvPr>
          <p:cNvSpPr txBox="1">
            <a:spLocks/>
          </p:cNvSpPr>
          <p:nvPr/>
        </p:nvSpPr>
        <p:spPr>
          <a:xfrm>
            <a:off x="432000" y="1086755"/>
            <a:ext cx="11760000" cy="14511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i="1" dirty="0">
                <a:solidFill>
                  <a:srgbClr val="C00000"/>
                </a:solidFill>
              </a:rPr>
              <a:t>The problem of 3D bipedal walking is important for general-purpose robot autonomy and has potential applications and societal impact. The main problem is to design feedback control policies for stable and robust 3D bipedal locomotion. </a:t>
            </a:r>
          </a:p>
          <a:p>
            <a:endParaRPr lang="en-US" altLang="zh-CN" dirty="0"/>
          </a:p>
        </p:txBody>
      </p:sp>
    </p:spTree>
    <p:extLst>
      <p:ext uri="{BB962C8B-B14F-4D97-AF65-F5344CB8AC3E}">
        <p14:creationId xmlns:p14="http://schemas.microsoft.com/office/powerpoint/2010/main" val="230163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Problem Setting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6"/>
            <a:ext cx="11760000" cy="4673349"/>
          </a:xfrm>
        </p:spPr>
        <p:txBody>
          <a:bodyPr>
            <a:normAutofit/>
          </a:bodyPr>
          <a:lstStyle/>
          <a:p>
            <a:pPr algn="l">
              <a:buFont typeface="Arial" panose="020B0604020202020204" pitchFamily="34" charset="0"/>
              <a:buChar char="•"/>
            </a:pPr>
            <a:r>
              <a:rPr lang="en-US" altLang="zh-CN" sz="2000" dirty="0">
                <a:solidFill>
                  <a:srgbClr val="000000"/>
                </a:solidFill>
                <a:ea typeface="微软雅黑" panose="020B0503020204020204" pitchFamily="34" charset="-122"/>
              </a:rPr>
              <a:t>The problem  is the design of feedback control policies for stable and robust 3D bipedal locomotion using reinforcement learning (RL)  </a:t>
            </a:r>
          </a:p>
          <a:p>
            <a:pPr algn="l">
              <a:buFont typeface="Arial" panose="020B0604020202020204" pitchFamily="34" charset="0"/>
              <a:buChar char="•"/>
            </a:pPr>
            <a:endParaRPr lang="en-US" altLang="zh-CN" sz="2000" dirty="0">
              <a:solidFill>
                <a:srgbClr val="000000"/>
              </a:solidFill>
              <a:ea typeface="微软雅黑" panose="020B0503020204020204" pitchFamily="34" charset="-122"/>
            </a:endParaRPr>
          </a:p>
          <a:p>
            <a:pPr algn="l">
              <a:buFont typeface="Arial" panose="020B0604020202020204" pitchFamily="34" charset="0"/>
              <a:buChar char="•"/>
            </a:pPr>
            <a:r>
              <a:rPr lang="en-US" altLang="zh-CN" sz="2000" dirty="0">
                <a:solidFill>
                  <a:srgbClr val="000000"/>
                </a:solidFill>
                <a:ea typeface="微软雅黑" panose="020B0503020204020204" pitchFamily="34" charset="-122"/>
              </a:rPr>
              <a:t>The goal is to develop a unified policy that can handle trajectory planning and feedback control for 3D walking  </a:t>
            </a:r>
          </a:p>
          <a:p>
            <a:pPr algn="l">
              <a:buFont typeface="Arial" panose="020B0604020202020204" pitchFamily="34" charset="0"/>
              <a:buChar char="•"/>
            </a:pPr>
            <a:endParaRPr lang="en-US" altLang="zh-CN" sz="2000" dirty="0">
              <a:solidFill>
                <a:srgbClr val="000000"/>
              </a:solidFill>
              <a:ea typeface="微软雅黑" panose="020B0503020204020204" pitchFamily="34" charset="-122"/>
            </a:endParaRPr>
          </a:p>
          <a:p>
            <a:pPr algn="l">
              <a:buFont typeface="Arial" panose="020B0604020202020204" pitchFamily="34" charset="0"/>
              <a:buChar char="•"/>
            </a:pPr>
            <a:r>
              <a:rPr lang="en-US" altLang="zh-CN" sz="2000" dirty="0">
                <a:solidFill>
                  <a:srgbClr val="000000"/>
                </a:solidFill>
                <a:ea typeface="微软雅黑" panose="020B0503020204020204" pitchFamily="34" charset="-122"/>
              </a:rPr>
              <a:t>The problem is challenging due to the multi-phase and hybrid nature of legged locomotion, </a:t>
            </a:r>
            <a:r>
              <a:rPr lang="en-US" altLang="zh-CN" sz="2000" dirty="0" err="1">
                <a:solidFill>
                  <a:srgbClr val="000000"/>
                </a:solidFill>
                <a:ea typeface="微软雅黑" panose="020B0503020204020204" pitchFamily="34" charset="-122"/>
              </a:rPr>
              <a:t>underactuation</a:t>
            </a:r>
            <a:r>
              <a:rPr lang="en-US" altLang="zh-CN" sz="2000" dirty="0">
                <a:solidFill>
                  <a:srgbClr val="000000"/>
                </a:solidFill>
                <a:ea typeface="微软雅黑" panose="020B0503020204020204" pitchFamily="34" charset="-122"/>
              </a:rPr>
              <a:t>, unilateral ground contacts, nonlinear dynamics, and high degrees of freedom  </a:t>
            </a:r>
          </a:p>
          <a:p>
            <a:pPr algn="l">
              <a:buFont typeface="Arial" panose="020B0604020202020204" pitchFamily="34" charset="0"/>
              <a:buChar char="•"/>
            </a:pPr>
            <a:endParaRPr lang="en-US" altLang="zh-CN" sz="2000" dirty="0">
              <a:solidFill>
                <a:srgbClr val="000000"/>
              </a:solidFill>
              <a:ea typeface="微软雅黑" panose="020B0503020204020204" pitchFamily="34" charset="-122"/>
            </a:endParaRPr>
          </a:p>
          <a:p>
            <a:pPr algn="l">
              <a:buFont typeface="Arial" panose="020B0604020202020204" pitchFamily="34" charset="0"/>
              <a:buChar char="•"/>
            </a:pPr>
            <a:r>
              <a:rPr lang="en-US" altLang="zh-CN" sz="2000" dirty="0">
                <a:solidFill>
                  <a:srgbClr val="000000"/>
                </a:solidFill>
                <a:ea typeface="微软雅黑" panose="020B0503020204020204" pitchFamily="34" charset="-122"/>
              </a:rPr>
              <a:t>Existing approaches, both model-based and model-free, have limitations in capturing the complex dynamics of a 3D robot in the real world, resulting in non-robust controllers that require additional heuristic compensations and tuning processes .</a:t>
            </a:r>
          </a:p>
          <a:p>
            <a:pPr marL="457200" lvl="1" indent="0">
              <a:buNone/>
            </a:pPr>
            <a:endParaRPr lang="en-US" altLang="zh-CN" sz="2000" dirty="0">
              <a:ea typeface="微软雅黑" panose="020B0503020204020204" pitchFamily="34" charset="-122"/>
            </a:endParaRPr>
          </a:p>
          <a:p>
            <a:pPr lvl="1"/>
            <a:endParaRPr lang="en-US" altLang="zh-CN" sz="1800" b="0" i="0" dirty="0">
              <a:solidFill>
                <a:srgbClr val="000000"/>
              </a:solidFill>
              <a:effectLst/>
              <a:ea typeface="微软雅黑" panose="020B0503020204020204" pitchFamily="34" charset="-122"/>
            </a:endParaRPr>
          </a:p>
          <a:p>
            <a:endParaRPr lang="en-US" altLang="zh-CN" dirty="0">
              <a:ea typeface="微软雅黑" panose="020B0503020204020204" pitchFamily="34" charset="-122"/>
            </a:endParaRP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144837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Context / Related Work / Limitations of Prior Work</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201783"/>
            <a:ext cx="11759999" cy="5228914"/>
          </a:xfrm>
        </p:spPr>
        <p:txBody>
          <a:bodyPr>
            <a:normAutofit/>
          </a:bodyPr>
          <a:lstStyle/>
          <a:p>
            <a:pPr marL="0" indent="0">
              <a:buNone/>
            </a:pPr>
            <a:r>
              <a:rPr lang="en-US" b="1" dirty="0"/>
              <a:t>Model-based Methods</a:t>
            </a:r>
          </a:p>
          <a:p>
            <a:pPr marL="0" indent="0">
              <a:buNone/>
            </a:pPr>
            <a:r>
              <a:rPr lang="en-US" dirty="0"/>
              <a:t>1. Limitation of mathematical methods</a:t>
            </a:r>
          </a:p>
          <a:p>
            <a:r>
              <a:rPr lang="en-US" dirty="0"/>
              <a:t>Difficulty in capture the complex dynamics of a 3D robot in the real world.</a:t>
            </a:r>
          </a:p>
          <a:p>
            <a:r>
              <a:rPr lang="en-US" dirty="0"/>
              <a:t>Time-consuming &amp; requires experiences: the non-robust controllers </a:t>
            </a:r>
            <a:r>
              <a:rPr lang="en-US" altLang="zh-CN" dirty="0"/>
              <a:t>require additional heuristic compensations and tuning processes.</a:t>
            </a:r>
            <a:endParaRPr lang="en-US" dirty="0"/>
          </a:p>
          <a:p>
            <a:pPr marL="0" indent="0">
              <a:buNone/>
            </a:pPr>
            <a:r>
              <a:rPr lang="en-US" dirty="0"/>
              <a:t>2. Reduced order models</a:t>
            </a:r>
          </a:p>
          <a:p>
            <a:r>
              <a:rPr lang="en-US" dirty="0"/>
              <a:t>Rely on strong assumptions: quasi-static and unrealistic walking behaviors.</a:t>
            </a:r>
          </a:p>
          <a:p>
            <a:r>
              <a:rPr lang="en-US" dirty="0"/>
              <a:t>Computationally expensive.</a:t>
            </a:r>
          </a:p>
          <a:p>
            <a:r>
              <a:rPr lang="en-US" dirty="0"/>
              <a:t>Sensitive to model parameters and environmental changes.</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spTree>
    <p:extLst>
      <p:ext uri="{BB962C8B-B14F-4D97-AF65-F5344CB8AC3E}">
        <p14:creationId xmlns:p14="http://schemas.microsoft.com/office/powerpoint/2010/main" val="53143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Context / Related Work / Limitations of Prior Work</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201783"/>
            <a:ext cx="11759999" cy="5228914"/>
          </a:xfrm>
        </p:spPr>
        <p:txBody>
          <a:bodyPr>
            <a:normAutofit/>
          </a:bodyPr>
          <a:lstStyle/>
          <a:p>
            <a:pPr marL="0" indent="0">
              <a:buNone/>
            </a:pPr>
            <a:r>
              <a:rPr lang="en-US" b="1" dirty="0"/>
              <a:t>Model-free methods (Reinforcement Learning)</a:t>
            </a:r>
          </a:p>
          <a:p>
            <a:pPr marL="0" indent="0">
              <a:buNone/>
            </a:pPr>
            <a:r>
              <a:rPr lang="en-US" dirty="0"/>
              <a:t>1. Si</a:t>
            </a:r>
            <a:r>
              <a:rPr lang="en-US" altLang="zh-CN" dirty="0"/>
              <a:t>mple 2D robot model </a:t>
            </a:r>
            <a:r>
              <a:rPr lang="en-US" dirty="0"/>
              <a:t>(</a:t>
            </a:r>
            <a:r>
              <a:rPr lang="en-US" altLang="zh-CN" dirty="0"/>
              <a:t>End-to-end training</a:t>
            </a:r>
            <a:r>
              <a:rPr lang="en-US" dirty="0"/>
              <a:t>)</a:t>
            </a:r>
          </a:p>
          <a:p>
            <a:r>
              <a:rPr lang="en-US" dirty="0"/>
              <a:t>Sampling inefficient</a:t>
            </a:r>
          </a:p>
          <a:p>
            <a:r>
              <a:rPr lang="en-US" dirty="0"/>
              <a:t>Over-parameterized </a:t>
            </a:r>
          </a:p>
          <a:p>
            <a:r>
              <a:rPr lang="en-US" dirty="0"/>
              <a:t>Non-smooth control signals and unnatural motions that are not applicable to real robots</a:t>
            </a:r>
          </a:p>
          <a:p>
            <a:pPr marL="0" indent="0">
              <a:buNone/>
            </a:pPr>
            <a:r>
              <a:rPr lang="en-US" altLang="zh-CN" dirty="0"/>
              <a:t>2. More complex 3D bipedal walking (RL methods as part of the feedback control)</a:t>
            </a:r>
            <a:endParaRPr lang="en-US" dirty="0"/>
          </a:p>
          <a:p>
            <a:endParaRPr lang="en-US"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sp>
        <p:nvSpPr>
          <p:cNvPr id="4" name="Date Placeholder 4">
            <a:extLst>
              <a:ext uri="{FF2B5EF4-FFF2-40B4-BE49-F238E27FC236}">
                <a16:creationId xmlns:a16="http://schemas.microsoft.com/office/drawing/2014/main" id="{1DAFAA42-938A-61B8-AD31-A1BBF821C151}"/>
              </a:ext>
            </a:extLst>
          </p:cNvPr>
          <p:cNvSpPr>
            <a:spLocks noGrp="1"/>
          </p:cNvSpPr>
          <p:nvPr>
            <p:ph type="dt" sz="half" idx="2"/>
          </p:nvPr>
        </p:nvSpPr>
        <p:spPr>
          <a:xfrm>
            <a:off x="200628" y="6483677"/>
            <a:ext cx="4444199" cy="365125"/>
          </a:xfrm>
        </p:spPr>
        <p:txBody>
          <a:bodyPr/>
          <a:lstStyle/>
          <a:p>
            <a:r>
              <a:rPr lang="en-US" altLang="zh-CN" dirty="0" err="1"/>
              <a:t>Guojing</a:t>
            </a:r>
            <a:r>
              <a:rPr lang="en-US" altLang="zh-CN" dirty="0"/>
              <a:t> Huang, 2024/3/19</a:t>
            </a:r>
          </a:p>
        </p:txBody>
      </p:sp>
      <p:sp>
        <p:nvSpPr>
          <p:cNvPr id="8" name="Footer Placeholder 5">
            <a:extLst>
              <a:ext uri="{FF2B5EF4-FFF2-40B4-BE49-F238E27FC236}">
                <a16:creationId xmlns:a16="http://schemas.microsoft.com/office/drawing/2014/main" id="{DD9BC140-FB09-4710-3B08-3F2A88A2A6C0}"/>
              </a:ext>
            </a:extLst>
          </p:cNvPr>
          <p:cNvSpPr>
            <a:spLocks noGrp="1"/>
          </p:cNvSpPr>
          <p:nvPr>
            <p:ph type="ftr" sz="quarter" idx="3"/>
          </p:nvPr>
        </p:nvSpPr>
        <p:spPr>
          <a:xfrm>
            <a:off x="0" y="6483677"/>
            <a:ext cx="12192000" cy="365125"/>
          </a:xfrm>
        </p:spPr>
        <p:txBody>
          <a:bodyPr/>
          <a:lstStyle/>
          <a:p>
            <a:r>
              <a:rPr lang="en-US" dirty="0"/>
              <a:t>A Review of Bipedal Locomotion using Reinforcement Learning</a:t>
            </a:r>
          </a:p>
        </p:txBody>
      </p:sp>
    </p:spTree>
    <p:extLst>
      <p:ext uri="{BB962C8B-B14F-4D97-AF65-F5344CB8AC3E}">
        <p14:creationId xmlns:p14="http://schemas.microsoft.com/office/powerpoint/2010/main" val="422124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Method</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Overall RL framework</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a:xfrm>
            <a:off x="200629" y="6483677"/>
            <a:ext cx="2020894" cy="365125"/>
          </a:xfrm>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93559"/>
            <a:ext cx="12192000" cy="355243"/>
          </a:xfrm>
        </p:spPr>
        <p:txBody>
          <a:bodyPr/>
          <a:lstStyle/>
          <a:p>
            <a:endParaRPr lang="en-US" altLang="zh-CN" dirty="0"/>
          </a:p>
          <a:p>
            <a:r>
              <a:rPr lang="en-US" altLang="zh-CN" dirty="0"/>
              <a:t>A Review of Bipedal Locomotion using Reinforcement Learning</a:t>
            </a:r>
          </a:p>
          <a:p>
            <a:endParaRPr lang="en-US"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pic>
        <p:nvPicPr>
          <p:cNvPr id="8" name="内容占位符 7">
            <a:extLst>
              <a:ext uri="{FF2B5EF4-FFF2-40B4-BE49-F238E27FC236}">
                <a16:creationId xmlns:a16="http://schemas.microsoft.com/office/drawing/2014/main" id="{CAEB540B-66E1-B536-5D83-2B6CFD93816A}"/>
              </a:ext>
            </a:extLst>
          </p:cNvPr>
          <p:cNvPicPr>
            <a:picLocks noGrp="1" noChangeAspect="1"/>
          </p:cNvPicPr>
          <p:nvPr>
            <p:ph idx="1"/>
          </p:nvPr>
        </p:nvPicPr>
        <p:blipFill rotWithShape="1">
          <a:blip r:embed="rId2"/>
          <a:srcRect t="4477"/>
          <a:stretch/>
        </p:blipFill>
        <p:spPr>
          <a:xfrm>
            <a:off x="436061" y="1379497"/>
            <a:ext cx="4838874" cy="2707049"/>
          </a:xfrm>
          <a:prstGeom prst="rect">
            <a:avLst/>
          </a:prstGeom>
        </p:spPr>
      </p:pic>
      <p:sp>
        <p:nvSpPr>
          <p:cNvPr id="11" name="文本框 10">
            <a:extLst>
              <a:ext uri="{FF2B5EF4-FFF2-40B4-BE49-F238E27FC236}">
                <a16:creationId xmlns:a16="http://schemas.microsoft.com/office/drawing/2014/main" id="{E18508EF-BF33-92C7-A47B-815447378AD2}"/>
              </a:ext>
            </a:extLst>
          </p:cNvPr>
          <p:cNvSpPr txBox="1"/>
          <p:nvPr/>
        </p:nvSpPr>
        <p:spPr>
          <a:xfrm>
            <a:off x="0" y="4214023"/>
            <a:ext cx="12067674" cy="1754326"/>
          </a:xfrm>
          <a:prstGeom prst="rect">
            <a:avLst/>
          </a:prstGeom>
          <a:noFill/>
        </p:spPr>
        <p:txBody>
          <a:bodyPr wrap="square">
            <a:spAutoFit/>
          </a:bodyPr>
          <a:lstStyle/>
          <a:p>
            <a:pPr lvl="1"/>
            <a:r>
              <a:rPr lang="en-US" altLang="zh-CN" dirty="0">
                <a:solidFill>
                  <a:schemeClr val="bg1"/>
                </a:solidFill>
              </a:rPr>
              <a:t>·O</a:t>
            </a:r>
            <a:r>
              <a:rPr lang="en-US" altLang="zh-CN" baseline="0" dirty="0">
                <a:solidFill>
                  <a:schemeClr val="bg1"/>
                </a:solidFill>
              </a:rPr>
              <a:t>ptimization </a:t>
            </a:r>
            <a:r>
              <a:rPr lang="en-US" altLang="zh-CN" dirty="0">
                <a:solidFill>
                  <a:schemeClr val="bg1"/>
                </a:solidFill>
              </a:rPr>
              <a:t>obj</a:t>
            </a:r>
            <a:r>
              <a:rPr lang="en-US" altLang="zh-CN" baseline="0" dirty="0">
                <a:solidFill>
                  <a:schemeClr val="bg1"/>
                </a:solidFill>
              </a:rPr>
              <a:t>ective: the walking gait                       ·What is it</a:t>
            </a:r>
            <a:r>
              <a:rPr lang="en-US" altLang="zh-CN" dirty="0">
                <a:solidFill>
                  <a:schemeClr val="bg1"/>
                </a:solidFill>
              </a:rPr>
              <a:t>: a non-conventional RL framework</a:t>
            </a:r>
          </a:p>
          <a:p>
            <a:pPr lvl="1"/>
            <a:r>
              <a:rPr lang="en-US" altLang="zh-CN" dirty="0">
                <a:solidFill>
                  <a:schemeClr val="bg1"/>
                </a:solidFill>
              </a:rPr>
              <a:t>·mapping tool: a NN function        </a:t>
            </a:r>
          </a:p>
          <a:p>
            <a:pPr lvl="1"/>
            <a:r>
              <a:rPr lang="en-US" altLang="zh-CN" dirty="0">
                <a:solidFill>
                  <a:schemeClr val="bg1"/>
                </a:solidFill>
              </a:rPr>
              <a:t>·parameters:</a:t>
            </a:r>
            <a:r>
              <a:rPr lang="zh-CN" altLang="en-US" dirty="0">
                <a:solidFill>
                  <a:schemeClr val="bg1"/>
                </a:solidFill>
              </a:rPr>
              <a:t> </a:t>
            </a:r>
            <a:r>
              <a:rPr lang="en-US" altLang="zh-CN" dirty="0">
                <a:solidFill>
                  <a:schemeClr val="bg1"/>
                </a:solidFill>
                <a:effectLst/>
                <a:latin typeface="Times New Roman" panose="02020603050405020304" pitchFamily="18" charset="0"/>
                <a:ea typeface="等线" panose="02010600030101010101" pitchFamily="2" charset="-122"/>
              </a:rPr>
              <a:t>1) a set of coefficients of the Bezier polynomials</a:t>
            </a:r>
            <a:r>
              <a:rPr lang="en-US" altLang="zh-CN" dirty="0">
                <a:solidFill>
                  <a:schemeClr val="bg1"/>
                </a:solidFill>
                <a:latin typeface="Times New Roman" panose="02020603050405020304" pitchFamily="18" charset="0"/>
                <a:ea typeface="等线" panose="02010600030101010101" pitchFamily="2" charset="-122"/>
              </a:rPr>
              <a:t>   </a:t>
            </a:r>
            <a:r>
              <a:rPr lang="en-US" altLang="zh-CN" dirty="0">
                <a:solidFill>
                  <a:schemeClr val="bg1"/>
                </a:solidFill>
                <a:effectLst/>
                <a:latin typeface="Times New Roman" panose="02020603050405020304" pitchFamily="18" charset="0"/>
                <a:ea typeface="等线" panose="02010600030101010101" pitchFamily="2" charset="-122"/>
              </a:rPr>
              <a:t>2) a set of gains corresponding to the derivative </a:t>
            </a:r>
          </a:p>
          <a:p>
            <a:pPr lvl="1"/>
            <a:r>
              <a:rPr lang="en-US" altLang="zh-CN" dirty="0">
                <a:solidFill>
                  <a:schemeClr val="bg1"/>
                </a:solidFill>
                <a:effectLst/>
                <a:latin typeface="Times New Roman" panose="02020603050405020304" pitchFamily="18" charset="0"/>
                <a:ea typeface="等线" panose="02010600030101010101" pitchFamily="2" charset="-122"/>
              </a:rPr>
              <a:t> 3) gain of the joints PD controller  4) the gains for the foot placement  </a:t>
            </a:r>
            <a:r>
              <a:rPr lang="en-US" altLang="zh-CN" dirty="0">
                <a:solidFill>
                  <a:schemeClr val="bg1"/>
                </a:solidFill>
                <a:latin typeface="Times New Roman" panose="02020603050405020304" pitchFamily="18" charset="0"/>
                <a:ea typeface="等线" panose="02010600030101010101" pitchFamily="2" charset="-122"/>
              </a:rPr>
              <a:t>5) the gain for the </a:t>
            </a:r>
            <a:r>
              <a:rPr lang="en-US" altLang="zh-CN" dirty="0">
                <a:solidFill>
                  <a:schemeClr val="bg1"/>
                </a:solidFill>
                <a:effectLst/>
                <a:latin typeface="Times New Roman" panose="02020603050405020304" pitchFamily="18" charset="0"/>
                <a:ea typeface="等线" panose="02010600030101010101" pitchFamily="2" charset="-122"/>
              </a:rPr>
              <a:t>torso regulations</a:t>
            </a:r>
            <a:endParaRPr lang="en-US" altLang="zh-CN" dirty="0">
              <a:solidFill>
                <a:schemeClr val="bg1"/>
              </a:solidFill>
            </a:endParaRPr>
          </a:p>
          <a:p>
            <a:pPr lvl="1"/>
            <a:r>
              <a:rPr lang="en-US" altLang="zh-CN" baseline="0" dirty="0">
                <a:solidFill>
                  <a:schemeClr val="bg1"/>
                </a:solidFill>
              </a:rPr>
              <a:t>·Breakthrough: MODEL-FREE</a:t>
            </a:r>
          </a:p>
          <a:p>
            <a:r>
              <a:rPr lang="en-US" altLang="zh-CN" dirty="0">
                <a:solidFill>
                  <a:schemeClr val="bg1"/>
                </a:solidFill>
                <a:effectLst/>
                <a:latin typeface="Times New Roman" panose="02020603050405020304" pitchFamily="18" charset="0"/>
                <a:ea typeface="等线" panose="02010600030101010101" pitchFamily="2" charset="-122"/>
              </a:rPr>
              <a:t>the reference trajectories are learned from scratch &gt; rely on given working policy providing the joints reference trajectories</a:t>
            </a:r>
            <a:endParaRPr lang="zh-CN" altLang="en-US" baseline="0" dirty="0" err="1">
              <a:solidFill>
                <a:schemeClr val="bg1"/>
              </a:solidFill>
            </a:endParaRPr>
          </a:p>
        </p:txBody>
      </p:sp>
      <p:pic>
        <p:nvPicPr>
          <p:cNvPr id="13" name="图片 12">
            <a:extLst>
              <a:ext uri="{FF2B5EF4-FFF2-40B4-BE49-F238E27FC236}">
                <a16:creationId xmlns:a16="http://schemas.microsoft.com/office/drawing/2014/main" id="{7536018C-8E53-4B66-0649-35F9F5B9CB3E}"/>
              </a:ext>
            </a:extLst>
          </p:cNvPr>
          <p:cNvPicPr>
            <a:picLocks noChangeAspect="1"/>
          </p:cNvPicPr>
          <p:nvPr/>
        </p:nvPicPr>
        <p:blipFill>
          <a:blip r:embed="rId3"/>
          <a:stretch>
            <a:fillRect/>
          </a:stretch>
        </p:blipFill>
        <p:spPr>
          <a:xfrm>
            <a:off x="6939401" y="1382617"/>
            <a:ext cx="4838875" cy="2701628"/>
          </a:xfrm>
          <a:prstGeom prst="rect">
            <a:avLst/>
          </a:prstGeom>
        </p:spPr>
      </p:pic>
      <p:sp>
        <p:nvSpPr>
          <p:cNvPr id="14" name="箭头: 右 13">
            <a:extLst>
              <a:ext uri="{FF2B5EF4-FFF2-40B4-BE49-F238E27FC236}">
                <a16:creationId xmlns:a16="http://schemas.microsoft.com/office/drawing/2014/main" id="{3F27BC9B-677B-BFE5-AF98-7F584D0E66B5}"/>
              </a:ext>
            </a:extLst>
          </p:cNvPr>
          <p:cNvSpPr/>
          <p:nvPr/>
        </p:nvSpPr>
        <p:spPr>
          <a:xfrm>
            <a:off x="5546557" y="2540509"/>
            <a:ext cx="1173740" cy="515327"/>
          </a:xfrm>
          <a:prstGeom prst="righ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1CD60F1-4636-20C1-6461-AFFFF40E18A7}"/>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Tree>
    <p:extLst>
      <p:ext uri="{BB962C8B-B14F-4D97-AF65-F5344CB8AC3E}">
        <p14:creationId xmlns:p14="http://schemas.microsoft.com/office/powerpoint/2010/main" val="192720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Method</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The neural network structure</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8</a:t>
            </a:fld>
            <a:endParaRPr lang="en-US" dirty="0"/>
          </a:p>
        </p:txBody>
      </p:sp>
      <p:sp>
        <p:nvSpPr>
          <p:cNvPr id="11" name="文本框 10">
            <a:extLst>
              <a:ext uri="{FF2B5EF4-FFF2-40B4-BE49-F238E27FC236}">
                <a16:creationId xmlns:a16="http://schemas.microsoft.com/office/drawing/2014/main" id="{E18508EF-BF33-92C7-A47B-815447378AD2}"/>
              </a:ext>
            </a:extLst>
          </p:cNvPr>
          <p:cNvSpPr txBox="1"/>
          <p:nvPr/>
        </p:nvSpPr>
        <p:spPr>
          <a:xfrm>
            <a:off x="6894092" y="1985846"/>
            <a:ext cx="5225715" cy="3970318"/>
          </a:xfrm>
          <a:prstGeom prst="rect">
            <a:avLst/>
          </a:prstGeom>
          <a:noFill/>
        </p:spPr>
        <p:txBody>
          <a:bodyPr wrap="square">
            <a:spAutoFit/>
          </a:bodyPr>
          <a:lstStyle/>
          <a:p>
            <a:r>
              <a:rPr lang="en-US" altLang="zh-CN" baseline="0" dirty="0">
                <a:solidFill>
                  <a:schemeClr val="bg1"/>
                </a:solidFill>
              </a:rPr>
              <a:t>·Optimization </a:t>
            </a:r>
            <a:r>
              <a:rPr lang="en-US" altLang="zh-CN" dirty="0">
                <a:solidFill>
                  <a:schemeClr val="bg1"/>
                </a:solidFill>
              </a:rPr>
              <a:t>obj</a:t>
            </a:r>
            <a:r>
              <a:rPr lang="en-US" altLang="zh-CN" baseline="0" dirty="0">
                <a:solidFill>
                  <a:schemeClr val="bg1"/>
                </a:solidFill>
              </a:rPr>
              <a:t>ective: the walking gait</a:t>
            </a:r>
          </a:p>
          <a:p>
            <a:r>
              <a:rPr lang="en-US" altLang="zh-CN" baseline="0" dirty="0">
                <a:solidFill>
                  <a:schemeClr val="bg1"/>
                </a:solidFill>
              </a:rPr>
              <a:t>·What is it</a:t>
            </a:r>
            <a:r>
              <a:rPr lang="en-US" altLang="zh-CN" dirty="0">
                <a:solidFill>
                  <a:schemeClr val="bg1"/>
                </a:solidFill>
              </a:rPr>
              <a:t>: non-conventional RL framework</a:t>
            </a:r>
          </a:p>
          <a:p>
            <a:r>
              <a:rPr lang="en-US" altLang="zh-CN" baseline="0" dirty="0">
                <a:solidFill>
                  <a:schemeClr val="bg1"/>
                </a:solidFill>
              </a:rPr>
              <a:t>·Inputs layer</a:t>
            </a:r>
            <a:r>
              <a:rPr lang="en-US" altLang="zh-CN" dirty="0">
                <a:solidFill>
                  <a:schemeClr val="bg1"/>
                </a:solidFill>
              </a:rPr>
              <a:t>:</a:t>
            </a:r>
            <a:r>
              <a:rPr lang="zh-CN" altLang="en-US" dirty="0">
                <a:solidFill>
                  <a:schemeClr val="bg1"/>
                </a:solidFill>
              </a:rPr>
              <a:t> </a:t>
            </a:r>
            <a:r>
              <a:rPr lang="en-US" altLang="zh-CN" dirty="0">
                <a:solidFill>
                  <a:schemeClr val="bg1"/>
                </a:solidFill>
              </a:rPr>
              <a:t>velocity,</a:t>
            </a:r>
            <a:r>
              <a:rPr lang="zh-CN" altLang="en-US" dirty="0">
                <a:solidFill>
                  <a:schemeClr val="bg1"/>
                </a:solidFill>
              </a:rPr>
              <a:t> </a:t>
            </a:r>
            <a:r>
              <a:rPr lang="en-US" altLang="zh-CN" dirty="0">
                <a:solidFill>
                  <a:schemeClr val="bg1"/>
                </a:solidFill>
              </a:rPr>
              <a:t>error,</a:t>
            </a:r>
            <a:r>
              <a:rPr lang="zh-CN" altLang="en-US" dirty="0">
                <a:solidFill>
                  <a:schemeClr val="bg1"/>
                </a:solidFill>
              </a:rPr>
              <a:t> </a:t>
            </a:r>
            <a:r>
              <a:rPr lang="en-US" altLang="zh-CN" dirty="0">
                <a:solidFill>
                  <a:schemeClr val="bg1"/>
                </a:solidFill>
              </a:rPr>
              <a:t>angles,</a:t>
            </a:r>
            <a:r>
              <a:rPr lang="zh-CN" altLang="en-US" dirty="0">
                <a:solidFill>
                  <a:schemeClr val="bg1"/>
                </a:solidFill>
              </a:rPr>
              <a:t> </a:t>
            </a:r>
            <a:r>
              <a:rPr lang="en-US" altLang="zh-CN" dirty="0">
                <a:solidFill>
                  <a:schemeClr val="bg1"/>
                </a:solidFill>
              </a:rPr>
              <a:t>angular</a:t>
            </a:r>
            <a:r>
              <a:rPr lang="zh-CN" altLang="en-US" dirty="0">
                <a:solidFill>
                  <a:schemeClr val="bg1"/>
                </a:solidFill>
              </a:rPr>
              <a:t> </a:t>
            </a:r>
            <a:r>
              <a:rPr lang="en-US" altLang="zh-CN" dirty="0">
                <a:solidFill>
                  <a:schemeClr val="bg1"/>
                </a:solidFill>
              </a:rPr>
              <a:t>velocities</a:t>
            </a:r>
            <a:endParaRPr lang="en-US" altLang="zh-CN" baseline="0" dirty="0">
              <a:solidFill>
                <a:schemeClr val="bg1"/>
              </a:solidFill>
            </a:endParaRPr>
          </a:p>
          <a:p>
            <a:r>
              <a:rPr lang="en-US" altLang="zh-CN" dirty="0">
                <a:solidFill>
                  <a:schemeClr val="bg1"/>
                </a:solidFill>
              </a:rPr>
              <a:t>·4 hidden layers, </a:t>
            </a:r>
            <a:r>
              <a:rPr lang="en-US" altLang="zh-CN" baseline="0" dirty="0">
                <a:solidFill>
                  <a:schemeClr val="bg1"/>
                </a:solidFill>
              </a:rPr>
              <a:t>4x32 neurons</a:t>
            </a:r>
          </a:p>
          <a:p>
            <a:r>
              <a:rPr lang="en-US" altLang="zh-CN" baseline="0" dirty="0">
                <a:solidFill>
                  <a:schemeClr val="bg1"/>
                </a:solidFill>
              </a:rPr>
              <a:t>·RELU activation functions</a:t>
            </a:r>
            <a:r>
              <a:rPr lang="en-US" altLang="zh-CN" dirty="0">
                <a:solidFill>
                  <a:schemeClr val="bg1"/>
                </a:solidFill>
              </a:rPr>
              <a:t>(</a:t>
            </a:r>
            <a:r>
              <a:rPr lang="zh-CN" altLang="en-US" baseline="0" dirty="0">
                <a:solidFill>
                  <a:schemeClr val="bg1"/>
                </a:solidFill>
              </a:rPr>
              <a:t>线性整流函数</a:t>
            </a:r>
            <a:r>
              <a:rPr lang="en-US" altLang="zh-CN" baseline="0" dirty="0">
                <a:solidFill>
                  <a:schemeClr val="bg1"/>
                </a:solidFill>
              </a:rPr>
              <a:t>): solving nonlinear problem, improve computational efficiency</a:t>
            </a:r>
          </a:p>
          <a:p>
            <a:r>
              <a:rPr lang="en-US" altLang="zh-CN" dirty="0">
                <a:solidFill>
                  <a:schemeClr val="bg1"/>
                </a:solidFill>
              </a:rPr>
              <a:t>·Sigmoid function: binary classification</a:t>
            </a:r>
          </a:p>
          <a:p>
            <a:r>
              <a:rPr lang="en-US" altLang="zh-CN" baseline="0" dirty="0">
                <a:solidFill>
                  <a:schemeClr val="bg1"/>
                </a:solidFill>
              </a:rPr>
              <a:t>·</a:t>
            </a:r>
            <a:r>
              <a:rPr lang="en-US" altLang="zh-CN" dirty="0">
                <a:solidFill>
                  <a:schemeClr val="bg1"/>
                </a:solidFill>
              </a:rPr>
              <a:t>Output layers: </a:t>
            </a:r>
          </a:p>
          <a:p>
            <a:r>
              <a:rPr lang="en-US" altLang="zh-CN" dirty="0">
                <a:solidFill>
                  <a:schemeClr val="bg1"/>
                </a:solidFill>
              </a:rPr>
              <a:t>1) the coefficients of the Bezier polynomials α, </a:t>
            </a:r>
          </a:p>
          <a:p>
            <a:r>
              <a:rPr lang="en-US" altLang="zh-CN" dirty="0">
                <a:solidFill>
                  <a:schemeClr val="bg1"/>
                </a:solidFill>
              </a:rPr>
              <a:t>2)  the set of gains of the PD controller, foot placement and torso compensations, denoted by </a:t>
            </a:r>
            <a:r>
              <a:rPr lang="en-US" altLang="zh-CN" dirty="0" err="1">
                <a:solidFill>
                  <a:schemeClr val="bg1"/>
                </a:solidFill>
              </a:rPr>
              <a:t>Kd</a:t>
            </a:r>
            <a:r>
              <a:rPr lang="en-US" altLang="zh-CN" dirty="0">
                <a:solidFill>
                  <a:schemeClr val="bg1"/>
                </a:solidFill>
              </a:rPr>
              <a:t>, </a:t>
            </a:r>
            <a:r>
              <a:rPr lang="en-US" altLang="zh-CN" dirty="0" err="1">
                <a:solidFill>
                  <a:schemeClr val="bg1"/>
                </a:solidFill>
              </a:rPr>
              <a:t>Kf</a:t>
            </a:r>
            <a:r>
              <a:rPr lang="en-US" altLang="zh-CN" dirty="0">
                <a:solidFill>
                  <a:schemeClr val="bg1"/>
                </a:solidFill>
              </a:rPr>
              <a:t> p and Kt</a:t>
            </a:r>
          </a:p>
          <a:p>
            <a:endParaRPr lang="en-US" altLang="zh-CN" baseline="0" dirty="0">
              <a:solidFill>
                <a:schemeClr val="bg1"/>
              </a:solidFill>
            </a:endParaRPr>
          </a:p>
          <a:p>
            <a:r>
              <a:rPr lang="en-US" altLang="zh-CN" dirty="0">
                <a:solidFill>
                  <a:schemeClr val="bg1"/>
                </a:solidFill>
              </a:rPr>
              <a:t>·Boundary: decreases the complexity</a:t>
            </a:r>
          </a:p>
          <a:p>
            <a:endParaRPr lang="en-US" altLang="zh-CN" baseline="0" dirty="0">
              <a:solidFill>
                <a:schemeClr val="bg1"/>
              </a:solidFill>
            </a:endParaRPr>
          </a:p>
        </p:txBody>
      </p:sp>
      <p:pic>
        <p:nvPicPr>
          <p:cNvPr id="10" name="图片 9">
            <a:extLst>
              <a:ext uri="{FF2B5EF4-FFF2-40B4-BE49-F238E27FC236}">
                <a16:creationId xmlns:a16="http://schemas.microsoft.com/office/drawing/2014/main" id="{FC50D4CD-207F-B7F5-6DD6-0A6175E12B32}"/>
              </a:ext>
            </a:extLst>
          </p:cNvPr>
          <p:cNvPicPr>
            <a:picLocks noChangeAspect="1"/>
          </p:cNvPicPr>
          <p:nvPr/>
        </p:nvPicPr>
        <p:blipFill>
          <a:blip r:embed="rId2"/>
          <a:stretch>
            <a:fillRect/>
          </a:stretch>
        </p:blipFill>
        <p:spPr>
          <a:xfrm>
            <a:off x="80309" y="1747339"/>
            <a:ext cx="6734912" cy="2886391"/>
          </a:xfrm>
          <a:prstGeom prst="rect">
            <a:avLst/>
          </a:prstGeom>
        </p:spPr>
      </p:pic>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74323"/>
          </a:xfrm>
        </p:spPr>
        <p:txBody>
          <a:bodyPr/>
          <a:lstStyle/>
          <a:p>
            <a:r>
              <a:rPr lang="en-US" dirty="0"/>
              <a:t>A Review of Bipedal Locomotion using Reinforcement Learning</a:t>
            </a:r>
          </a:p>
        </p:txBody>
      </p:sp>
      <p:pic>
        <p:nvPicPr>
          <p:cNvPr id="13" name="图片 12">
            <a:extLst>
              <a:ext uri="{FF2B5EF4-FFF2-40B4-BE49-F238E27FC236}">
                <a16:creationId xmlns:a16="http://schemas.microsoft.com/office/drawing/2014/main" id="{5200748A-F528-D5ED-8757-565FC6EA8688}"/>
              </a:ext>
            </a:extLst>
          </p:cNvPr>
          <p:cNvPicPr>
            <a:picLocks noChangeAspect="1"/>
          </p:cNvPicPr>
          <p:nvPr/>
        </p:nvPicPr>
        <p:blipFill>
          <a:blip r:embed="rId3"/>
          <a:stretch>
            <a:fillRect/>
          </a:stretch>
        </p:blipFill>
        <p:spPr>
          <a:xfrm>
            <a:off x="1305673" y="5003196"/>
            <a:ext cx="4586313" cy="792320"/>
          </a:xfrm>
          <a:prstGeom prst="rect">
            <a:avLst/>
          </a:prstGeom>
        </p:spPr>
      </p:pic>
      <p:sp>
        <p:nvSpPr>
          <p:cNvPr id="3" name="文本框 2">
            <a:extLst>
              <a:ext uri="{FF2B5EF4-FFF2-40B4-BE49-F238E27FC236}">
                <a16:creationId xmlns:a16="http://schemas.microsoft.com/office/drawing/2014/main" id="{9B5FE494-1C12-26F3-2946-9820BDE1D0B4}"/>
              </a:ext>
            </a:extLst>
          </p:cNvPr>
          <p:cNvSpPr txBox="1"/>
          <p:nvPr/>
        </p:nvSpPr>
        <p:spPr>
          <a:xfrm>
            <a:off x="1733238" y="6062672"/>
            <a:ext cx="9091246" cy="430887"/>
          </a:xfrm>
          <a:prstGeom prst="rect">
            <a:avLst/>
          </a:prstGeom>
          <a:noFill/>
        </p:spPr>
        <p:txBody>
          <a:bodyPr wrap="square" rtlCol="0">
            <a:spAutoFit/>
          </a:bodyPr>
          <a:lstStyle/>
          <a:p>
            <a:r>
              <a:rPr lang="en-US" altLang="zh-CN" sz="1100" baseline="0" dirty="0">
                <a:solidFill>
                  <a:schemeClr val="bg1"/>
                </a:solidFill>
              </a:rPr>
              <a:t>Reference: G. A. Castillo, B. Weng, W. Zhang and A. </a:t>
            </a:r>
            <a:r>
              <a:rPr lang="en-US" altLang="zh-CN" sz="1100" baseline="0" dirty="0" err="1">
                <a:solidFill>
                  <a:schemeClr val="bg1"/>
                </a:solidFill>
              </a:rPr>
              <a:t>Hereid</a:t>
            </a:r>
            <a:r>
              <a:rPr lang="en-US" altLang="zh-CN" sz="1100" baseline="0" dirty="0">
                <a:solidFill>
                  <a:schemeClr val="bg1"/>
                </a:solidFill>
              </a:rPr>
              <a:t>, "Hybrid Zero Dynamics Inspired Feedback Control Policy Design for 3D Bipedal Locomotion using Reinforcement Learning," 2020 IEEE International Conference on Robotics and Automation (ICRA), Paris, France, 2020, pp. 8746-8752.</a:t>
            </a:r>
            <a:endParaRPr lang="zh-CN" altLang="en-US" sz="1100" baseline="0" dirty="0" err="1">
              <a:solidFill>
                <a:schemeClr val="bg1"/>
              </a:solidFill>
            </a:endParaRPr>
          </a:p>
        </p:txBody>
      </p:sp>
    </p:spTree>
    <p:extLst>
      <p:ext uri="{BB962C8B-B14F-4D97-AF65-F5344CB8AC3E}">
        <p14:creationId xmlns:p14="http://schemas.microsoft.com/office/powerpoint/2010/main" val="223421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Theory</a:t>
            </a:r>
            <a:endParaRPr lang="en-CN" dirty="0"/>
          </a:p>
        </p:txBody>
      </p:sp>
      <p:pic>
        <p:nvPicPr>
          <p:cNvPr id="9" name="内容占位符 8">
            <a:extLst>
              <a:ext uri="{FF2B5EF4-FFF2-40B4-BE49-F238E27FC236}">
                <a16:creationId xmlns:a16="http://schemas.microsoft.com/office/drawing/2014/main" id="{444E5E1C-BFE3-A050-36EA-ED5A5DAE0296}"/>
              </a:ext>
            </a:extLst>
          </p:cNvPr>
          <p:cNvPicPr>
            <a:picLocks noGrp="1" noChangeAspect="1"/>
          </p:cNvPicPr>
          <p:nvPr>
            <p:ph idx="1"/>
          </p:nvPr>
        </p:nvPicPr>
        <p:blipFill rotWithShape="1">
          <a:blip r:embed="rId2"/>
          <a:srcRect l="25555" r="27263" b="75527"/>
          <a:stretch/>
        </p:blipFill>
        <p:spPr>
          <a:xfrm>
            <a:off x="724650" y="2072046"/>
            <a:ext cx="3567820" cy="688351"/>
          </a:xfrm>
        </p:spPr>
      </p:pic>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Hybrid Zero Dynamics(HZD)</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err="1"/>
              <a:t>Guojing</a:t>
            </a:r>
            <a:r>
              <a:rPr lang="en-US" altLang="zh-CN" dirty="0"/>
              <a:t> Huang, 2024/3/19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0" y="6483677"/>
            <a:ext cx="12192000" cy="365125"/>
          </a:xfrm>
        </p:spPr>
        <p:txBody>
          <a:bodyPr/>
          <a:lstStyle/>
          <a:p>
            <a:r>
              <a:rPr lang="en-US" altLang="zh-CN" dirty="0"/>
              <a:t>A Review of Bipedal Locomotion using Reinforcement Learning</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9</a:t>
            </a:fld>
            <a:endParaRPr lang="en-US" dirty="0"/>
          </a:p>
        </p:txBody>
      </p:sp>
      <p:grpSp>
        <p:nvGrpSpPr>
          <p:cNvPr id="23" name="组合 22">
            <a:extLst>
              <a:ext uri="{FF2B5EF4-FFF2-40B4-BE49-F238E27FC236}">
                <a16:creationId xmlns:a16="http://schemas.microsoft.com/office/drawing/2014/main" id="{D46F9D7E-EE07-CE52-3D65-9EE67C5972AE}"/>
              </a:ext>
            </a:extLst>
          </p:cNvPr>
          <p:cNvGrpSpPr/>
          <p:nvPr/>
        </p:nvGrpSpPr>
        <p:grpSpPr>
          <a:xfrm>
            <a:off x="1027626" y="2300586"/>
            <a:ext cx="10581076" cy="3847207"/>
            <a:chOff x="757990" y="1989909"/>
            <a:chExt cx="10581076" cy="3847207"/>
          </a:xfrm>
        </p:grpSpPr>
        <p:sp>
          <p:nvSpPr>
            <p:cNvPr id="10" name="文本框 9">
              <a:extLst>
                <a:ext uri="{FF2B5EF4-FFF2-40B4-BE49-F238E27FC236}">
                  <a16:creationId xmlns:a16="http://schemas.microsoft.com/office/drawing/2014/main" id="{39C0CC78-5956-96E9-732D-EBACEA3E8E48}"/>
                </a:ext>
              </a:extLst>
            </p:cNvPr>
            <p:cNvSpPr txBox="1"/>
            <p:nvPr/>
          </p:nvSpPr>
          <p:spPr>
            <a:xfrm>
              <a:off x="5896702" y="1989909"/>
              <a:ext cx="5442364" cy="3847207"/>
            </a:xfrm>
            <a:prstGeom prst="rect">
              <a:avLst/>
            </a:prstGeom>
            <a:noFill/>
          </p:spPr>
          <p:txBody>
            <a:bodyPr wrap="square" rtlCol="0">
              <a:spAutoFit/>
            </a:bodyPr>
            <a:lstStyle/>
            <a:p>
              <a:r>
                <a:rPr lang="en-US" altLang="zh-CN" dirty="0">
                  <a:solidFill>
                    <a:schemeClr val="bg1"/>
                  </a:solidFill>
                </a:rPr>
                <a:t>·</a:t>
              </a:r>
              <a:r>
                <a:rPr lang="en-US" altLang="zh-CN" baseline="0" dirty="0">
                  <a:solidFill>
                    <a:schemeClr val="bg1"/>
                  </a:solidFill>
                </a:rPr>
                <a:t>Virtual Constraints</a:t>
              </a:r>
            </a:p>
            <a:p>
              <a:endParaRPr lang="en-US" altLang="zh-CN" baseline="0" dirty="0">
                <a:solidFill>
                  <a:schemeClr val="bg1"/>
                </a:solidFill>
              </a:endParaRPr>
            </a:p>
            <a:p>
              <a:r>
                <a:rPr lang="en-US" altLang="zh-CN" dirty="0">
                  <a:solidFill>
                    <a:schemeClr val="bg1"/>
                  </a:solidFill>
                </a:rPr>
                <a:t>·a vector of desired outputs defined in terms of 5th order Bezier polynomials parameterized by the coefficients α</a:t>
              </a:r>
            </a:p>
            <a:p>
              <a:endParaRPr lang="en-US" altLang="zh-CN" dirty="0">
                <a:solidFill>
                  <a:schemeClr val="bg1"/>
                </a:solidFill>
              </a:endParaRPr>
            </a:p>
            <a:p>
              <a:r>
                <a:rPr lang="en-US" altLang="zh-CN" dirty="0">
                  <a:solidFill>
                    <a:schemeClr val="bg1"/>
                  </a:solidFill>
                </a:rPr>
                <a:t>·the scaled relative time with respect to step time interval</a:t>
              </a:r>
            </a:p>
            <a:p>
              <a:endParaRPr lang="en-US" altLang="zh-CN" dirty="0">
                <a:solidFill>
                  <a:schemeClr val="bg1"/>
                </a:solidFill>
              </a:endParaRPr>
            </a:p>
            <a:p>
              <a:r>
                <a:rPr lang="en-US" altLang="zh-CN" dirty="0">
                  <a:solidFill>
                    <a:schemeClr val="bg1"/>
                  </a:solidFill>
                </a:rPr>
                <a:t>·Foot placement controller</a:t>
              </a:r>
            </a:p>
            <a:p>
              <a:endParaRPr lang="en-US" altLang="zh-CN" dirty="0">
                <a:solidFill>
                  <a:schemeClr val="bg1"/>
                </a:solidFill>
              </a:endParaRPr>
            </a:p>
            <a:p>
              <a:endParaRPr lang="en-US" altLang="zh-CN" dirty="0">
                <a:solidFill>
                  <a:schemeClr val="bg1"/>
                </a:solidFill>
              </a:endParaRPr>
            </a:p>
            <a:p>
              <a:r>
                <a:rPr lang="en-US" altLang="zh-CN" dirty="0">
                  <a:solidFill>
                    <a:schemeClr val="bg1"/>
                  </a:solidFill>
                </a:rPr>
                <a:t>·Torso regulation</a:t>
              </a:r>
            </a:p>
            <a:p>
              <a:endParaRPr lang="en-US" altLang="zh-CN" sz="1200" dirty="0">
                <a:solidFill>
                  <a:schemeClr val="bg1"/>
                </a:solidFill>
              </a:endParaRPr>
            </a:p>
            <a:p>
              <a:endParaRPr lang="en-US" altLang="zh-CN" sz="1600" dirty="0">
                <a:solidFill>
                  <a:schemeClr val="bg1"/>
                </a:solidFill>
              </a:endParaRPr>
            </a:p>
            <a:p>
              <a:r>
                <a:rPr lang="en-US" altLang="zh-CN" dirty="0">
                  <a:solidFill>
                    <a:schemeClr val="bg1"/>
                  </a:solidFill>
                </a:rPr>
                <a:t>·Ankle regulation</a:t>
              </a:r>
            </a:p>
          </p:txBody>
        </p:sp>
        <p:pic>
          <p:nvPicPr>
            <p:cNvPr id="12" name="图片 11">
              <a:extLst>
                <a:ext uri="{FF2B5EF4-FFF2-40B4-BE49-F238E27FC236}">
                  <a16:creationId xmlns:a16="http://schemas.microsoft.com/office/drawing/2014/main" id="{CF3CE6C4-4CB7-0124-B7AB-388E220EB5AB}"/>
                </a:ext>
              </a:extLst>
            </p:cNvPr>
            <p:cNvPicPr>
              <a:picLocks noChangeAspect="1"/>
            </p:cNvPicPr>
            <p:nvPr/>
          </p:nvPicPr>
          <p:blipFill>
            <a:blip r:embed="rId3"/>
            <a:stretch>
              <a:fillRect/>
            </a:stretch>
          </p:blipFill>
          <p:spPr>
            <a:xfrm>
              <a:off x="757990" y="2449720"/>
              <a:ext cx="4835736" cy="611052"/>
            </a:xfrm>
            <a:prstGeom prst="rect">
              <a:avLst/>
            </a:prstGeom>
          </p:spPr>
        </p:pic>
        <p:pic>
          <p:nvPicPr>
            <p:cNvPr id="14" name="图片 13">
              <a:extLst>
                <a:ext uri="{FF2B5EF4-FFF2-40B4-BE49-F238E27FC236}">
                  <a16:creationId xmlns:a16="http://schemas.microsoft.com/office/drawing/2014/main" id="{D870A027-5E70-9415-0F96-3D3D8B71D3B7}"/>
                </a:ext>
              </a:extLst>
            </p:cNvPr>
            <p:cNvPicPr>
              <a:picLocks noChangeAspect="1"/>
            </p:cNvPicPr>
            <p:nvPr/>
          </p:nvPicPr>
          <p:blipFill rotWithShape="1">
            <a:blip r:embed="rId4"/>
            <a:srcRect t="11720"/>
            <a:stretch/>
          </p:blipFill>
          <p:spPr>
            <a:xfrm>
              <a:off x="757990" y="2929300"/>
              <a:ext cx="1996752" cy="958005"/>
            </a:xfrm>
            <a:prstGeom prst="rect">
              <a:avLst/>
            </a:prstGeom>
          </p:spPr>
        </p:pic>
        <p:pic>
          <p:nvPicPr>
            <p:cNvPr id="16" name="图片 15">
              <a:extLst>
                <a:ext uri="{FF2B5EF4-FFF2-40B4-BE49-F238E27FC236}">
                  <a16:creationId xmlns:a16="http://schemas.microsoft.com/office/drawing/2014/main" id="{297D90CF-8DDA-84A5-5A6C-CF5E8FE45CB6}"/>
                </a:ext>
              </a:extLst>
            </p:cNvPr>
            <p:cNvPicPr>
              <a:picLocks noChangeAspect="1"/>
            </p:cNvPicPr>
            <p:nvPr/>
          </p:nvPicPr>
          <p:blipFill>
            <a:blip r:embed="rId5"/>
            <a:stretch>
              <a:fillRect/>
            </a:stretch>
          </p:blipFill>
          <p:spPr>
            <a:xfrm>
              <a:off x="757990" y="3784936"/>
              <a:ext cx="3947669" cy="715289"/>
            </a:xfrm>
            <a:prstGeom prst="rect">
              <a:avLst/>
            </a:prstGeom>
          </p:spPr>
        </p:pic>
        <p:pic>
          <p:nvPicPr>
            <p:cNvPr id="18" name="图片 17">
              <a:extLst>
                <a:ext uri="{FF2B5EF4-FFF2-40B4-BE49-F238E27FC236}">
                  <a16:creationId xmlns:a16="http://schemas.microsoft.com/office/drawing/2014/main" id="{C0271DEC-933B-1986-7644-5CE5DC0197E0}"/>
                </a:ext>
              </a:extLst>
            </p:cNvPr>
            <p:cNvPicPr>
              <a:picLocks noChangeAspect="1"/>
            </p:cNvPicPr>
            <p:nvPr/>
          </p:nvPicPr>
          <p:blipFill>
            <a:blip r:embed="rId6"/>
            <a:stretch>
              <a:fillRect/>
            </a:stretch>
          </p:blipFill>
          <p:spPr>
            <a:xfrm>
              <a:off x="757990" y="4667915"/>
              <a:ext cx="2944098" cy="611654"/>
            </a:xfrm>
            <a:prstGeom prst="rect">
              <a:avLst/>
            </a:prstGeom>
          </p:spPr>
        </p:pic>
        <p:pic>
          <p:nvPicPr>
            <p:cNvPr id="20" name="图片 19">
              <a:extLst>
                <a:ext uri="{FF2B5EF4-FFF2-40B4-BE49-F238E27FC236}">
                  <a16:creationId xmlns:a16="http://schemas.microsoft.com/office/drawing/2014/main" id="{292D76FA-E4BA-3D3F-BB13-A6BA8ABA10BF}"/>
                </a:ext>
              </a:extLst>
            </p:cNvPr>
            <p:cNvPicPr>
              <a:picLocks noChangeAspect="1"/>
            </p:cNvPicPr>
            <p:nvPr/>
          </p:nvPicPr>
          <p:blipFill>
            <a:blip r:embed="rId7"/>
            <a:stretch>
              <a:fillRect/>
            </a:stretch>
          </p:blipFill>
          <p:spPr>
            <a:xfrm>
              <a:off x="757990" y="5417952"/>
              <a:ext cx="2391481" cy="386396"/>
            </a:xfrm>
            <a:prstGeom prst="rect">
              <a:avLst/>
            </a:prstGeom>
          </p:spPr>
        </p:pic>
      </p:grpSp>
      <p:sp>
        <p:nvSpPr>
          <p:cNvPr id="21" name="文本框 20">
            <a:extLst>
              <a:ext uri="{FF2B5EF4-FFF2-40B4-BE49-F238E27FC236}">
                <a16:creationId xmlns:a16="http://schemas.microsoft.com/office/drawing/2014/main" id="{636E9F14-4710-AEF7-05C7-9AC5503A89B2}"/>
              </a:ext>
            </a:extLst>
          </p:cNvPr>
          <p:cNvSpPr txBox="1"/>
          <p:nvPr/>
        </p:nvSpPr>
        <p:spPr>
          <a:xfrm>
            <a:off x="647780" y="1389486"/>
            <a:ext cx="10786230" cy="646331"/>
          </a:xfrm>
          <a:prstGeom prst="rect">
            <a:avLst/>
          </a:prstGeom>
          <a:noFill/>
        </p:spPr>
        <p:txBody>
          <a:bodyPr wrap="square" rtlCol="0">
            <a:spAutoFit/>
          </a:bodyPr>
          <a:lstStyle/>
          <a:p>
            <a:r>
              <a:rPr lang="en-US" altLang="zh-CN" dirty="0">
                <a:solidFill>
                  <a:schemeClr val="bg1"/>
                </a:solidFill>
              </a:rPr>
              <a:t>The HZD approach is based on the concept of virtual constraints, which are mathematical relationships that define desired behaviors or constraints for the robot's motion. </a:t>
            </a:r>
            <a:endParaRPr lang="zh-CN" altLang="en-US" dirty="0" err="1">
              <a:solidFill>
                <a:schemeClr val="bg1"/>
              </a:solidFill>
            </a:endParaRPr>
          </a:p>
        </p:txBody>
      </p:sp>
    </p:spTree>
    <p:extLst>
      <p:ext uri="{BB962C8B-B14F-4D97-AF65-F5344CB8AC3E}">
        <p14:creationId xmlns:p14="http://schemas.microsoft.com/office/powerpoint/2010/main" val="1739992976"/>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73</TotalTime>
  <Words>2765</Words>
  <Application>Microsoft Office PowerPoint</Application>
  <PresentationFormat>宽屏</PresentationFormat>
  <Paragraphs>255</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Arial</vt:lpstr>
      <vt:lpstr>Calibri</vt:lpstr>
      <vt:lpstr>Times New Roman</vt:lpstr>
      <vt:lpstr>Office 主题​​</vt:lpstr>
      <vt:lpstr>A Review of Bipedal Locomotion using Reinforcement Learning</vt:lpstr>
      <vt:lpstr>Motivation and Main Problem</vt:lpstr>
      <vt:lpstr>Motivation and Main Problem</vt:lpstr>
      <vt:lpstr>Problem Setting</vt:lpstr>
      <vt:lpstr>Context / Related Work / Limitations of Prior Work</vt:lpstr>
      <vt:lpstr>Context / Related Work / Limitations of Prior Work</vt:lpstr>
      <vt:lpstr>Method</vt:lpstr>
      <vt:lpstr>Method</vt:lpstr>
      <vt:lpstr>Theory</vt:lpstr>
      <vt:lpstr>Experimental Setup</vt:lpstr>
      <vt:lpstr>Experimental Results</vt:lpstr>
      <vt:lpstr>Experimental Results</vt:lpstr>
      <vt:lpstr>Experimental Results</vt:lpstr>
      <vt:lpstr>Experimental Results</vt:lpstr>
      <vt:lpstr>Experimental Results</vt:lpstr>
      <vt:lpstr>Discussion of Results</vt:lpstr>
      <vt:lpstr>Discussion of Results</vt:lpstr>
      <vt:lpstr>Limitations / Open Issues </vt:lpstr>
      <vt:lpstr>Limitations / Open Issues </vt:lpstr>
      <vt:lpstr>Future Work for Paper</vt:lpstr>
      <vt:lpstr>Extended Readings</vt:lpstr>
      <vt:lpstr>Extended Readings</vt:lpstr>
      <vt:lpstr>Summary</vt:lpstr>
      <vt:lpstr>Summary</vt:lpstr>
      <vt:lpstr>A Review of Bipedal Locomotion using Reinforcement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吉安 季</cp:lastModifiedBy>
  <cp:revision>8</cp:revision>
  <dcterms:created xsi:type="dcterms:W3CDTF">2023-02-12T01:29:03Z</dcterms:created>
  <dcterms:modified xsi:type="dcterms:W3CDTF">2024-03-10T12:16:42Z</dcterms:modified>
</cp:coreProperties>
</file>