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2"/>
  </p:notesMasterIdLst>
  <p:handoutMasterIdLst>
    <p:handoutMasterId r:id="rId33"/>
  </p:handoutMasterIdLst>
  <p:sldIdLst>
    <p:sldId id="256" r:id="rId3"/>
    <p:sldId id="280" r:id="rId4"/>
    <p:sldId id="257" r:id="rId5"/>
    <p:sldId id="262" r:id="rId6"/>
    <p:sldId id="281" r:id="rId7"/>
    <p:sldId id="263"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270" r:id="rId26"/>
    <p:sldId id="297" r:id="rId27"/>
    <p:sldId id="271" r:id="rId28"/>
    <p:sldId id="296" r:id="rId29"/>
    <p:sldId id="272" r:id="rId30"/>
    <p:sldId id="315" r:id="rId31"/>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71798" autoAdjust="0"/>
  </p:normalViewPr>
  <p:slideViewPr>
    <p:cSldViewPr snapToGrid="0" snapToObjects="1">
      <p:cViewPr varScale="1">
        <p:scale>
          <a:sx n="128" d="100"/>
          <a:sy n="128" d="100"/>
        </p:scale>
        <p:origin x="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pic>
        <p:nvPicPr>
          <p:cNvPr id="11" name="Picture 10"/>
          <p:cNvPicPr>
            <a:picLocks noChangeAspect="1"/>
          </p:cNvPicPr>
          <p:nvPr userDrawn="1"/>
        </p:nvPicPr>
        <p:blipFill>
          <a:blip r:embed="rId2"/>
          <a:stretch>
            <a:fillRect/>
          </a:stretch>
        </p:blipFill>
        <p:spPr>
          <a:xfrm>
            <a:off x="200627" y="5349875"/>
            <a:ext cx="891873" cy="891873"/>
          </a:xfrm>
          <a:prstGeom prst="rect">
            <a:avLst/>
          </a:prstGeom>
        </p:spPr>
      </p:pic>
      <p:pic>
        <p:nvPicPr>
          <p:cNvPr id="10" name="Picture 9"/>
          <p:cNvPicPr>
            <a:picLocks noChangeAspect="1"/>
          </p:cNvPicPr>
          <p:nvPr userDrawn="1"/>
        </p:nvPicPr>
        <p:blipFill>
          <a:blip r:embed="rId3"/>
          <a:stretch>
            <a:fillRect/>
          </a:stretch>
        </p:blipFill>
        <p:spPr>
          <a:xfrm>
            <a:off x="1164166" y="5349875"/>
            <a:ext cx="891873" cy="8918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6"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7"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8"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9" name="直接连接符 8"/>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11" name="直接连接符 10"/>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3"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14" name="Footer Placeholder 4"/>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15" name="Slide Number Placeholder 5"/>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10"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11"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6"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7"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0"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 杨雪 洪雨盈 魏毓瞳 李蕴哲 20240319</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Real-Time Grasp Detection Using Convolutional Neural Networks </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p:cNvPicPr>
            <a:picLocks noChangeAspect="1"/>
          </p:cNvPicPr>
          <p:nvPr userDrawn="1"/>
        </p:nvPicPr>
        <p:blipFill>
          <a:blip r:embed="rId12"/>
          <a:stretch>
            <a:fillRect/>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dirty="0"/>
              <a:t>Real-Time Grasp Detection Using Convolutional Neural Networks </a:t>
            </a:r>
            <a:endParaRPr lang="en-US" dirty="0"/>
          </a:p>
        </p:txBody>
      </p:sp>
      <p:sp>
        <p:nvSpPr>
          <p:cNvPr id="3" name="Subtitle 2"/>
          <p:cNvSpPr>
            <a:spLocks noGrp="1"/>
          </p:cNvSpPr>
          <p:nvPr>
            <p:ph type="subTitle" idx="1"/>
          </p:nvPr>
        </p:nvSpPr>
        <p:spPr/>
        <p:txBody>
          <a:bodyPr>
            <a:normAutofit/>
          </a:bodyPr>
          <a:lstStyle/>
          <a:p>
            <a:pPr marL="0" lvl="0" indent="0" algn="ctr" rtl="0">
              <a:spcBef>
                <a:spcPts val="0"/>
              </a:spcBef>
              <a:spcAft>
                <a:spcPts val="0"/>
              </a:spcAft>
              <a:buNone/>
            </a:pPr>
            <a:r>
              <a:rPr lang="en-US" altLang="zh-CN" sz="2400" dirty="0">
                <a:solidFill>
                  <a:srgbClr val="595959"/>
                </a:solidFill>
              </a:rPr>
              <a:t>Presenter: </a:t>
            </a:r>
            <a:r>
              <a:rPr lang="zh-CN" altLang="en-US" sz="2400" dirty="0">
                <a:solidFill>
                  <a:srgbClr val="595959"/>
                </a:solidFill>
              </a:rPr>
              <a:t>杨雪</a:t>
            </a:r>
            <a:r>
              <a:rPr lang="en-US" altLang="zh-CN" sz="2400" dirty="0">
                <a:solidFill>
                  <a:srgbClr val="595959"/>
                </a:solidFill>
              </a:rPr>
              <a:t> </a:t>
            </a:r>
            <a:r>
              <a:rPr lang="zh-CN" altLang="en-US" sz="2400" dirty="0">
                <a:solidFill>
                  <a:srgbClr val="595959"/>
                </a:solidFill>
              </a:rPr>
              <a:t>洪雨盈</a:t>
            </a:r>
            <a:r>
              <a:rPr lang="en-US" altLang="zh-CN" sz="2400" dirty="0">
                <a:solidFill>
                  <a:srgbClr val="595959"/>
                </a:solidFill>
              </a:rPr>
              <a:t> </a:t>
            </a:r>
            <a:r>
              <a:rPr lang="zh-CN" altLang="en-US" sz="2400" dirty="0">
                <a:solidFill>
                  <a:srgbClr val="595959"/>
                </a:solidFill>
              </a:rPr>
              <a:t>魏毓瞳</a:t>
            </a:r>
            <a:r>
              <a:rPr lang="en-US" altLang="zh-CN" sz="2400" dirty="0">
                <a:solidFill>
                  <a:srgbClr val="595959"/>
                </a:solidFill>
              </a:rPr>
              <a:t> </a:t>
            </a:r>
            <a:r>
              <a:rPr lang="zh-CN" altLang="en-US" sz="2400" dirty="0">
                <a:solidFill>
                  <a:srgbClr val="595959"/>
                </a:solidFill>
              </a:rPr>
              <a:t>李蕴哲</a:t>
            </a:r>
            <a:endParaRPr lang="en-US" sz="2400" dirty="0">
              <a:solidFill>
                <a:srgbClr val="595959"/>
              </a:solidFill>
            </a:endParaRPr>
          </a:p>
          <a:p>
            <a:pPr>
              <a:spcBef>
                <a:spcPts val="0"/>
              </a:spcBef>
            </a:pPr>
            <a:endParaRPr lang="en-US" sz="2400" dirty="0">
              <a:solidFill>
                <a:srgbClr val="595959"/>
              </a:solidFill>
            </a:endParaRPr>
          </a:p>
          <a:p>
            <a:pPr>
              <a:spcBef>
                <a:spcPts val="0"/>
              </a:spcBef>
            </a:pPr>
            <a:r>
              <a:rPr lang="en-US" sz="2400" dirty="0">
                <a:solidFill>
                  <a:srgbClr val="595959"/>
                </a:solidFill>
              </a:rPr>
              <a:t>20240319</a:t>
            </a:r>
            <a:endParaRPr lang="en-US" sz="2400" dirty="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Theory </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2" name="Content Placeholder 2"/>
          <p:cNvSpPr>
            <a:spLocks noGrp="1"/>
          </p:cNvSpPr>
          <p:nvPr>
            <p:ph idx="1"/>
          </p:nvPr>
        </p:nvSpPr>
        <p:spPr>
          <a:xfrm flipH="1">
            <a:off x="5601810" y="1001713"/>
            <a:ext cx="6389562" cy="5429250"/>
          </a:xfrm>
        </p:spPr>
        <p:txBody>
          <a:bodyPr>
            <a:normAutofit/>
          </a:bodyPr>
          <a:lstStyle/>
          <a:p>
            <a:pPr marL="0" indent="0">
              <a:buNone/>
            </a:pPr>
            <a:r>
              <a:rPr lang="en-US" dirty="0"/>
              <a:t>	Compared to the sliding window method, this method scaled the network to generate a global understanding for the whole image.</a:t>
            </a:r>
            <a:endParaRPr lang="en-US" dirty="0"/>
          </a:p>
          <a:p>
            <a:pPr marL="0" indent="0">
              <a:buNone/>
            </a:pPr>
            <a:endParaRPr lang="en-US" dirty="0"/>
          </a:p>
          <a:p>
            <a:pPr marL="0" indent="0">
              <a:buNone/>
            </a:pPr>
            <a:r>
              <a:rPr lang="zh-CN" altLang="en-US" dirty="0"/>
              <a:t>①</a:t>
            </a:r>
            <a:r>
              <a:rPr lang="en-US" altLang="zh-CN" dirty="0"/>
              <a:t>For items with multiple graspable points, grasping strategies can be generated by applying this network only once. </a:t>
            </a:r>
            <a:endParaRPr lang="en-US" altLang="zh-CN" dirty="0"/>
          </a:p>
          <a:p>
            <a:pPr marL="0" indent="0">
              <a:buNone/>
            </a:pPr>
            <a:endParaRPr lang="en-US" altLang="zh-CN" dirty="0"/>
          </a:p>
          <a:p>
            <a:pPr marL="0" indent="0">
              <a:buNone/>
            </a:pPr>
            <a:r>
              <a:rPr lang="zh-CN" altLang="en-US" dirty="0"/>
              <a:t>②</a:t>
            </a:r>
            <a:r>
              <a:rPr lang="en-US" altLang="zh-CN" dirty="0"/>
              <a:t>Global information of the image provides good object classification. </a:t>
            </a:r>
            <a:endParaRPr lang="en-US" dirty="0"/>
          </a:p>
        </p:txBody>
      </p:sp>
      <p:pic>
        <p:nvPicPr>
          <p:cNvPr id="4098" name="Picture 2" descr="Fig. 1. - The cornell grasping dataset contains a variety of objects, each with multiple labelled grasps. Grasps are given as oriented rectangles in 2-D."/>
          <p:cNvPicPr>
            <a:picLocks noChangeAspect="1" noChangeArrowheads="1"/>
          </p:cNvPicPr>
          <p:nvPr/>
        </p:nvPicPr>
        <p:blipFill rotWithShape="1">
          <a:blip r:embed="rId1">
            <a:extLst>
              <a:ext uri="{28A0092B-C50C-407E-A947-70E740481C1C}">
                <a14:useLocalDpi xmlns:a14="http://schemas.microsoft.com/office/drawing/2010/main" val="0"/>
              </a:ext>
            </a:extLst>
          </a:blip>
          <a:srcRect t="9348"/>
          <a:stretch>
            <a:fillRect/>
          </a:stretch>
        </p:blipFill>
        <p:spPr bwMode="auto">
          <a:xfrm>
            <a:off x="329306" y="1214835"/>
            <a:ext cx="4591050" cy="4749072"/>
          </a:xfrm>
          <a:prstGeom prst="rect">
            <a:avLst/>
          </a:prstGeom>
          <a:noFill/>
          <a:extLst>
            <a:ext uri="{909E8E84-426E-40DD-AFC4-6F175D3DCCD1}">
              <a14:hiddenFill xmlns:a14="http://schemas.microsoft.com/office/drawing/2010/main">
                <a:solidFill>
                  <a:srgbClr val="FFFFFF"/>
                </a:solidFill>
              </a14:hiddenFill>
            </a:ext>
          </a:extLst>
        </p:spPr>
      </p:pic>
      <p:sp>
        <p:nvSpPr>
          <p:cNvPr id="3" name="日期占位符 2"/>
          <p:cNvSpPr>
            <a:spLocks noGrp="1"/>
          </p:cNvSpPr>
          <p:nvPr>
            <p:ph type="dt" sz="half" idx="2"/>
          </p:nvPr>
        </p:nvSpPr>
        <p:spPr/>
        <p:txBody>
          <a:bodyPr/>
          <a:p>
            <a:pPr marL="0" lvl="0" indent="0" algn="l" rtl="0">
              <a:spcBef>
                <a:spcPts val="0"/>
              </a:spcBef>
              <a:spcAft>
                <a:spcPts val="0"/>
              </a:spcAft>
              <a:buNone/>
            </a:pPr>
            <a:r>
              <a:rPr lang="zh-CN" altLang="en-US" dirty="0">
                <a:solidFill>
                  <a:schemeClr val="tx1"/>
                </a:solidFill>
                <a:sym typeface="+mn-ea"/>
              </a:rPr>
              <a:t>杨雪</a:t>
            </a:r>
            <a:r>
              <a:rPr lang="en-US" altLang="zh-CN" dirty="0">
                <a:solidFill>
                  <a:schemeClr val="tx1"/>
                </a:solidFill>
                <a:sym typeface="+mn-ea"/>
              </a:rPr>
              <a:t> </a:t>
            </a:r>
            <a:r>
              <a:rPr lang="zh-CN" altLang="en-US" dirty="0">
                <a:solidFill>
                  <a:schemeClr val="tx1"/>
                </a:solidFill>
                <a:sym typeface="+mn-ea"/>
              </a:rPr>
              <a:t>洪雨盈</a:t>
            </a:r>
            <a:r>
              <a:rPr lang="en-US" altLang="zh-CN" dirty="0">
                <a:solidFill>
                  <a:schemeClr val="tx1"/>
                </a:solidFill>
                <a:sym typeface="+mn-ea"/>
              </a:rPr>
              <a:t> </a:t>
            </a:r>
            <a:r>
              <a:rPr lang="zh-CN" altLang="en-US" dirty="0">
                <a:solidFill>
                  <a:schemeClr val="tx1"/>
                </a:solidFill>
                <a:sym typeface="+mn-ea"/>
              </a:rPr>
              <a:t>魏毓瞳</a:t>
            </a:r>
            <a:r>
              <a:rPr lang="en-US" altLang="zh-CN" dirty="0">
                <a:solidFill>
                  <a:schemeClr val="tx1"/>
                </a:solidFill>
                <a:sym typeface="+mn-ea"/>
              </a:rPr>
              <a:t> </a:t>
            </a:r>
            <a:r>
              <a:rPr lang="zh-CN" altLang="en-US" dirty="0">
                <a:solidFill>
                  <a:schemeClr val="tx1"/>
                </a:solidFill>
                <a:sym typeface="+mn-ea"/>
              </a:rPr>
              <a:t>李蕴哲</a:t>
            </a:r>
            <a:r>
              <a:rPr lang="en-US" altLang="zh-CN" dirty="0">
                <a:solidFill>
                  <a:schemeClr val="tx1"/>
                </a:solidFill>
                <a:sym typeface="+mn-ea"/>
              </a:rPr>
              <a:t> </a:t>
            </a:r>
            <a:r>
              <a:rPr lang="en-US" dirty="0">
                <a:solidFill>
                  <a:schemeClr val="tx1"/>
                </a:solidFill>
                <a:sym typeface="+mn-ea"/>
              </a:rPr>
              <a:t>20240319</a:t>
            </a:r>
            <a:endParaRPr lang="en-US" dirty="0">
              <a:solidFill>
                <a:schemeClr val="tx1"/>
              </a:solidFill>
              <a:sym typeface="+mn-ea"/>
            </a:endParaRPr>
          </a:p>
        </p:txBody>
      </p:sp>
      <p:sp>
        <p:nvSpPr>
          <p:cNvPr id="4" name="页脚占位符 3"/>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Setup</a:t>
            </a:r>
            <a:endParaRPr lang="en-US" dirty="0"/>
          </a:p>
        </p:txBody>
      </p:sp>
      <p:sp>
        <p:nvSpPr>
          <p:cNvPr id="3" name="Content Placeholder 2"/>
          <p:cNvSpPr>
            <a:spLocks noGrp="1"/>
          </p:cNvSpPr>
          <p:nvPr>
            <p:ph idx="1"/>
          </p:nvPr>
        </p:nvSpPr>
        <p:spPr>
          <a:xfrm>
            <a:off x="200627" y="1294593"/>
            <a:ext cx="11760000" cy="4860000"/>
          </a:xfrm>
        </p:spPr>
        <p:txBody>
          <a:bodyPr>
            <a:normAutofit/>
          </a:bodyPr>
          <a:lstStyle/>
          <a:p>
            <a:pPr marL="0" indent="0">
              <a:buNone/>
            </a:pPr>
            <a:r>
              <a:rPr lang="en-US" dirty="0"/>
              <a:t>P</a:t>
            </a:r>
            <a:r>
              <a:rPr lang="en-US" altLang="zh-CN" dirty="0"/>
              <a:t>retrain</a:t>
            </a:r>
            <a:r>
              <a:rPr lang="zh-CN" altLang="en-US" dirty="0"/>
              <a:t>：</a:t>
            </a:r>
            <a:endParaRPr lang="en-US" altLang="zh-CN" dirty="0"/>
          </a:p>
          <a:p>
            <a:pPr marL="457200" lvl="1" indent="0">
              <a:buNone/>
            </a:pPr>
            <a:r>
              <a:rPr lang="en-US" dirty="0"/>
              <a:t>D</a:t>
            </a:r>
            <a:r>
              <a:rPr lang="en-US" altLang="zh-CN" dirty="0"/>
              <a:t>atasets</a:t>
            </a:r>
            <a:r>
              <a:rPr lang="zh-CN" altLang="en-US" dirty="0"/>
              <a:t>：</a:t>
            </a:r>
            <a:r>
              <a:rPr lang="en-US" altLang="zh-CN" dirty="0"/>
              <a:t>ImageNet</a:t>
            </a:r>
            <a:endParaRPr lang="en-US" altLang="zh-CN" dirty="0"/>
          </a:p>
          <a:p>
            <a:pPr marL="457200" lvl="1" indent="0">
              <a:buNone/>
            </a:pPr>
            <a:r>
              <a:rPr lang="en-US" dirty="0"/>
              <a:t>T</a:t>
            </a:r>
            <a:r>
              <a:rPr lang="en-US" altLang="zh-CN" dirty="0"/>
              <a:t>asks</a:t>
            </a:r>
            <a:r>
              <a:rPr lang="zh-CN" altLang="en-US" dirty="0"/>
              <a:t>：</a:t>
            </a:r>
            <a:r>
              <a:rPr lang="en-US" altLang="zh-CN" dirty="0"/>
              <a:t>Classification</a:t>
            </a:r>
            <a:endParaRPr lang="en-US" altLang="zh-CN"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a:ea typeface="仿宋" panose="02010609060101010101" charset="-122"/>
                <a:cs typeface="+mn-cs"/>
              </a:rPr>
              <a:t>Train</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a:ea typeface="仿宋" panose="02010609060101010101" charset="-122"/>
                <a:cs typeface="+mn-cs"/>
              </a:rPr>
              <a:t>：</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a:ea typeface="仿宋" panose="02010609060101010101" charset="-122"/>
              <a:cs typeface="+mn-cs"/>
            </a:endParaRPr>
          </a:p>
          <a:p>
            <a:pPr marL="457200" lvl="1" indent="0">
              <a:buNone/>
            </a:pPr>
            <a:r>
              <a:rPr lang="en-US" altLang="zh-CN" dirty="0"/>
              <a:t>Datasets</a:t>
            </a:r>
            <a:r>
              <a:rPr lang="zh-CN" altLang="en-US" dirty="0"/>
              <a:t>：</a:t>
            </a:r>
            <a:r>
              <a:rPr lang="en-US" altLang="zh-CN" dirty="0"/>
              <a:t>Cornell grasping dataset</a:t>
            </a:r>
            <a:endParaRPr lang="en-US" altLang="zh-CN" dirty="0"/>
          </a:p>
          <a:p>
            <a:pPr marL="457200" lvl="1" indent="0">
              <a:buNone/>
            </a:pPr>
            <a:r>
              <a:rPr lang="en-US" altLang="zh-CN" dirty="0"/>
              <a:t>Tasks</a:t>
            </a:r>
            <a:r>
              <a:rPr lang="zh-CN" altLang="en-US" dirty="0"/>
              <a:t>：</a:t>
            </a:r>
            <a:r>
              <a:rPr lang="en-US" altLang="zh-CN" dirty="0"/>
              <a:t>Grasping strategy prediction</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a:ea typeface="仿宋" panose="02010609060101010101" charset="-122"/>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solidFill>
                  <a:prstClr val="black"/>
                </a:solidFill>
                <a:latin typeface="Times New Roman" panose="02020603050405020304"/>
                <a:ea typeface="仿宋" panose="02010609060101010101" charset="-122"/>
              </a:rPr>
              <a:t>Har</a:t>
            </a:r>
            <a:r>
              <a:rPr kumimoji="0" lang="en-US" altLang="zh-CN" sz="2800" b="0" u="none" strike="noStrike" kern="1200" cap="none" spc="0" normalizeH="0" baseline="0" noProof="0" dirty="0" err="1">
                <a:ln>
                  <a:noFill/>
                </a:ln>
                <a:solidFill>
                  <a:prstClr val="black"/>
                </a:solidFill>
                <a:effectLst/>
                <a:uLnTx/>
                <a:uFillTx/>
                <a:latin typeface="Times New Roman" panose="02020603050405020304"/>
                <a:ea typeface="仿宋" panose="02010609060101010101" charset="-122"/>
                <a:cs typeface="+mn-cs"/>
              </a:rPr>
              <a:t>dware</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a:ea typeface="仿宋" panose="02010609060101010101" charset="-122"/>
                <a:cs typeface="+mn-cs"/>
              </a:rPr>
              <a:t> setups</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a:ea typeface="仿宋" panose="02010609060101010101" charset="-122"/>
                <a:cs typeface="+mn-cs"/>
              </a:rPr>
              <a:t>：</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a:ea typeface="仿宋" panose="02010609060101010101" charset="-122"/>
              <a:cs typeface="+mn-cs"/>
            </a:endParaRPr>
          </a:p>
          <a:p>
            <a:pPr marL="457200" lvl="1" indent="0">
              <a:buNone/>
            </a:pPr>
            <a:r>
              <a:rPr lang="en-US" altLang="zh-CN" dirty="0"/>
              <a:t> Nvidia Tesla K20 GPU</a:t>
            </a:r>
            <a:endParaRPr lang="en-US" altLang="zh-CN" dirty="0"/>
          </a:p>
          <a:p>
            <a:pPr marL="0" indent="0">
              <a:buNone/>
            </a:pPr>
            <a:r>
              <a:rPr lang="en-US" altLang="zh-CN" sz="2400" i="1" dirty="0"/>
              <a:t>As no actual grasping work contained, there is no actual robotic platform illustrated in this article.</a:t>
            </a:r>
            <a:endParaRPr lang="en-US" altLang="zh-CN" sz="2400" i="1" dirty="0"/>
          </a:p>
        </p:txBody>
      </p:sp>
      <p:sp>
        <p:nvSpPr>
          <p:cNvPr id="5" name="Date Placeholder 4"/>
          <p:cNvSpPr>
            <a:spLocks noGrp="1"/>
          </p:cNvSpPr>
          <p:nvPr>
            <p:ph type="dt" sz="half" idx="2"/>
          </p:nvPr>
        </p:nvSpPr>
        <p:spPr/>
        <p:txBody>
          <a:bodyPr/>
          <a:lstStyle/>
          <a:p>
            <a:r>
              <a:rPr lang="en-US" dirty="0"/>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Setup</a:t>
            </a:r>
            <a:endParaRPr lang="en-US" dirty="0"/>
          </a:p>
        </p:txBody>
      </p:sp>
      <p:sp>
        <p:nvSpPr>
          <p:cNvPr id="3" name="Content Placeholder 2"/>
          <p:cNvSpPr>
            <a:spLocks noGrp="1"/>
          </p:cNvSpPr>
          <p:nvPr>
            <p:ph idx="1"/>
          </p:nvPr>
        </p:nvSpPr>
        <p:spPr>
          <a:xfrm>
            <a:off x="200628" y="2508785"/>
            <a:ext cx="2869600" cy="559887"/>
          </a:xfrm>
        </p:spPr>
        <p:txBody>
          <a:bodyPr>
            <a:normAutofit/>
          </a:bodyPr>
          <a:lstStyle/>
          <a:p>
            <a:pPr marL="0" indent="0">
              <a:buNone/>
            </a:pPr>
            <a:r>
              <a:rPr lang="en-US" dirty="0"/>
              <a:t>Baseline</a:t>
            </a:r>
            <a:r>
              <a:rPr lang="zh-CN" altLang="en-US" dirty="0"/>
              <a:t>：</a:t>
            </a:r>
            <a:endParaRPr lang="en-US" altLang="zh-CN" dirty="0"/>
          </a:p>
          <a:p>
            <a:pPr marL="0" indent="0">
              <a:buNone/>
            </a:pPr>
            <a:endParaRPr lang="en-US" dirty="0"/>
          </a:p>
          <a:p>
            <a:pPr marL="0" indent="0">
              <a:buNone/>
            </a:pPr>
            <a:endParaRPr lang="en-US" dirty="0"/>
          </a:p>
        </p:txBody>
      </p:sp>
      <p:sp>
        <p:nvSpPr>
          <p:cNvPr id="5" name="Date Placeholder 4"/>
          <p:cNvSpPr>
            <a:spLocks noGrp="1"/>
          </p:cNvSpPr>
          <p:nvPr>
            <p:ph type="dt" sz="half" idx="2"/>
          </p:nvPr>
        </p:nvSpPr>
        <p:spPr/>
        <p:txBody>
          <a:bodyPr/>
          <a:lstStyle/>
          <a:p>
            <a:r>
              <a:rPr lang="en-US" dirty="0"/>
              <a:t> 杨雪 洪雨盈 魏毓瞳 李蕴哲 20240319</a:t>
            </a:r>
            <a:endParaRPr lang="en-US" dirty="0"/>
          </a:p>
        </p:txBody>
      </p:sp>
      <p:sp>
        <p:nvSpPr>
          <p:cNvPr id="7" name="Slide Number Placeholder 6"/>
          <p:cNvSpPr>
            <a:spLocks noGrp="1"/>
          </p:cNvSpPr>
          <p:nvPr>
            <p:ph type="sldNum" sz="quarter" idx="4"/>
          </p:nvPr>
        </p:nvSpPr>
        <p:spPr>
          <a:xfrm>
            <a:off x="7547172" y="6479110"/>
            <a:ext cx="4413455" cy="365125"/>
          </a:xfrm>
        </p:spPr>
        <p:txBody>
          <a:bodyPr/>
          <a:lstStyle/>
          <a:p>
            <a:fld id="{753A1DE0-CF65-344E-A1C3-3B403388D3F5}" type="slidenum">
              <a:rPr lang="en-US" smtClean="0"/>
            </a:fld>
            <a:endParaRPr lang="en-US" dirty="0"/>
          </a:p>
        </p:txBody>
      </p:sp>
      <p:pic>
        <p:nvPicPr>
          <p:cNvPr id="5122" name="Picture 2" descr="Table I- Rectangle metric detection accuracy on the cornell datase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20334" y="1801870"/>
            <a:ext cx="9303235" cy="241884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p:nvPr/>
        </p:nvSpPr>
        <p:spPr>
          <a:xfrm>
            <a:off x="200628" y="3231976"/>
            <a:ext cx="2869600" cy="559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dirty="0"/>
              <a:t>Proposed</a:t>
            </a:r>
            <a:r>
              <a:rPr lang="zh-CN" altLang="en-US" dirty="0"/>
              <a:t>：</a:t>
            </a:r>
            <a:endParaRPr lang="en-US" altLang="zh-CN"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3" name="Content Placeholder 2"/>
          <p:cNvSpPr>
            <a:spLocks noGrp="1"/>
          </p:cNvSpPr>
          <p:nvPr>
            <p:ph idx="1"/>
          </p:nvPr>
        </p:nvSpPr>
        <p:spPr>
          <a:xfrm>
            <a:off x="200628" y="1570697"/>
            <a:ext cx="5472808" cy="4860000"/>
          </a:xfrm>
        </p:spPr>
        <p:txBody>
          <a:bodyPr>
            <a:normAutofit/>
          </a:bodyPr>
          <a:lstStyle/>
          <a:p>
            <a:pPr marL="0" indent="0" algn="just">
              <a:buNone/>
            </a:pPr>
            <a:r>
              <a:rPr lang="en-US" dirty="0"/>
              <a:t>In Table 1 we compare our results to previous work using their self-reported scores for the rectangle metric accuracy.</a:t>
            </a:r>
            <a:endParaRPr lang="en-US" dirty="0"/>
          </a:p>
          <a:p>
            <a:pPr marL="0" indent="0" algn="just">
              <a:buNone/>
            </a:pPr>
            <a:endParaRPr lang="en-US" b="1" dirty="0"/>
          </a:p>
          <a:p>
            <a:pPr marL="0" indent="0" algn="just">
              <a:buNone/>
            </a:pPr>
            <a:r>
              <a:rPr lang="en-US" dirty="0"/>
              <a:t>Across the board our models outperform the current state-of-the-art both in terms of accuracy and speed.</a:t>
            </a:r>
            <a:endParaRPr lang="en-US" dirty="0"/>
          </a:p>
          <a:p>
            <a:pPr marL="0" indent="0">
              <a:buNone/>
            </a:pPr>
            <a:endParaRPr lang="en-US" b="1"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13" name="图片 12"/>
          <p:cNvPicPr>
            <a:picLocks noChangeAspect="1"/>
          </p:cNvPicPr>
          <p:nvPr/>
        </p:nvPicPr>
        <p:blipFill rotWithShape="1">
          <a:blip r:embed="rId1"/>
          <a:srcRect l="5793" t="3930" r="7014" b="6683"/>
          <a:stretch>
            <a:fillRect/>
          </a:stretch>
        </p:blipFill>
        <p:spPr>
          <a:xfrm>
            <a:off x="5792933" y="2124940"/>
            <a:ext cx="6307282" cy="2530187"/>
          </a:xfrm>
          <a:prstGeom prst="rect">
            <a:avLst/>
          </a:prstGeom>
        </p:spPr>
      </p:pic>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3" name="Content Placeholder 2"/>
          <p:cNvSpPr>
            <a:spLocks noGrp="1"/>
          </p:cNvSpPr>
          <p:nvPr>
            <p:ph idx="1"/>
          </p:nvPr>
        </p:nvSpPr>
        <p:spPr>
          <a:xfrm>
            <a:off x="200628" y="1570697"/>
            <a:ext cx="5472808" cy="4860000"/>
          </a:xfrm>
        </p:spPr>
        <p:txBody>
          <a:bodyPr>
            <a:normAutofit/>
          </a:bodyPr>
          <a:lstStyle/>
          <a:p>
            <a:pPr marL="0" indent="0" algn="just">
              <a:buNone/>
            </a:pPr>
            <a:r>
              <a:rPr lang="en-US" b="1" dirty="0"/>
              <a:t>Direct Regression</a:t>
            </a:r>
            <a:endParaRPr lang="en-US" b="1" dirty="0"/>
          </a:p>
          <a:p>
            <a:pPr marL="0" indent="0" algn="just">
              <a:buNone/>
            </a:pPr>
            <a:endParaRPr lang="en-US" dirty="0"/>
          </a:p>
          <a:p>
            <a:pPr marL="0" indent="0" algn="just">
              <a:buNone/>
            </a:pPr>
            <a:r>
              <a:rPr lang="en-US" dirty="0"/>
              <a:t>The direct regression model sets a new baseline for performance in grasp detection. It achieves around 85 percent accuracy in both image-wise and object-wise splits, ten percentage points higher than the previous best.</a:t>
            </a:r>
            <a:endParaRPr lang="en-US" dirty="0"/>
          </a:p>
          <a:p>
            <a:pPr marL="0" indent="0" algn="just">
              <a:buNone/>
            </a:pPr>
            <a:endParaRPr lang="en-US" b="1" dirty="0"/>
          </a:p>
          <a:p>
            <a:pPr marL="0" indent="0" algn="just">
              <a:buNone/>
            </a:pPr>
            <a:endParaRPr lang="en-US" b="1"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13" name="图片 12"/>
          <p:cNvPicPr>
            <a:picLocks noChangeAspect="1"/>
          </p:cNvPicPr>
          <p:nvPr/>
        </p:nvPicPr>
        <p:blipFill rotWithShape="1">
          <a:blip r:embed="rId1"/>
          <a:srcRect l="5793" t="3930" r="7014" b="6683"/>
          <a:stretch>
            <a:fillRect/>
          </a:stretch>
        </p:blipFill>
        <p:spPr>
          <a:xfrm>
            <a:off x="5792933" y="2124940"/>
            <a:ext cx="6307282" cy="2530187"/>
          </a:xfrm>
          <a:prstGeom prst="rect">
            <a:avLst/>
          </a:prstGeom>
        </p:spPr>
      </p:pic>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3" name="Content Placeholder 2"/>
          <p:cNvSpPr>
            <a:spLocks noGrp="1"/>
          </p:cNvSpPr>
          <p:nvPr>
            <p:ph idx="1"/>
          </p:nvPr>
        </p:nvSpPr>
        <p:spPr>
          <a:xfrm>
            <a:off x="200628" y="1570697"/>
            <a:ext cx="5472808" cy="4860000"/>
          </a:xfrm>
        </p:spPr>
        <p:txBody>
          <a:bodyPr>
            <a:normAutofit/>
          </a:bodyPr>
          <a:lstStyle/>
          <a:p>
            <a:pPr marL="0" indent="0" algn="just">
              <a:lnSpc>
                <a:spcPct val="100000"/>
              </a:lnSpc>
              <a:buNone/>
            </a:pPr>
            <a:r>
              <a:rPr lang="en-US" dirty="0"/>
              <a:t>At test time the direct regression model runs in 76 milliseconds per</a:t>
            </a:r>
            <a:endParaRPr lang="en-US" dirty="0"/>
          </a:p>
          <a:p>
            <a:pPr marL="0" indent="0" algn="just">
              <a:lnSpc>
                <a:spcPct val="100000"/>
              </a:lnSpc>
              <a:buNone/>
            </a:pPr>
            <a:r>
              <a:rPr lang="en-US" dirty="0"/>
              <a:t>batch, with a batch size of 128 images. While this amounts to processing more than 1,600 images per second, latency matters more than throughput in grasp detection so we report the per batch number as 13 fps..</a:t>
            </a:r>
            <a:endParaRPr lang="en-US" dirty="0"/>
          </a:p>
          <a:p>
            <a:pPr marL="0" indent="0">
              <a:buNone/>
            </a:pPr>
            <a:endParaRPr lang="en-US" b="1"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13" name="图片 12"/>
          <p:cNvPicPr>
            <a:picLocks noChangeAspect="1"/>
          </p:cNvPicPr>
          <p:nvPr/>
        </p:nvPicPr>
        <p:blipFill rotWithShape="1">
          <a:blip r:embed="rId1"/>
          <a:srcRect l="5793" t="3930" r="7014" b="6683"/>
          <a:stretch>
            <a:fillRect/>
          </a:stretch>
        </p:blipFill>
        <p:spPr>
          <a:xfrm>
            <a:off x="5792933" y="2124940"/>
            <a:ext cx="6307282" cy="2530187"/>
          </a:xfrm>
          <a:prstGeom prst="rect">
            <a:avLst/>
          </a:prstGeom>
        </p:spPr>
      </p:pic>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3" name="Content Placeholder 2"/>
          <p:cNvSpPr>
            <a:spLocks noGrp="1"/>
          </p:cNvSpPr>
          <p:nvPr>
            <p:ph idx="1"/>
          </p:nvPr>
        </p:nvSpPr>
        <p:spPr>
          <a:xfrm>
            <a:off x="200628" y="1111177"/>
            <a:ext cx="6127436" cy="4860000"/>
          </a:xfrm>
        </p:spPr>
        <p:txBody>
          <a:bodyPr>
            <a:noAutofit/>
          </a:bodyPr>
          <a:lstStyle/>
          <a:p>
            <a:pPr marL="0" indent="0" algn="just">
              <a:buNone/>
            </a:pPr>
            <a:r>
              <a:rPr lang="en-US" dirty="0"/>
              <a:t>Examples of correct (top) and incorrect (bottom) grasps from the direct regression model. Some incorrect grasps (e.g. the can opener) may actually be viable while others (e.g. the bowl) are clearly not.</a:t>
            </a:r>
            <a:endParaRPr lang="en-US" dirty="0"/>
          </a:p>
          <a:p>
            <a:pPr marL="0" indent="0" algn="just">
              <a:buNone/>
            </a:pPr>
            <a:r>
              <a:rPr lang="en-US" b="1" dirty="0"/>
              <a:t> </a:t>
            </a:r>
            <a:r>
              <a:rPr lang="en-US" dirty="0"/>
              <a:t>Predicting average grasps works well with certain types of objects, such as long, thin objects like markers or rolling pins. This model fails mainly in cases where average grasps do not translate to viable grasps on the object, for instance with circular objects like flying discs.</a:t>
            </a:r>
            <a:endParaRPr lang="en-US"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17" name="图片 16"/>
          <p:cNvPicPr>
            <a:picLocks noChangeAspect="1"/>
          </p:cNvPicPr>
          <p:nvPr/>
        </p:nvPicPr>
        <p:blipFill>
          <a:blip r:embed="rId1"/>
          <a:stretch>
            <a:fillRect/>
          </a:stretch>
        </p:blipFill>
        <p:spPr>
          <a:xfrm>
            <a:off x="6803133" y="1168977"/>
            <a:ext cx="5188239" cy="5205846"/>
          </a:xfrm>
          <a:prstGeom prst="rect">
            <a:avLst/>
          </a:prstGeom>
        </p:spPr>
      </p:pic>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3" name="Content Placeholder 2"/>
          <p:cNvSpPr>
            <a:spLocks noGrp="1"/>
          </p:cNvSpPr>
          <p:nvPr>
            <p:ph idx="1"/>
          </p:nvPr>
        </p:nvSpPr>
        <p:spPr>
          <a:xfrm>
            <a:off x="200628" y="1570697"/>
            <a:ext cx="6127436" cy="4860000"/>
          </a:xfrm>
        </p:spPr>
        <p:txBody>
          <a:bodyPr>
            <a:normAutofit fontScale="62500" lnSpcReduction="20000"/>
          </a:bodyPr>
          <a:lstStyle/>
          <a:p>
            <a:pPr marL="0" indent="0" algn="just">
              <a:lnSpc>
                <a:spcPct val="100000"/>
              </a:lnSpc>
              <a:buNone/>
            </a:pPr>
            <a:r>
              <a:rPr lang="en-US" sz="4500" b="1" dirty="0"/>
              <a:t>Regression + Classification</a:t>
            </a:r>
            <a:endParaRPr lang="en-US" sz="4500" b="1" dirty="0"/>
          </a:p>
          <a:p>
            <a:pPr marL="0" indent="0" algn="just">
              <a:lnSpc>
                <a:spcPct val="100000"/>
              </a:lnSpc>
              <a:buNone/>
            </a:pPr>
            <a:endParaRPr lang="en-US" dirty="0"/>
          </a:p>
          <a:p>
            <a:pPr marL="0" indent="0" algn="just">
              <a:lnSpc>
                <a:spcPct val="100000"/>
              </a:lnSpc>
              <a:buNone/>
            </a:pPr>
            <a:r>
              <a:rPr lang="en-US" sz="4400" dirty="0"/>
              <a:t>We can extend our base detection model to simultaneously perform classification without sacrificing detection accuracy. Our model can correctly predict the category of an object it has previously seen 9 out of 10 times. When shown novel objects our model predicts the correct category more than 60 percent of the time. By comparison, predicting the most common class would give an accuracy of 17.7 percent.</a:t>
            </a:r>
            <a:endParaRPr lang="en-US" sz="4400" b="1"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8" name="图片 7"/>
          <p:cNvPicPr>
            <a:picLocks noChangeAspect="1"/>
          </p:cNvPicPr>
          <p:nvPr/>
        </p:nvPicPr>
        <p:blipFill rotWithShape="1">
          <a:blip r:embed="rId1"/>
          <a:srcRect l="4252" t="1501" r="1715" b="10653"/>
          <a:stretch>
            <a:fillRect/>
          </a:stretch>
        </p:blipFill>
        <p:spPr>
          <a:xfrm>
            <a:off x="6239740" y="2554075"/>
            <a:ext cx="5874327" cy="1797117"/>
          </a:xfrm>
          <a:prstGeom prst="rect">
            <a:avLst/>
          </a:prstGeom>
        </p:spPr>
      </p:pic>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3" name="Content Placeholder 2"/>
          <p:cNvSpPr>
            <a:spLocks noGrp="1"/>
          </p:cNvSpPr>
          <p:nvPr>
            <p:ph idx="1"/>
          </p:nvPr>
        </p:nvSpPr>
        <p:spPr>
          <a:xfrm>
            <a:off x="200628" y="1570697"/>
            <a:ext cx="5659845" cy="4860000"/>
          </a:xfrm>
        </p:spPr>
        <p:txBody>
          <a:bodyPr>
            <a:normAutofit lnSpcReduction="10000"/>
          </a:bodyPr>
          <a:lstStyle/>
          <a:p>
            <a:pPr marL="0" indent="0" algn="just">
              <a:lnSpc>
                <a:spcPct val="100000"/>
              </a:lnSpc>
              <a:buNone/>
            </a:pPr>
            <a:r>
              <a:rPr lang="en-US" dirty="0"/>
              <a:t>Even with the added classification task the combined model maintains high detection accuracy. It has identical performance on the object-wise split and actually performs slightly better on the image-wise split.</a:t>
            </a:r>
            <a:endParaRPr lang="en-US" dirty="0"/>
          </a:p>
          <a:p>
            <a:pPr marL="0" indent="0" algn="just">
              <a:lnSpc>
                <a:spcPct val="100000"/>
              </a:lnSpc>
              <a:buNone/>
            </a:pPr>
            <a:endParaRPr lang="en-US" dirty="0"/>
          </a:p>
          <a:p>
            <a:pPr marL="0" indent="0" algn="just">
              <a:lnSpc>
                <a:spcPct val="100000"/>
              </a:lnSpc>
              <a:buNone/>
            </a:pPr>
            <a:r>
              <a:rPr lang="en-US" dirty="0"/>
              <a:t>This model establishes a strong baseline for combined grasp detection and object classification on the Cornell dataset.</a:t>
            </a:r>
            <a:endParaRPr lang="en-US"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8" name="图片 7"/>
          <p:cNvPicPr>
            <a:picLocks noChangeAspect="1"/>
          </p:cNvPicPr>
          <p:nvPr/>
        </p:nvPicPr>
        <p:blipFill rotWithShape="1">
          <a:blip r:embed="rId1"/>
          <a:srcRect l="4252" t="1501" r="1715" b="10653"/>
          <a:stretch>
            <a:fillRect/>
          </a:stretch>
        </p:blipFill>
        <p:spPr>
          <a:xfrm>
            <a:off x="6239740" y="2554075"/>
            <a:ext cx="5874327" cy="1797117"/>
          </a:xfrm>
          <a:prstGeom prst="rect">
            <a:avLst/>
          </a:prstGeom>
        </p:spPr>
      </p:pic>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3" name="Content Placeholder 2"/>
          <p:cNvSpPr>
            <a:spLocks noGrp="1"/>
          </p:cNvSpPr>
          <p:nvPr>
            <p:ph idx="1"/>
          </p:nvPr>
        </p:nvSpPr>
        <p:spPr/>
        <p:txBody>
          <a:bodyPr>
            <a:normAutofit/>
          </a:bodyPr>
          <a:lstStyle/>
          <a:p>
            <a:pPr marL="0" indent="0">
              <a:buNone/>
            </a:pPr>
            <a:r>
              <a:rPr lang="en-US" b="1" dirty="0"/>
              <a:t> </a:t>
            </a:r>
            <a:r>
              <a:rPr lang="en-US" b="1" dirty="0" err="1"/>
              <a:t>MultiGrasp</a:t>
            </a:r>
            <a:endParaRPr lang="en-US" b="1" dirty="0"/>
          </a:p>
          <a:p>
            <a:pPr marL="0" indent="0">
              <a:buNone/>
            </a:pPr>
            <a:endParaRPr lang="en-US" b="1" dirty="0"/>
          </a:p>
          <a:p>
            <a:pPr marL="0" indent="0">
              <a:buNone/>
            </a:pPr>
            <a:r>
              <a:rPr lang="en-US" dirty="0"/>
              <a:t>The </a:t>
            </a:r>
            <a:r>
              <a:rPr lang="en-US" dirty="0" err="1"/>
              <a:t>MultiGrasp</a:t>
            </a:r>
            <a:r>
              <a:rPr lang="en-US" dirty="0"/>
              <a:t> model outperforms our baseline direct regression model by a significant margin. For most objects. </a:t>
            </a:r>
            <a:r>
              <a:rPr lang="en-US" dirty="0" err="1"/>
              <a:t>MultiGrasp</a:t>
            </a:r>
            <a:r>
              <a:rPr lang="en-US" dirty="0"/>
              <a:t> gives very similar results to the direct regression model.</a:t>
            </a:r>
            <a:endParaRPr lang="en-US" dirty="0"/>
          </a:p>
          <a:p>
            <a:pPr marL="0" indent="0">
              <a:buNone/>
            </a:pPr>
            <a:endParaRPr lang="en-US" dirty="0"/>
          </a:p>
          <a:p>
            <a:pPr marL="0" indent="0">
              <a:buNone/>
            </a:pPr>
            <a:r>
              <a:rPr lang="en-US" dirty="0" err="1"/>
              <a:t>MultiGrasp</a:t>
            </a:r>
            <a:r>
              <a:rPr lang="en-US" dirty="0"/>
              <a:t> has a very similar architecture to the direct regression model and operates at the same real-time speeds. With a grasp detection accuracy of 88 percent and a processing rate of 13 frames per second.</a:t>
            </a:r>
            <a:endParaRPr lang="en-US"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2"/>
          </p:nvPr>
        </p:nvSpPr>
        <p:spPr/>
        <p:txBody>
          <a:bodyPr/>
          <a:p>
            <a:pPr marL="0" lvl="0" indent="0" algn="l" rtl="0">
              <a:spcBef>
                <a:spcPts val="0"/>
              </a:spcBef>
              <a:spcAft>
                <a:spcPts val="0"/>
              </a:spcAft>
              <a:buNone/>
            </a:pPr>
            <a:r>
              <a:rPr lang="zh-CN" altLang="en-US" dirty="0">
                <a:solidFill>
                  <a:schemeClr val="tx1"/>
                </a:solidFill>
                <a:sym typeface="+mn-ea"/>
              </a:rPr>
              <a:t>杨雪</a:t>
            </a:r>
            <a:r>
              <a:rPr lang="en-US" altLang="zh-CN" dirty="0">
                <a:solidFill>
                  <a:schemeClr val="tx1"/>
                </a:solidFill>
                <a:sym typeface="+mn-ea"/>
              </a:rPr>
              <a:t> </a:t>
            </a:r>
            <a:r>
              <a:rPr lang="zh-CN" altLang="en-US" dirty="0">
                <a:solidFill>
                  <a:schemeClr val="tx1"/>
                </a:solidFill>
                <a:sym typeface="+mn-ea"/>
              </a:rPr>
              <a:t>洪雨盈</a:t>
            </a:r>
            <a:r>
              <a:rPr lang="en-US" altLang="zh-CN" dirty="0">
                <a:solidFill>
                  <a:schemeClr val="tx1"/>
                </a:solidFill>
                <a:sym typeface="+mn-ea"/>
              </a:rPr>
              <a:t> </a:t>
            </a:r>
            <a:r>
              <a:rPr lang="zh-CN" altLang="en-US" dirty="0">
                <a:solidFill>
                  <a:schemeClr val="tx1"/>
                </a:solidFill>
                <a:sym typeface="+mn-ea"/>
              </a:rPr>
              <a:t>魏毓瞳</a:t>
            </a:r>
            <a:r>
              <a:rPr lang="en-US" altLang="zh-CN" dirty="0">
                <a:solidFill>
                  <a:schemeClr val="tx1"/>
                </a:solidFill>
                <a:sym typeface="+mn-ea"/>
              </a:rPr>
              <a:t> </a:t>
            </a:r>
            <a:r>
              <a:rPr lang="zh-CN" altLang="en-US" dirty="0">
                <a:solidFill>
                  <a:schemeClr val="tx1"/>
                </a:solidFill>
                <a:sym typeface="+mn-ea"/>
              </a:rPr>
              <a:t>李蕴哲</a:t>
            </a:r>
            <a:r>
              <a:rPr lang="en-US" altLang="zh-CN" dirty="0">
                <a:solidFill>
                  <a:schemeClr val="tx1"/>
                </a:solidFill>
                <a:sym typeface="+mn-ea"/>
              </a:rPr>
              <a:t> </a:t>
            </a:r>
            <a:r>
              <a:rPr lang="en-US" dirty="0">
                <a:solidFill>
                  <a:schemeClr val="tx1"/>
                </a:solidFill>
                <a:sym typeface="+mn-ea"/>
              </a:rPr>
              <a:t>20240319</a:t>
            </a:r>
            <a:endParaRPr lang="en-US" dirty="0">
              <a:solidFill>
                <a:schemeClr val="tx1"/>
              </a:solidFill>
              <a:sym typeface="+mn-ea"/>
            </a:endParaRPr>
          </a:p>
        </p:txBody>
      </p:sp>
      <p:sp>
        <p:nvSpPr>
          <p:cNvPr id="3" name="页脚占位符 2"/>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
        <p:nvSpPr>
          <p:cNvPr id="4" name="灯片编号占位符 3"/>
          <p:cNvSpPr>
            <a:spLocks noGrp="1"/>
          </p:cNvSpPr>
          <p:nvPr>
            <p:ph type="sldNum" sz="quarter" idx="4"/>
          </p:nvPr>
        </p:nvSpPr>
        <p:spPr/>
        <p:txBody>
          <a:bodyPr/>
          <a:p>
            <a:fld id="{753A1DE0-CF65-344E-A1C3-3B403388D3F5}" type="slidenum">
              <a:rPr lang="en-US" smtClean="0"/>
            </a:fld>
            <a:endParaRPr lang="en-US" dirty="0"/>
          </a:p>
        </p:txBody>
      </p:sp>
      <p:sp>
        <p:nvSpPr>
          <p:cNvPr id="7" name="Title 1"/>
          <p:cNvSpPr>
            <a:spLocks noGrp="1"/>
          </p:cNvSpPr>
          <p:nvPr/>
        </p:nvSpPr>
        <p:spPr>
          <a:xfrm>
            <a:off x="200628" y="77719"/>
            <a:ext cx="11760000" cy="924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Motivation </a:t>
            </a:r>
            <a:endParaRPr lang="en-US" dirty="0"/>
          </a:p>
        </p:txBody>
      </p:sp>
      <p:sp>
        <p:nvSpPr>
          <p:cNvPr id="9" name="文本框 8"/>
          <p:cNvSpPr txBox="1"/>
          <p:nvPr/>
        </p:nvSpPr>
        <p:spPr>
          <a:xfrm>
            <a:off x="738505" y="1170305"/>
            <a:ext cx="9905365" cy="2027555"/>
          </a:xfrm>
          <a:prstGeom prst="rect">
            <a:avLst/>
          </a:prstGeom>
          <a:noFill/>
        </p:spPr>
        <p:txBody>
          <a:bodyPr wrap="square" rtlCol="0">
            <a:spAutoFit/>
          </a:bodyPr>
          <a:p>
            <a:pPr marL="228600" indent="-228600" algn="l">
              <a:lnSpc>
                <a:spcPct val="90000"/>
              </a:lnSpc>
              <a:spcBef>
                <a:spcPts val="1000"/>
              </a:spcBef>
              <a:buClrTx/>
              <a:buSzTx/>
              <a:buFont typeface="Arial" panose="020B0604020202020204" pitchFamily="34" charset="0"/>
              <a:buChar char="•"/>
            </a:pPr>
            <a:r>
              <a:rPr lang="en-US" sz="2800" baseline="0" dirty="0">
                <a:solidFill>
                  <a:schemeClr val="bg1"/>
                </a:solidFill>
              </a:rPr>
              <a:t>General scene understanding requires complex visual tasks such as segmenting a scene into component parts, recognizing what those parts are, and disambiguating between visually similar objects. Due to these complexities, visual perception is a large bottleneck in real robotic systems.</a:t>
            </a:r>
            <a:endParaRPr lang="en-US" sz="2800" baseline="0" dirty="0">
              <a:solidFill>
                <a:schemeClr val="bg1"/>
              </a:solidFill>
            </a:endParaRPr>
          </a:p>
        </p:txBody>
      </p:sp>
      <p:sp>
        <p:nvSpPr>
          <p:cNvPr id="10" name="文本框 9"/>
          <p:cNvSpPr txBox="1"/>
          <p:nvPr/>
        </p:nvSpPr>
        <p:spPr>
          <a:xfrm>
            <a:off x="738505" y="3559175"/>
            <a:ext cx="9328785" cy="1640205"/>
          </a:xfrm>
          <a:prstGeom prst="rect">
            <a:avLst/>
          </a:prstGeom>
          <a:noFill/>
        </p:spPr>
        <p:txBody>
          <a:bodyPr wrap="square" rtlCol="0">
            <a:spAutoFit/>
          </a:bodyPr>
          <a:p>
            <a:pPr marL="228600" indent="-228600" algn="l">
              <a:lnSpc>
                <a:spcPct val="90000"/>
              </a:lnSpc>
              <a:spcBef>
                <a:spcPts val="1000"/>
              </a:spcBef>
              <a:buClrTx/>
              <a:buSzTx/>
              <a:buFont typeface="Arial" panose="020B0604020202020204" pitchFamily="34" charset="0"/>
              <a:buChar char="•"/>
            </a:pPr>
            <a:r>
              <a:rPr lang="en-US" sz="2800" baseline="0" dirty="0">
                <a:solidFill>
                  <a:schemeClr val="bg1"/>
                </a:solidFill>
              </a:rPr>
              <a:t>Robot interaction with the physical world needs: general purpose robots need to be able to interact with and manipulate objects in the physical world. Robotic grasp detection lags far behind human performance.</a:t>
            </a:r>
            <a:endParaRPr lang="en-US" sz="2800" baseline="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3" name="Content Placeholder 2"/>
          <p:cNvSpPr>
            <a:spLocks noGrp="1"/>
          </p:cNvSpPr>
          <p:nvPr>
            <p:ph idx="1"/>
          </p:nvPr>
        </p:nvSpPr>
        <p:spPr>
          <a:xfrm>
            <a:off x="200628" y="1570697"/>
            <a:ext cx="5228622" cy="4860000"/>
          </a:xfrm>
        </p:spPr>
        <p:txBody>
          <a:bodyPr>
            <a:normAutofit/>
          </a:bodyPr>
          <a:lstStyle/>
          <a:p>
            <a:pPr marL="0" indent="0">
              <a:buNone/>
            </a:pPr>
            <a:r>
              <a:rPr lang="en-US" b="1" dirty="0"/>
              <a:t> </a:t>
            </a:r>
            <a:r>
              <a:rPr lang="en-US" b="1" dirty="0" err="1"/>
              <a:t>MultiGrasp</a:t>
            </a:r>
            <a:endParaRPr lang="en-US" b="1" dirty="0"/>
          </a:p>
          <a:p>
            <a:pPr marL="0" indent="0">
              <a:buNone/>
            </a:pPr>
            <a:endParaRPr lang="en-US" b="1" dirty="0"/>
          </a:p>
          <a:p>
            <a:pPr marL="0" indent="0">
              <a:buNone/>
            </a:pPr>
            <a:r>
              <a:rPr lang="en-US" dirty="0"/>
              <a:t>The </a:t>
            </a:r>
            <a:r>
              <a:rPr lang="en-US" dirty="0" err="1"/>
              <a:t>MultiGrasp</a:t>
            </a:r>
            <a:r>
              <a:rPr lang="en-US" dirty="0"/>
              <a:t> model outperforms our baseline direct regression model by a significant margin. For most objects. </a:t>
            </a:r>
            <a:r>
              <a:rPr lang="en-US" dirty="0" err="1"/>
              <a:t>MultiGrasp</a:t>
            </a:r>
            <a:r>
              <a:rPr lang="en-US" dirty="0"/>
              <a:t> gives very similar results to the direct regression model.</a:t>
            </a:r>
            <a:endParaRPr lang="en-US" dirty="0"/>
          </a:p>
          <a:p>
            <a:pPr marL="0" indent="0">
              <a:buNone/>
            </a:pPr>
            <a:endParaRPr lang="en-US"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4" name="图片 3"/>
          <p:cNvPicPr>
            <a:picLocks noChangeAspect="1"/>
          </p:cNvPicPr>
          <p:nvPr/>
        </p:nvPicPr>
        <p:blipFill rotWithShape="1">
          <a:blip r:embed="rId1"/>
          <a:srcRect l="5793" t="3930" r="7014" b="6683"/>
          <a:stretch>
            <a:fillRect/>
          </a:stretch>
        </p:blipFill>
        <p:spPr>
          <a:xfrm>
            <a:off x="5792933" y="2124940"/>
            <a:ext cx="6307282" cy="2530187"/>
          </a:xfrm>
          <a:prstGeom prst="rect">
            <a:avLst/>
          </a:prstGeom>
        </p:spPr>
      </p:pic>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Discussion of </a:t>
            </a:r>
            <a:r>
              <a:rPr lang="en-US" altLang="zh-CN" dirty="0"/>
              <a:t>R</a:t>
            </a:r>
            <a:r>
              <a:rPr lang="en-GB" dirty="0" err="1"/>
              <a:t>esults</a:t>
            </a:r>
            <a:endParaRPr lang="en-US" dirty="0"/>
          </a:p>
        </p:txBody>
      </p:sp>
      <p:sp>
        <p:nvSpPr>
          <p:cNvPr id="3" name="Content Placeholder 2"/>
          <p:cNvSpPr>
            <a:spLocks noGrp="1"/>
          </p:cNvSpPr>
          <p:nvPr>
            <p:ph idx="1"/>
          </p:nvPr>
        </p:nvSpPr>
        <p:spPr/>
        <p:txBody>
          <a:bodyPr>
            <a:normAutofit/>
          </a:bodyPr>
          <a:lstStyle/>
          <a:p>
            <a:pPr marL="0" indent="0">
              <a:buNone/>
            </a:pPr>
            <a:r>
              <a:rPr lang="en-US" dirty="0"/>
              <a:t>The paper present a fast, accurate system for predicting robotic grasps of objects in RGB-D images. Those models improve the state-of-the-art and run more than 150 times faster than previous methods. It show that grasp detection and object classification can be combined without sacrificing accuracy or performance. The </a:t>
            </a:r>
            <a:r>
              <a:rPr lang="en-US" dirty="0" err="1"/>
              <a:t>MultiGrasp</a:t>
            </a:r>
            <a:r>
              <a:rPr lang="en-US" dirty="0"/>
              <a:t> model gets the best known performance on the Cornell Grasping Dataset by combining global information with a local prediction procedure.</a:t>
            </a:r>
            <a:endParaRPr lang="en-US"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10" name="图片 9"/>
          <p:cNvPicPr>
            <a:picLocks noChangeAspect="1"/>
          </p:cNvPicPr>
          <p:nvPr/>
        </p:nvPicPr>
        <p:blipFill rotWithShape="1">
          <a:blip r:embed="rId1"/>
          <a:srcRect l="5793" t="3930" r="7014" b="6683"/>
          <a:stretch>
            <a:fillRect/>
          </a:stretch>
        </p:blipFill>
        <p:spPr>
          <a:xfrm>
            <a:off x="2499706" y="3953490"/>
            <a:ext cx="6307282" cy="2530187"/>
          </a:xfrm>
          <a:prstGeom prst="rect">
            <a:avLst/>
          </a:prstGeom>
        </p:spPr>
      </p:pic>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Limitations</a:t>
            </a:r>
            <a:endParaRPr lang="en-US" dirty="0"/>
          </a:p>
        </p:txBody>
      </p:sp>
      <p:sp>
        <p:nvSpPr>
          <p:cNvPr id="3" name="Content Placeholder 2"/>
          <p:cNvSpPr>
            <a:spLocks noGrp="1"/>
          </p:cNvSpPr>
          <p:nvPr>
            <p:ph idx="1"/>
          </p:nvPr>
        </p:nvSpPr>
        <p:spPr>
          <a:xfrm>
            <a:off x="398055" y="1335671"/>
            <a:ext cx="6839213" cy="4860000"/>
          </a:xfrm>
        </p:spPr>
        <p:txBody>
          <a:bodyPr>
            <a:normAutofit/>
          </a:bodyPr>
          <a:lstStyle/>
          <a:p>
            <a:pPr marL="0" indent="0">
              <a:buNone/>
            </a:pPr>
            <a:r>
              <a:rPr lang="en-US" dirty="0"/>
              <a:t> The comparative performance of the direct regression model and </a:t>
            </a:r>
            <a:r>
              <a:rPr lang="en-US" dirty="0" err="1"/>
              <a:t>MultiGrasp</a:t>
            </a:r>
            <a:r>
              <a:rPr lang="en-US" dirty="0"/>
              <a:t>. </a:t>
            </a:r>
            <a:endParaRPr lang="en-US" dirty="0"/>
          </a:p>
          <a:p>
            <a:pPr marL="0" indent="0">
              <a:buNone/>
            </a:pPr>
            <a:endParaRPr lang="en-US" dirty="0"/>
          </a:p>
          <a:p>
            <a:pPr marL="0" indent="0">
              <a:buNone/>
            </a:pPr>
            <a:r>
              <a:rPr lang="en-US" dirty="0"/>
              <a:t>The top two rows show examples where direct regression model fails due to averaging effects but </a:t>
            </a:r>
            <a:r>
              <a:rPr lang="en-US" dirty="0" err="1"/>
              <a:t>MultiGrasp</a:t>
            </a:r>
            <a:r>
              <a:rPr lang="en-US" dirty="0"/>
              <a:t> predicts a viable grasp. The bottom two rows show examples where both models fail to predict good grasps. The ground truth grasps are shown in blue and red on the direct regression model images.</a:t>
            </a:r>
            <a:endParaRPr lang="en-US" dirty="0"/>
          </a:p>
          <a:p>
            <a:pPr marL="0" indent="0">
              <a:buNone/>
            </a:pPr>
            <a:r>
              <a:rPr lang="en-US" dirty="0"/>
              <a:t> </a:t>
            </a:r>
            <a:endParaRPr lang="en-US" dirty="0"/>
          </a:p>
        </p:txBody>
      </p:sp>
      <p:sp>
        <p:nvSpPr>
          <p:cNvPr id="5" name="Date Placeholder 4"/>
          <p:cNvSpPr>
            <a:spLocks noGrp="1"/>
          </p:cNvSpPr>
          <p:nvPr>
            <p:ph type="dt" sz="half" idx="2"/>
          </p:nvPr>
        </p:nvSpPr>
        <p:spPr/>
        <p:txBody>
          <a:bodyPr/>
          <a:lstStyle/>
          <a:p>
            <a:r>
              <a:rPr lang="en-US" dirty="0"/>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9" name="图片 8"/>
          <p:cNvPicPr>
            <a:picLocks noChangeAspect="1"/>
          </p:cNvPicPr>
          <p:nvPr/>
        </p:nvPicPr>
        <p:blipFill>
          <a:blip r:embed="rId1"/>
          <a:stretch>
            <a:fillRect/>
          </a:stretch>
        </p:blipFill>
        <p:spPr>
          <a:xfrm>
            <a:off x="7993600" y="1134160"/>
            <a:ext cx="3967028" cy="5252191"/>
          </a:xfrm>
          <a:prstGeom prst="rect">
            <a:avLst/>
          </a:prstGeom>
        </p:spPr>
      </p:pic>
      <p:sp>
        <p:nvSpPr>
          <p:cNvPr id="4" name="页脚占位符 3"/>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Limitations</a:t>
            </a:r>
            <a:endParaRPr lang="en-US" dirty="0"/>
          </a:p>
        </p:txBody>
      </p:sp>
      <p:sp>
        <p:nvSpPr>
          <p:cNvPr id="3" name="Content Placeholder 2"/>
          <p:cNvSpPr>
            <a:spLocks noGrp="1"/>
          </p:cNvSpPr>
          <p:nvPr>
            <p:ph idx="1"/>
          </p:nvPr>
        </p:nvSpPr>
        <p:spPr>
          <a:xfrm>
            <a:off x="200628" y="1330256"/>
            <a:ext cx="7556186" cy="4860000"/>
          </a:xfrm>
        </p:spPr>
        <p:txBody>
          <a:bodyPr>
            <a:normAutofit/>
          </a:bodyPr>
          <a:lstStyle/>
          <a:p>
            <a:pPr marL="0" indent="0">
              <a:buNone/>
            </a:pPr>
            <a:r>
              <a:rPr lang="en-US" dirty="0"/>
              <a:t> Our direct regression model uses global information about the image to make its prediction, unlike sliding-window approaches. Sliding window classifiers only see small, local patches thus they can not effectively decide between good grasps and are more easily fooled by false positives. </a:t>
            </a:r>
            <a:endParaRPr lang="en-US" dirty="0"/>
          </a:p>
          <a:p>
            <a:pPr marL="0" indent="0">
              <a:buNone/>
            </a:pPr>
            <a:r>
              <a:rPr lang="en-US" dirty="0"/>
              <a:t>Notably our direct regression model often tries to split the difference between a few good grasps and ends up with a bad grasp. A sliding window approach would never make the mistake of predicting a grasp in the center of a circular object like a flying disc.</a:t>
            </a:r>
            <a:endParaRPr lang="en-US" dirty="0"/>
          </a:p>
        </p:txBody>
      </p:sp>
      <p:sp>
        <p:nvSpPr>
          <p:cNvPr id="5" name="Date Placeholder 4"/>
          <p:cNvSpPr>
            <a:spLocks noGrp="1"/>
          </p:cNvSpPr>
          <p:nvPr>
            <p:ph type="dt" sz="half" idx="2"/>
          </p:nvPr>
        </p:nvSpPr>
        <p:spPr/>
        <p:txBody>
          <a:bodyPr/>
          <a:lstStyle/>
          <a:p>
            <a:r>
              <a:rPr lang="en-US" dirty="0"/>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9" name="图片 8"/>
          <p:cNvPicPr>
            <a:picLocks noChangeAspect="1"/>
          </p:cNvPicPr>
          <p:nvPr/>
        </p:nvPicPr>
        <p:blipFill>
          <a:blip r:embed="rId1"/>
          <a:stretch>
            <a:fillRect/>
          </a:stretch>
        </p:blipFill>
        <p:spPr>
          <a:xfrm>
            <a:off x="8063345" y="1179839"/>
            <a:ext cx="3967028" cy="5252191"/>
          </a:xfrm>
          <a:prstGeom prst="rect">
            <a:avLst/>
          </a:prstGeom>
        </p:spPr>
      </p:pic>
      <p:sp>
        <p:nvSpPr>
          <p:cNvPr id="4" name="页脚占位符 3"/>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Future Work for Paper</a:t>
            </a:r>
            <a:r>
              <a:rPr lang="zh-CN" altLang="en-US" dirty="0"/>
              <a:t> </a:t>
            </a:r>
            <a:r>
              <a:rPr lang="en-GB" dirty="0"/>
              <a:t>/</a:t>
            </a:r>
            <a:r>
              <a:rPr lang="zh-CN" altLang="en-US" dirty="0"/>
              <a:t> </a:t>
            </a:r>
            <a:r>
              <a:rPr lang="en-GB" dirty="0"/>
              <a:t>Reading</a:t>
            </a:r>
            <a:endParaRPr lang="en-US" dirty="0"/>
          </a:p>
        </p:txBody>
      </p:sp>
      <p:sp>
        <p:nvSpPr>
          <p:cNvPr id="3" name="Content Placeholder 2"/>
          <p:cNvSpPr>
            <a:spLocks noGrp="1"/>
          </p:cNvSpPr>
          <p:nvPr>
            <p:ph idx="1"/>
          </p:nvPr>
        </p:nvSpPr>
        <p:spPr>
          <a:xfrm>
            <a:off x="431800" y="1519555"/>
            <a:ext cx="11760200" cy="4075430"/>
          </a:xfrm>
        </p:spPr>
        <p:txBody>
          <a:bodyPr>
            <a:normAutofit/>
          </a:bodyPr>
          <a:lstStyle/>
          <a:p>
            <a:pPr marL="0" indent="0">
              <a:buNone/>
            </a:pPr>
            <a:r>
              <a:rPr lang="en-US" sz="3000" dirty="0"/>
              <a:t>Our Ideas:</a:t>
            </a:r>
            <a:endParaRPr lang="en-US" sz="3000" dirty="0"/>
          </a:p>
          <a:p>
            <a:r>
              <a:rPr lang="en-US" dirty="0"/>
              <a:t>It is claimed that direct regression model often tries to split the difference between a few good grasps and ends up with a bad grasp as a global model. What’s the way to solve this problem</a:t>
            </a:r>
            <a:r>
              <a:rPr lang="zh-CN" altLang="en-US" dirty="0"/>
              <a:t>？</a:t>
            </a:r>
            <a:endParaRPr lang="zh-CN" altLang="en-US" dirty="0"/>
          </a:p>
          <a:p>
            <a:pPr lvl="1"/>
            <a:r>
              <a:rPr lang="en-US" dirty="0"/>
              <a:t> Is it possible to do so by spliting the difference between a few good grasps?</a:t>
            </a:r>
            <a:endParaRPr lang="en-US" dirty="0"/>
          </a:p>
          <a:p>
            <a:pPr lvl="1"/>
            <a:r>
              <a:rPr lang="en-US" dirty="0"/>
              <a:t> How can we figure out the best grasp between the few good grasps?</a:t>
            </a:r>
            <a:endParaRPr lang="en-US" dirty="0"/>
          </a:p>
          <a:p>
            <a:pPr lvl="1"/>
            <a:endParaRPr lang="en-US" dirty="0"/>
          </a:p>
          <a:p>
            <a:pPr lvl="0"/>
            <a:r>
              <a:rPr lang="en-US" dirty="0"/>
              <a:t>What are the actual scenarios that can be applied to these models in real life? How?</a:t>
            </a:r>
            <a:endParaRPr lang="en-US" dirty="0"/>
          </a:p>
          <a:p>
            <a:pPr marL="0" lvl="0" indent="0">
              <a:buNone/>
            </a:pPr>
            <a:endParaRPr lang="en-US" dirty="0"/>
          </a:p>
          <a:p>
            <a:endParaRPr lang="en-US"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Future Work for Paper</a:t>
            </a:r>
            <a:r>
              <a:rPr lang="zh-CN" altLang="en-US" dirty="0"/>
              <a:t> </a:t>
            </a:r>
            <a:r>
              <a:rPr lang="en-GB" dirty="0"/>
              <a:t>/</a:t>
            </a:r>
            <a:r>
              <a:rPr lang="zh-CN" altLang="en-US" dirty="0"/>
              <a:t> </a:t>
            </a:r>
            <a:r>
              <a:rPr lang="en-GB" dirty="0"/>
              <a:t>Reading</a:t>
            </a:r>
            <a:endParaRPr lang="en-US" dirty="0"/>
          </a:p>
        </p:txBody>
      </p:sp>
      <p:sp>
        <p:nvSpPr>
          <p:cNvPr id="3" name="Content Placeholder 2"/>
          <p:cNvSpPr>
            <a:spLocks noGrp="1"/>
          </p:cNvSpPr>
          <p:nvPr>
            <p:ph idx="1"/>
          </p:nvPr>
        </p:nvSpPr>
        <p:spPr>
          <a:xfrm>
            <a:off x="431800" y="1345565"/>
            <a:ext cx="11760200" cy="4559300"/>
          </a:xfrm>
        </p:spPr>
        <p:txBody>
          <a:bodyPr>
            <a:normAutofit lnSpcReduction="20000"/>
          </a:bodyPr>
          <a:lstStyle/>
          <a:p>
            <a:pPr marL="0" lvl="0" indent="0">
              <a:buNone/>
            </a:pPr>
            <a:r>
              <a:rPr lang="en-US" sz="3000" dirty="0">
                <a:sym typeface="+mn-ea"/>
              </a:rPr>
              <a:t>Others’ ideas</a:t>
            </a:r>
            <a:endParaRPr lang="en-US" sz="3000" dirty="0">
              <a:sym typeface="+mn-ea"/>
            </a:endParaRPr>
          </a:p>
          <a:p>
            <a:pPr marL="0" lvl="0" indent="0">
              <a:buNone/>
            </a:pPr>
            <a:endParaRPr lang="en-US" sz="3000" dirty="0"/>
          </a:p>
          <a:p>
            <a:pPr lvl="0"/>
            <a:r>
              <a:rPr lang="en-US" sz="2800" dirty="0">
                <a:cs typeface="+mn-lt"/>
                <a:sym typeface="+mn-ea"/>
              </a:rPr>
              <a:t>This study is based on 2D pictures. However, this means lacking of important shapes or contours of objects in real life. based on this research, we can expand our studies on single-view point cloud.</a:t>
            </a:r>
            <a:endParaRPr lang="en-US" sz="2800" dirty="0">
              <a:cs typeface="+mn-lt"/>
              <a:sym typeface="+mn-ea"/>
            </a:endParaRPr>
          </a:p>
          <a:p>
            <a:pPr lvl="0"/>
            <a:endParaRPr lang="en-US" sz="2800" dirty="0">
              <a:cs typeface="+mn-lt"/>
            </a:endParaRPr>
          </a:p>
          <a:p>
            <a:pPr lvl="0"/>
            <a:r>
              <a:rPr lang="en-US" sz="2800" dirty="0">
                <a:cs typeface="+mn-lt"/>
              </a:rPr>
              <a:t> using the method in</a:t>
            </a:r>
            <a:r>
              <a:rPr lang="en-US" sz="2800" dirty="0">
                <a:cs typeface="+mn-lt"/>
                <a:sym typeface="+mn-ea"/>
              </a:rPr>
              <a:t> real cases like Human-like Grasp Generation</a:t>
            </a:r>
            <a:endParaRPr lang="en-US" sz="2800" dirty="0">
              <a:cs typeface="+mn-lt"/>
              <a:sym typeface="+mn-ea"/>
            </a:endParaRPr>
          </a:p>
          <a:p>
            <a:pPr lvl="0"/>
            <a:endParaRPr lang="en-US" sz="2800" dirty="0">
              <a:cs typeface="+mn-lt"/>
            </a:endParaRPr>
          </a:p>
          <a:p>
            <a:pPr marL="0" lvl="1"/>
            <a:r>
              <a:rPr lang="en-US" sz="2800" dirty="0">
                <a:cs typeface="+mn-lt"/>
              </a:rPr>
              <a:t> When it is in low light condition, the </a:t>
            </a:r>
            <a:r>
              <a:rPr lang="en-US" sz="2800" dirty="0">
                <a:cs typeface="+mn-lt"/>
                <a:sym typeface="+mn-ea"/>
              </a:rPr>
              <a:t>detection performance will be poorer. How to </a:t>
            </a:r>
            <a:r>
              <a:rPr lang="en-US" sz="2800" dirty="0">
                <a:cs typeface="+mn-lt"/>
                <a:sym typeface="+mn-ea"/>
              </a:rPr>
              <a:t>propose a visual enhancement guided grasp detection model to improve detection performance under this situation?</a:t>
            </a:r>
            <a:endParaRPr lang="en-US" sz="2800" dirty="0">
              <a:cs typeface="+mn-lt"/>
            </a:endParaRPr>
          </a:p>
          <a:p>
            <a:pPr lvl="0"/>
            <a:endParaRPr lang="en-US" sz="2800" dirty="0">
              <a:cs typeface="+mn-lt"/>
            </a:endParaRPr>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US" dirty="0"/>
          </a:p>
        </p:txBody>
      </p:sp>
      <p:sp>
        <p:nvSpPr>
          <p:cNvPr id="3" name="Content Placeholder 2"/>
          <p:cNvSpPr>
            <a:spLocks noGrp="1"/>
          </p:cNvSpPr>
          <p:nvPr>
            <p:ph idx="1"/>
          </p:nvPr>
        </p:nvSpPr>
        <p:spPr>
          <a:xfrm>
            <a:off x="200628" y="1312252"/>
            <a:ext cx="11760000" cy="4860000"/>
          </a:xfrm>
        </p:spPr>
        <p:txBody>
          <a:bodyPr>
            <a:normAutofit fontScale="60000"/>
          </a:bodyPr>
          <a:lstStyle/>
          <a:p>
            <a:r>
              <a:rPr lang="en-US" sz="3000" dirty="0">
                <a:latin typeface="+mj-lt"/>
                <a:cs typeface="+mj-lt"/>
              </a:rPr>
              <a:t>Z. Liu, Z. Chen and W. -S. Zheng, "Simulating Complete Points Representations for Single-View 6-DoF Grasp Detection," in IEEE Robotics and Automation Letters, vol. 9, no. 3, pp. 2901-2908, March 2024, doi: 10.1109/LRA.2024.3358757.</a:t>
            </a:r>
            <a:endParaRPr lang="en-US" sz="3000" dirty="0">
              <a:latin typeface="+mj-lt"/>
              <a:cs typeface="+mj-lt"/>
            </a:endParaRPr>
          </a:p>
          <a:p>
            <a:pPr lvl="1"/>
            <a:r>
              <a:rPr lang="en-US" sz="2500" dirty="0">
                <a:latin typeface="+mj-lt"/>
                <a:cs typeface="+mj-lt"/>
              </a:rPr>
              <a:t>single-view point cloud grasping</a:t>
            </a:r>
            <a:endParaRPr lang="en-US" sz="2500" dirty="0">
              <a:latin typeface="+mj-lt"/>
              <a:cs typeface="+mj-lt"/>
            </a:endParaRPr>
          </a:p>
          <a:p>
            <a:pPr lvl="1"/>
            <a:r>
              <a:rPr lang="en-US" sz="2500" dirty="0">
                <a:latin typeface="+mj-lt"/>
                <a:cs typeface="+mj-lt"/>
              </a:rPr>
              <a:t>https://ieeexplore.ieee.org/document/10414109</a:t>
            </a:r>
            <a:endParaRPr lang="en-US" sz="2500" dirty="0">
              <a:latin typeface="+mj-lt"/>
              <a:cs typeface="+mj-lt"/>
            </a:endParaRPr>
          </a:p>
          <a:p>
            <a:pPr lvl="1"/>
            <a:endParaRPr lang="en-US" sz="2400" dirty="0">
              <a:latin typeface="+mj-lt"/>
              <a:cs typeface="+mj-lt"/>
            </a:endParaRPr>
          </a:p>
          <a:p>
            <a:r>
              <a:rPr lang="en-US" sz="3000" dirty="0"/>
              <a:t>R. Miura, K. Fujita and T. Tasaki, "Increasing the Graspable Objects by Controlling the Errors in the Grasping Points of a Suction Pad Unit and Selecting an Optimal Hand," 2024 IEEE/SICE International Symposium on System Integration (SII), Ha Long, Vietnam, 2024, pp. 196-201, doi: 10.1109/SII58957.2024.10417393.</a:t>
            </a:r>
            <a:endParaRPr lang="en-US" sz="3000" dirty="0"/>
          </a:p>
          <a:p>
            <a:pPr lvl="1" algn="l">
              <a:buClrTx/>
              <a:buSzTx/>
            </a:pPr>
            <a:r>
              <a:rPr lang="en-US" sz="2500" dirty="0">
                <a:latin typeface="+mj-lt"/>
                <a:cs typeface="+mj-lt"/>
              </a:rPr>
              <a:t>improving the robustness toward errors in the estimation of grasping points</a:t>
            </a:r>
            <a:endParaRPr lang="en-US" sz="2500" dirty="0">
              <a:latin typeface="+mj-lt"/>
              <a:cs typeface="+mj-lt"/>
            </a:endParaRPr>
          </a:p>
          <a:p>
            <a:pPr lvl="1" algn="l">
              <a:buClrTx/>
              <a:buSzTx/>
            </a:pPr>
            <a:r>
              <a:rPr lang="en-US" sz="2500" dirty="0">
                <a:latin typeface="+mj-lt"/>
                <a:cs typeface="+mj-lt"/>
              </a:rPr>
              <a:t>https://ieeexplore.ieee.org/document/10417393</a:t>
            </a:r>
            <a:endParaRPr lang="en-US" sz="2500" dirty="0">
              <a:latin typeface="+mj-lt"/>
              <a:cs typeface="+mj-lt"/>
            </a:endParaRPr>
          </a:p>
          <a:p>
            <a:pPr lvl="1"/>
            <a:endParaRPr lang="en-US" sz="2055" dirty="0"/>
          </a:p>
          <a:p>
            <a:r>
              <a:rPr lang="en-US" sz="3000" dirty="0"/>
              <a:t>K. Yamamoto, H. Ito, H. Ichiwara, H. Mori and T. Ogata, "Real-Time Motion Generation and Data Augmentation for Grasping Moving Objects with Dynamic Speed and Position Changes," 2024 IEEE/SICE International Symposium on System Integration (SII), Ha Long, Vietnam, 2024, pp. 390-397, doi: 10.1109/SII58957.2024.10417201.</a:t>
            </a:r>
            <a:endParaRPr lang="en-US" sz="3000" dirty="0"/>
          </a:p>
          <a:p>
            <a:pPr lvl="1" algn="l">
              <a:buClrTx/>
              <a:buSzTx/>
            </a:pPr>
            <a:r>
              <a:rPr lang="en-US" sz="2500" dirty="0">
                <a:latin typeface="+mj-lt"/>
                <a:cs typeface="+mj-lt"/>
              </a:rPr>
              <a:t>Grasping Moving Objects</a:t>
            </a:r>
            <a:endParaRPr lang="en-US" sz="2500" dirty="0">
              <a:latin typeface="+mj-lt"/>
              <a:cs typeface="+mj-lt"/>
            </a:endParaRPr>
          </a:p>
          <a:p>
            <a:pPr lvl="1" algn="l">
              <a:buClrTx/>
              <a:buSzTx/>
            </a:pPr>
            <a:r>
              <a:rPr lang="en-US" sz="2500" dirty="0">
                <a:latin typeface="+mj-lt"/>
                <a:cs typeface="+mj-lt"/>
              </a:rPr>
              <a:t>https://ieeexplore.ieee.org/document/10417201</a:t>
            </a:r>
            <a:endParaRPr lang="en-US" sz="2500" dirty="0">
              <a:latin typeface="+mj-lt"/>
              <a:cs typeface="+mj-lt"/>
            </a:endParaRPr>
          </a:p>
          <a:p>
            <a:pPr marL="0" indent="0">
              <a:buNone/>
            </a:pPr>
            <a:endParaRPr lang="en-US"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US" dirty="0"/>
          </a:p>
        </p:txBody>
      </p:sp>
      <p:sp>
        <p:nvSpPr>
          <p:cNvPr id="3" name="Content Placeholder 2"/>
          <p:cNvSpPr>
            <a:spLocks noGrp="1"/>
          </p:cNvSpPr>
          <p:nvPr>
            <p:ph idx="1"/>
          </p:nvPr>
        </p:nvSpPr>
        <p:spPr>
          <a:xfrm>
            <a:off x="200628" y="1312252"/>
            <a:ext cx="11760000" cy="4860000"/>
          </a:xfrm>
        </p:spPr>
        <p:txBody>
          <a:bodyPr>
            <a:normAutofit fontScale="60000"/>
          </a:bodyPr>
          <a:lstStyle/>
          <a:p>
            <a:r>
              <a:rPr lang="en-US" sz="3000" dirty="0">
                <a:latin typeface="+mj-lt"/>
                <a:cs typeface="+mj-lt"/>
              </a:rPr>
              <a:t>E. Balazadeh, M. T. Masouleh and A. Kalhor, "HUGGA: Human-like Grasp Generation with Gripper’s Approach State Using Deep Learning," 2023 11th RSI International Conference on Robotics and Mechatronics (ICRoM), Tehran, Iran, Islamic Republic of, 2023, pp. 854-860, doi: 10.1109/ICRoM60803.2023.10412422.</a:t>
            </a:r>
            <a:endParaRPr lang="en-US" sz="3000" dirty="0">
              <a:latin typeface="+mj-lt"/>
              <a:cs typeface="+mj-lt"/>
            </a:endParaRPr>
          </a:p>
          <a:p>
            <a:pPr lvl="1"/>
            <a:r>
              <a:rPr lang="en-US" sz="2500" dirty="0">
                <a:latin typeface="+mj-lt"/>
                <a:cs typeface="+mj-lt"/>
              </a:rPr>
              <a:t>Human-like Grasp Generation based on the method</a:t>
            </a:r>
            <a:endParaRPr lang="en-US" sz="2500" dirty="0">
              <a:latin typeface="+mj-lt"/>
              <a:cs typeface="+mj-lt"/>
            </a:endParaRPr>
          </a:p>
          <a:p>
            <a:pPr lvl="1"/>
            <a:r>
              <a:rPr lang="en-US" sz="2400" dirty="0">
                <a:latin typeface="+mj-lt"/>
                <a:cs typeface="+mj-lt"/>
              </a:rPr>
              <a:t>https://ieeexplore.ieee.org/document/10412422</a:t>
            </a:r>
            <a:endParaRPr lang="en-US" sz="2400" dirty="0">
              <a:latin typeface="+mj-lt"/>
              <a:cs typeface="+mj-lt"/>
            </a:endParaRPr>
          </a:p>
          <a:p>
            <a:pPr lvl="1"/>
            <a:endParaRPr lang="en-US" sz="2400" dirty="0">
              <a:latin typeface="+mj-lt"/>
              <a:cs typeface="+mj-lt"/>
            </a:endParaRPr>
          </a:p>
          <a:p>
            <a:r>
              <a:rPr lang="en-US" sz="3000" dirty="0"/>
              <a:t>M. S. Sharif, A. Zorto, V. K. Brown and W. Elmedany, "Scalable Machine Learning Model for Highway CCTV Feed Real-Time Car Accident and Damage Detection," 2023 International Conference on Innovation and Intelligence for Informatics, Computing, and Technologies (3ICT), Sakheer, Bahrain, 2023, pp. 341-348, doi: 10.1109/3ICT60104.2023.10391543.</a:t>
            </a:r>
            <a:endParaRPr lang="en-US" sz="3000" dirty="0"/>
          </a:p>
          <a:p>
            <a:pPr lvl="1" algn="l">
              <a:buClrTx/>
              <a:buSzTx/>
            </a:pPr>
            <a:r>
              <a:rPr lang="en-US" sz="2500" dirty="0">
                <a:latin typeface="+mj-lt"/>
                <a:cs typeface="+mj-lt"/>
              </a:rPr>
              <a:t>employing computer vision algorithms to enhance real-time accident detection and response on highways</a:t>
            </a:r>
            <a:endParaRPr lang="en-US" sz="2500" dirty="0">
              <a:latin typeface="+mj-lt"/>
              <a:cs typeface="+mj-lt"/>
            </a:endParaRPr>
          </a:p>
          <a:p>
            <a:pPr lvl="1" algn="l">
              <a:buClrTx/>
              <a:buSzTx/>
            </a:pPr>
            <a:r>
              <a:rPr lang="en-US" sz="2500" dirty="0">
                <a:latin typeface="+mj-lt"/>
                <a:cs typeface="+mj-lt"/>
              </a:rPr>
              <a:t>https://ieeexplore.ieee.org/document/10391543</a:t>
            </a:r>
            <a:endParaRPr lang="en-US" sz="2500" dirty="0">
              <a:latin typeface="+mj-lt"/>
              <a:cs typeface="+mj-lt"/>
            </a:endParaRPr>
          </a:p>
          <a:p>
            <a:pPr lvl="1" algn="l">
              <a:buClrTx/>
              <a:buSzTx/>
            </a:pPr>
            <a:endParaRPr lang="en-US" sz="2500" dirty="0">
              <a:latin typeface="+mj-lt"/>
              <a:cs typeface="+mj-lt"/>
            </a:endParaRPr>
          </a:p>
          <a:p>
            <a:r>
              <a:rPr lang="en-US" sz="3000" dirty="0"/>
              <a:t>M. Niu, Z. Lu, L. Chen, J. Yang and C. Yang, "VERGNet: Visual Enhancement Guided Robotic Grasp Detection Under Low-Light Condition," in IEEE Robotics and Automation Letters, vol. 8, no. 12, pp. 8541-8548, Dec. 2023, doi: 10.1109/LRA.2023.3330664. keywords: {Feature extraction;Grasping;Visualization;Robot</a:t>
            </a:r>
            <a:endParaRPr lang="en-US" sz="3000" dirty="0"/>
          </a:p>
          <a:p>
            <a:pPr lvl="1" algn="l">
              <a:buClrTx/>
              <a:buSzTx/>
            </a:pPr>
            <a:r>
              <a:rPr lang="en-US" sz="2500" dirty="0">
                <a:latin typeface="+mj-lt"/>
                <a:cs typeface="+mj-lt"/>
              </a:rPr>
              <a:t>proposing a visual enhancement guided grasp detection model to improve detection performance under low-light conditions</a:t>
            </a:r>
            <a:endParaRPr lang="en-US" sz="2500" dirty="0">
              <a:latin typeface="+mj-lt"/>
              <a:cs typeface="+mj-lt"/>
            </a:endParaRPr>
          </a:p>
          <a:p>
            <a:pPr lvl="1" algn="l">
              <a:buClrTx/>
              <a:buSzTx/>
            </a:pPr>
            <a:r>
              <a:rPr lang="en-US" sz="2500" dirty="0">
                <a:latin typeface="+mj-lt"/>
                <a:cs typeface="+mj-lt"/>
              </a:rPr>
              <a:t>https://ieeexplore.ieee.org/document/10310093</a:t>
            </a:r>
            <a:endParaRPr lang="en-US" sz="2500" dirty="0">
              <a:latin typeface="+mj-lt"/>
              <a:cs typeface="+mj-lt"/>
            </a:endParaRPr>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Summary</a:t>
            </a:r>
            <a:endParaRPr lang="en-US" dirty="0"/>
          </a:p>
        </p:txBody>
      </p:sp>
      <p:sp>
        <p:nvSpPr>
          <p:cNvPr id="3" name="Content Placeholder 2"/>
          <p:cNvSpPr>
            <a:spLocks noGrp="1"/>
          </p:cNvSpPr>
          <p:nvPr>
            <p:ph idx="1"/>
          </p:nvPr>
        </p:nvSpPr>
        <p:spPr>
          <a:xfrm>
            <a:off x="200660" y="1035685"/>
            <a:ext cx="11760200" cy="5395595"/>
          </a:xfrm>
        </p:spPr>
        <p:txBody>
          <a:bodyPr>
            <a:normAutofit fontScale="90000"/>
          </a:bodyPr>
          <a:lstStyle/>
          <a:p>
            <a:pPr marL="0" indent="0">
              <a:buNone/>
            </a:pPr>
            <a:r>
              <a:rPr lang="en-US" dirty="0"/>
              <a:t>Problem:</a:t>
            </a:r>
            <a:endParaRPr lang="en-US" dirty="0"/>
          </a:p>
          <a:p>
            <a:r>
              <a:rPr lang="en-US" sz="2445" dirty="0"/>
              <a:t>The approach to robotic grasp detection so robot can safely pick up and hold an object, given its image.</a:t>
            </a:r>
            <a:endParaRPr lang="en-US" sz="2445" dirty="0"/>
          </a:p>
          <a:p>
            <a:pPr marL="0" indent="0">
              <a:buNone/>
            </a:pPr>
            <a:r>
              <a:rPr lang="en-US" dirty="0"/>
              <a:t>Why is it important and hard</a:t>
            </a:r>
            <a:r>
              <a:rPr lang="zh-CN" altLang="en-US" dirty="0"/>
              <a:t>：</a:t>
            </a:r>
            <a:endParaRPr lang="en-US" dirty="0"/>
          </a:p>
          <a:p>
            <a:r>
              <a:rPr lang="en-US" sz="2445" dirty="0"/>
              <a:t> The needs for robots to interaction with physical world </a:t>
            </a:r>
            <a:endParaRPr lang="en-US" sz="2445" dirty="0"/>
          </a:p>
          <a:p>
            <a:r>
              <a:rPr lang="en-US" sz="2445" dirty="0">
                <a:sym typeface="+mn-ea"/>
              </a:rPr>
              <a:t> Scene understanding requires complex visual tasks</a:t>
            </a:r>
            <a:endParaRPr lang="en-US" sz="2445" dirty="0"/>
          </a:p>
          <a:p>
            <a:pPr marL="0" indent="0">
              <a:buNone/>
            </a:pPr>
            <a:r>
              <a:rPr lang="en-US" dirty="0"/>
              <a:t>key limitation of prior work</a:t>
            </a:r>
            <a:r>
              <a:rPr lang="zh-CN" altLang="en-US" dirty="0"/>
              <a:t>：</a:t>
            </a:r>
            <a:endParaRPr lang="en-US" dirty="0"/>
          </a:p>
          <a:p>
            <a:pPr algn="just">
              <a:lnSpc>
                <a:spcPct val="100000"/>
              </a:lnSpc>
              <a:buClrTx/>
              <a:buSzTx/>
            </a:pPr>
            <a:r>
              <a:rPr lang="en-US" sz="2445" dirty="0">
                <a:sym typeface="+mn-ea"/>
              </a:rPr>
              <a:t> run for a long time &amp; low accuracy</a:t>
            </a:r>
            <a:endParaRPr lang="en-US" sz="2445" dirty="0">
              <a:sym typeface="+mn-ea"/>
            </a:endParaRPr>
          </a:p>
          <a:p>
            <a:pPr marL="0" indent="0">
              <a:buNone/>
            </a:pPr>
            <a:r>
              <a:rPr lang="en-US" dirty="0"/>
              <a:t>key insight:</a:t>
            </a:r>
            <a:endParaRPr lang="en-US" dirty="0"/>
          </a:p>
          <a:p>
            <a:pPr algn="just">
              <a:lnSpc>
                <a:spcPct val="100000"/>
              </a:lnSpc>
              <a:buClrTx/>
              <a:buSzTx/>
            </a:pPr>
            <a:r>
              <a:rPr lang="en-US" sz="2445" dirty="0"/>
              <a:t> 3 methods using global information to predict grasp and coordinates directly</a:t>
            </a:r>
            <a:endParaRPr lang="en-US" sz="2445" dirty="0"/>
          </a:p>
          <a:p>
            <a:pPr marL="0" indent="0" algn="just">
              <a:lnSpc>
                <a:spcPct val="100000"/>
              </a:lnSpc>
              <a:buNone/>
            </a:pPr>
            <a:r>
              <a:rPr lang="en-US" dirty="0"/>
              <a:t>Results:</a:t>
            </a:r>
            <a:endParaRPr lang="en-US" dirty="0"/>
          </a:p>
          <a:p>
            <a:pPr algn="just">
              <a:lnSpc>
                <a:spcPct val="100000"/>
              </a:lnSpc>
            </a:pPr>
            <a:r>
              <a:rPr lang="en-US" sz="2445" dirty="0"/>
              <a:t> R</a:t>
            </a:r>
            <a:r>
              <a:rPr lang="en-US" sz="2445" dirty="0">
                <a:sym typeface="+mn-ea"/>
              </a:rPr>
              <a:t>unning less time with 76 milliseconds per batch, with accuracy up to 88%</a:t>
            </a:r>
            <a:endParaRPr lang="en-US" sz="2445" dirty="0"/>
          </a:p>
        </p:txBody>
      </p:sp>
      <p:sp>
        <p:nvSpPr>
          <p:cNvPr id="5" name="Date Placeholder 4"/>
          <p:cNvSpPr>
            <a:spLocks noGrp="1"/>
          </p:cNvSpPr>
          <p:nvPr>
            <p:ph type="dt" sz="half" idx="2"/>
          </p:nvPr>
        </p:nvSpPr>
        <p:spPr/>
        <p:txBody>
          <a:bodyPr/>
          <a:lstStyle/>
          <a:p>
            <a:r>
              <a:rPr lang="en-US"/>
              <a:t> 杨雪 洪雨盈 魏毓瞳 李蕴哲 20240319</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 for listening!</a:t>
            </a:r>
            <a:endParaRPr lang="en-US" dirty="0"/>
          </a:p>
        </p:txBody>
      </p:sp>
      <p:sp>
        <p:nvSpPr>
          <p:cNvPr id="3" name="Subtitle 2"/>
          <p:cNvSpPr>
            <a:spLocks noGrp="1"/>
          </p:cNvSpPr>
          <p:nvPr>
            <p:ph type="subTitle" idx="1"/>
          </p:nvPr>
        </p:nvSpPr>
        <p:spPr/>
        <p:txBody>
          <a:bodyPr>
            <a:normAutofit/>
          </a:bodyPr>
          <a:lstStyle/>
          <a:p>
            <a:pPr marL="0" lvl="0" indent="0" algn="ctr" rtl="0">
              <a:spcBef>
                <a:spcPts val="0"/>
              </a:spcBef>
              <a:spcAft>
                <a:spcPts val="0"/>
              </a:spcAft>
              <a:buNone/>
            </a:pPr>
            <a:r>
              <a:rPr lang="en-US" altLang="zh-CN" sz="2400" dirty="0">
                <a:solidFill>
                  <a:srgbClr val="595959"/>
                </a:solidFill>
              </a:rPr>
              <a:t>Presenter: </a:t>
            </a:r>
            <a:r>
              <a:rPr lang="zh-CN" altLang="en-US" sz="2400" dirty="0">
                <a:solidFill>
                  <a:srgbClr val="595959"/>
                </a:solidFill>
              </a:rPr>
              <a:t>杨雪</a:t>
            </a:r>
            <a:r>
              <a:rPr lang="en-US" altLang="zh-CN" sz="2400" dirty="0">
                <a:solidFill>
                  <a:srgbClr val="595959"/>
                </a:solidFill>
              </a:rPr>
              <a:t> </a:t>
            </a:r>
            <a:r>
              <a:rPr lang="zh-CN" altLang="en-US" sz="2400" dirty="0">
                <a:solidFill>
                  <a:srgbClr val="595959"/>
                </a:solidFill>
              </a:rPr>
              <a:t>洪雨盈</a:t>
            </a:r>
            <a:r>
              <a:rPr lang="en-US" altLang="zh-CN" sz="2400" dirty="0">
                <a:solidFill>
                  <a:srgbClr val="595959"/>
                </a:solidFill>
              </a:rPr>
              <a:t> </a:t>
            </a:r>
            <a:r>
              <a:rPr lang="zh-CN" altLang="en-US" sz="2400" dirty="0">
                <a:solidFill>
                  <a:srgbClr val="595959"/>
                </a:solidFill>
              </a:rPr>
              <a:t>魏毓瞳</a:t>
            </a:r>
            <a:r>
              <a:rPr lang="en-US" altLang="zh-CN" sz="2400" dirty="0">
                <a:solidFill>
                  <a:srgbClr val="595959"/>
                </a:solidFill>
              </a:rPr>
              <a:t> </a:t>
            </a:r>
            <a:r>
              <a:rPr lang="zh-CN" altLang="en-US" sz="2400" dirty="0">
                <a:solidFill>
                  <a:srgbClr val="595959"/>
                </a:solidFill>
              </a:rPr>
              <a:t>李蕴哲</a:t>
            </a:r>
            <a:endParaRPr lang="en-US" sz="2400" dirty="0">
              <a:solidFill>
                <a:srgbClr val="595959"/>
              </a:solidFill>
            </a:endParaRPr>
          </a:p>
          <a:p>
            <a:pPr>
              <a:spcBef>
                <a:spcPts val="0"/>
              </a:spcBef>
            </a:pPr>
            <a:endParaRPr lang="en-US" sz="2400" dirty="0">
              <a:solidFill>
                <a:srgbClr val="595959"/>
              </a:solidFill>
            </a:endParaRPr>
          </a:p>
          <a:p>
            <a:pPr>
              <a:spcBef>
                <a:spcPts val="0"/>
              </a:spcBef>
            </a:pPr>
            <a:r>
              <a:rPr lang="en-US" sz="2400" dirty="0">
                <a:solidFill>
                  <a:srgbClr val="595959"/>
                </a:solidFill>
              </a:rPr>
              <a:t>20240319</a:t>
            </a:r>
            <a:endParaRPr lang="en-US" sz="2400" dirty="0">
              <a:solidFill>
                <a:srgbClr val="59595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68" y="76449"/>
            <a:ext cx="11760000" cy="924604"/>
          </a:xfrm>
        </p:spPr>
        <p:txBody>
          <a:bodyPr>
            <a:normAutofit/>
          </a:bodyPr>
          <a:lstStyle/>
          <a:p>
            <a:r>
              <a:rPr lang="en-US" dirty="0">
                <a:sym typeface="+mn-ea"/>
              </a:rPr>
              <a:t>the role of the AI and machine learning</a:t>
            </a:r>
            <a:endParaRPr lang="en-US" dirty="0"/>
          </a:p>
        </p:txBody>
      </p:sp>
      <p:sp>
        <p:nvSpPr>
          <p:cNvPr id="3" name="Content Placeholder 2"/>
          <p:cNvSpPr>
            <a:spLocks noGrp="1"/>
          </p:cNvSpPr>
          <p:nvPr>
            <p:ph idx="1"/>
          </p:nvPr>
        </p:nvSpPr>
        <p:spPr>
          <a:xfrm>
            <a:off x="215868" y="1312252"/>
            <a:ext cx="11760000" cy="4860000"/>
          </a:xfrm>
        </p:spPr>
        <p:txBody>
          <a:bodyPr>
            <a:normAutofit/>
          </a:bodyPr>
          <a:lstStyle/>
          <a:p>
            <a:r>
              <a:rPr lang="en-US" dirty="0"/>
              <a:t>Data </a:t>
            </a:r>
            <a:r>
              <a:rPr lang="en-US" dirty="0"/>
              <a:t>Processing: Complex features can be automatically learned from large amounts of training data using deep learning. This is critical for understanding the shape, size, and possible grip points of an object.</a:t>
            </a:r>
            <a:endParaRPr lang="en-US" dirty="0"/>
          </a:p>
          <a:p>
            <a:r>
              <a:rPr lang="en-US" dirty="0"/>
              <a:t>Accuracy Improvement: The accuracy of grasp detection can be significantly improved through deep learning model training and optimization. This is critical for improving the success rate of robots operating in complex environments.</a:t>
            </a:r>
            <a:endParaRPr lang="en-US" dirty="0"/>
          </a:p>
          <a:p>
            <a:r>
              <a:rPr lang="en-US" dirty="0"/>
              <a:t>Real-Time Processing: Methods utilizing deep learning can significantly increase processing speeds, enabling robots to make grasping decisions at real-time or near real-time speeds.</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4" name="日期占位符 3"/>
          <p:cNvSpPr>
            <a:spLocks noGrp="1"/>
          </p:cNvSpPr>
          <p:nvPr>
            <p:ph type="dt" sz="half" idx="2"/>
          </p:nvPr>
        </p:nvSpPr>
        <p:spPr/>
        <p:txBody>
          <a:bodyPr/>
          <a:p>
            <a:pPr marL="0" lvl="0" indent="0" algn="l" rtl="0">
              <a:spcBef>
                <a:spcPts val="0"/>
              </a:spcBef>
              <a:spcAft>
                <a:spcPts val="0"/>
              </a:spcAft>
              <a:buNone/>
            </a:pPr>
            <a:r>
              <a:rPr lang="zh-CN" altLang="en-US" dirty="0">
                <a:solidFill>
                  <a:schemeClr val="tx1"/>
                </a:solidFill>
                <a:sym typeface="+mn-ea"/>
              </a:rPr>
              <a:t>杨雪</a:t>
            </a:r>
            <a:r>
              <a:rPr lang="en-US" altLang="zh-CN" dirty="0">
                <a:solidFill>
                  <a:schemeClr val="tx1"/>
                </a:solidFill>
                <a:sym typeface="+mn-ea"/>
              </a:rPr>
              <a:t> </a:t>
            </a:r>
            <a:r>
              <a:rPr lang="zh-CN" altLang="en-US" dirty="0">
                <a:solidFill>
                  <a:schemeClr val="tx1"/>
                </a:solidFill>
                <a:sym typeface="+mn-ea"/>
              </a:rPr>
              <a:t>洪雨盈</a:t>
            </a:r>
            <a:r>
              <a:rPr lang="en-US" altLang="zh-CN" dirty="0">
                <a:solidFill>
                  <a:schemeClr val="tx1"/>
                </a:solidFill>
                <a:sym typeface="+mn-ea"/>
              </a:rPr>
              <a:t> </a:t>
            </a:r>
            <a:r>
              <a:rPr lang="zh-CN" altLang="en-US" dirty="0">
                <a:solidFill>
                  <a:schemeClr val="tx1"/>
                </a:solidFill>
                <a:sym typeface="+mn-ea"/>
              </a:rPr>
              <a:t>魏毓瞳</a:t>
            </a:r>
            <a:r>
              <a:rPr lang="en-US" altLang="zh-CN" dirty="0">
                <a:solidFill>
                  <a:schemeClr val="tx1"/>
                </a:solidFill>
                <a:sym typeface="+mn-ea"/>
              </a:rPr>
              <a:t> </a:t>
            </a:r>
            <a:r>
              <a:rPr lang="zh-CN" altLang="en-US" dirty="0">
                <a:solidFill>
                  <a:schemeClr val="tx1"/>
                </a:solidFill>
                <a:sym typeface="+mn-ea"/>
              </a:rPr>
              <a:t>李蕴哲</a:t>
            </a:r>
            <a:r>
              <a:rPr lang="en-US" altLang="zh-CN" dirty="0">
                <a:solidFill>
                  <a:schemeClr val="tx1"/>
                </a:solidFill>
                <a:sym typeface="+mn-ea"/>
              </a:rPr>
              <a:t> </a:t>
            </a:r>
            <a:r>
              <a:rPr lang="en-US" dirty="0">
                <a:solidFill>
                  <a:schemeClr val="tx1"/>
                </a:solidFill>
                <a:sym typeface="+mn-ea"/>
              </a:rPr>
              <a:t>20240319</a:t>
            </a:r>
            <a:endParaRPr lang="en-US" dirty="0">
              <a:solidFill>
                <a:schemeClr val="tx1"/>
              </a:solidFill>
              <a:sym typeface="+mn-ea"/>
            </a:endParaRPr>
          </a:p>
        </p:txBody>
      </p:sp>
      <p:sp>
        <p:nvSpPr>
          <p:cNvPr id="8" name="页脚占位符 7"/>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28" y="249"/>
            <a:ext cx="11760000" cy="924604"/>
          </a:xfrm>
        </p:spPr>
        <p:txBody>
          <a:bodyPr>
            <a:normAutofit/>
          </a:bodyPr>
          <a:lstStyle/>
          <a:p>
            <a:r>
              <a:rPr lang="en-GB" dirty="0"/>
              <a:t>Problem Setting</a:t>
            </a:r>
            <a:endParaRPr lang="en-US" dirty="0"/>
          </a:p>
        </p:txBody>
      </p:sp>
      <p:sp>
        <p:nvSpPr>
          <p:cNvPr id="3" name="Content Placeholder 2"/>
          <p:cNvSpPr>
            <a:spLocks noGrp="1"/>
          </p:cNvSpPr>
          <p:nvPr>
            <p:ph idx="1"/>
          </p:nvPr>
        </p:nvSpPr>
        <p:spPr>
          <a:xfrm>
            <a:off x="561975" y="1567815"/>
            <a:ext cx="11289665" cy="1799590"/>
          </a:xfrm>
        </p:spPr>
        <p:txBody>
          <a:bodyPr>
            <a:normAutofit/>
          </a:bodyPr>
          <a:lstStyle/>
          <a:p>
            <a:pPr marL="0" indent="0">
              <a:buNone/>
            </a:pPr>
            <a:r>
              <a:rPr lang="en-US" dirty="0"/>
              <a:t>       The </a:t>
            </a:r>
            <a:r>
              <a:rPr lang="en-US" b="1" dirty="0">
                <a:latin typeface="Times New Roman Bold" panose="02020603050405020304" charset="0"/>
                <a:cs typeface="Times New Roman Bold" panose="02020603050405020304" charset="0"/>
              </a:rPr>
              <a:t>core problem</a:t>
            </a:r>
            <a:r>
              <a:rPr lang="en-US" dirty="0"/>
              <a:t> is to determine a method for safely picking up and holding an object, given its image. So the robot can grasp the object without causing damage or dropping it.</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0" name="文本框 9"/>
          <p:cNvSpPr txBox="1"/>
          <p:nvPr/>
        </p:nvSpPr>
        <p:spPr>
          <a:xfrm>
            <a:off x="671195" y="3093720"/>
            <a:ext cx="10507980" cy="2245360"/>
          </a:xfrm>
          <a:prstGeom prst="rect">
            <a:avLst/>
          </a:prstGeom>
          <a:noFill/>
        </p:spPr>
        <p:txBody>
          <a:bodyPr wrap="square" rtlCol="0">
            <a:spAutoFit/>
          </a:bodyPr>
          <a:p>
            <a:pPr algn="l"/>
            <a:r>
              <a:rPr lang="en-US" sz="2800" b="1" baseline="0" dirty="0">
                <a:solidFill>
                  <a:schemeClr val="bg1"/>
                </a:solidFill>
                <a:latin typeface="Times New Roman Bold" panose="02020603050405020304" charset="0"/>
                <a:cs typeface="Times New Roman Bold" panose="02020603050405020304" charset="0"/>
              </a:rPr>
              <a:t>Grasp Representation: </a:t>
            </a:r>
            <a:endParaRPr lang="en-US" sz="2800" b="1" baseline="0" dirty="0">
              <a:solidFill>
                <a:schemeClr val="bg1"/>
              </a:solidFill>
              <a:latin typeface="Times New Roman Bold" panose="02020603050405020304" charset="0"/>
              <a:cs typeface="Times New Roman Bold" panose="02020603050405020304" charset="0"/>
            </a:endParaRPr>
          </a:p>
          <a:p>
            <a:pPr algn="l"/>
            <a:r>
              <a:rPr lang="en-US" sz="2800" baseline="0" dirty="0">
                <a:solidFill>
                  <a:schemeClr val="bg1"/>
                </a:solidFill>
              </a:rPr>
              <a:t>A five-dimensional grasp representation, with terms for location,</a:t>
            </a:r>
            <a:endParaRPr lang="en-US" sz="2800" baseline="0" dirty="0">
              <a:solidFill>
                <a:schemeClr val="bg1"/>
              </a:solidFill>
            </a:endParaRPr>
          </a:p>
          <a:p>
            <a:pPr algn="l"/>
            <a:r>
              <a:rPr lang="en-US" sz="2800" baseline="0" dirty="0">
                <a:solidFill>
                  <a:schemeClr val="bg1"/>
                </a:solidFill>
              </a:rPr>
              <a:t>size, and orientation. The blue lines demark the size and orientation of the gripper plates. The red lines show the approximate distance between the plates before the grasp is executed.</a:t>
            </a:r>
            <a:endParaRPr lang="en-US" sz="2800" baseline="0" dirty="0">
              <a:solidFill>
                <a:schemeClr val="bg1"/>
              </a:solidFill>
            </a:endParaRPr>
          </a:p>
        </p:txBody>
      </p:sp>
      <p:sp>
        <p:nvSpPr>
          <p:cNvPr id="4" name="日期占位符 3"/>
          <p:cNvSpPr>
            <a:spLocks noGrp="1"/>
          </p:cNvSpPr>
          <p:nvPr>
            <p:ph type="dt" sz="half" idx="2"/>
          </p:nvPr>
        </p:nvSpPr>
        <p:spPr/>
        <p:txBody>
          <a:bodyPr/>
          <a:p>
            <a:pPr marL="0" lvl="0" indent="0" algn="l" rtl="0">
              <a:spcBef>
                <a:spcPts val="0"/>
              </a:spcBef>
              <a:spcAft>
                <a:spcPts val="0"/>
              </a:spcAft>
              <a:buNone/>
            </a:pPr>
            <a:r>
              <a:rPr lang="zh-CN" altLang="en-US" dirty="0">
                <a:solidFill>
                  <a:schemeClr val="tx1"/>
                </a:solidFill>
                <a:sym typeface="+mn-ea"/>
              </a:rPr>
              <a:t>杨雪</a:t>
            </a:r>
            <a:r>
              <a:rPr lang="en-US" altLang="zh-CN" dirty="0">
                <a:solidFill>
                  <a:schemeClr val="tx1"/>
                </a:solidFill>
                <a:sym typeface="+mn-ea"/>
              </a:rPr>
              <a:t> </a:t>
            </a:r>
            <a:r>
              <a:rPr lang="zh-CN" altLang="en-US" dirty="0">
                <a:solidFill>
                  <a:schemeClr val="tx1"/>
                </a:solidFill>
                <a:sym typeface="+mn-ea"/>
              </a:rPr>
              <a:t>洪雨盈</a:t>
            </a:r>
            <a:r>
              <a:rPr lang="en-US" altLang="zh-CN" dirty="0">
                <a:solidFill>
                  <a:schemeClr val="tx1"/>
                </a:solidFill>
                <a:sym typeface="+mn-ea"/>
              </a:rPr>
              <a:t> </a:t>
            </a:r>
            <a:r>
              <a:rPr lang="zh-CN" altLang="en-US" dirty="0">
                <a:solidFill>
                  <a:schemeClr val="tx1"/>
                </a:solidFill>
                <a:sym typeface="+mn-ea"/>
              </a:rPr>
              <a:t>魏毓瞳</a:t>
            </a:r>
            <a:r>
              <a:rPr lang="en-US" altLang="zh-CN" dirty="0">
                <a:solidFill>
                  <a:schemeClr val="tx1"/>
                </a:solidFill>
                <a:sym typeface="+mn-ea"/>
              </a:rPr>
              <a:t> </a:t>
            </a:r>
            <a:r>
              <a:rPr lang="zh-CN" altLang="en-US" dirty="0">
                <a:solidFill>
                  <a:schemeClr val="tx1"/>
                </a:solidFill>
                <a:sym typeface="+mn-ea"/>
              </a:rPr>
              <a:t>李蕴哲</a:t>
            </a:r>
            <a:r>
              <a:rPr lang="en-US" altLang="zh-CN" dirty="0">
                <a:solidFill>
                  <a:schemeClr val="tx1"/>
                </a:solidFill>
                <a:sym typeface="+mn-ea"/>
              </a:rPr>
              <a:t> </a:t>
            </a:r>
            <a:r>
              <a:rPr lang="en-US" dirty="0">
                <a:solidFill>
                  <a:schemeClr val="tx1"/>
                </a:solidFill>
                <a:sym typeface="+mn-ea"/>
              </a:rPr>
              <a:t>20240319</a:t>
            </a:r>
            <a:endParaRPr lang="en-US" dirty="0">
              <a:solidFill>
                <a:schemeClr val="tx1"/>
              </a:solidFill>
              <a:sym typeface="+mn-ea"/>
            </a:endParaRPr>
          </a:p>
        </p:txBody>
      </p:sp>
      <p:sp>
        <p:nvSpPr>
          <p:cNvPr id="8" name="页脚占位符 7"/>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灯片编号占位符 6"/>
          <p:cNvSpPr>
            <a:spLocks noGrp="1"/>
          </p:cNvSpPr>
          <p:nvPr>
            <p:ph type="sldNum" sz="quarter" idx="4"/>
          </p:nvPr>
        </p:nvSpPr>
        <p:spPr/>
        <p:txBody>
          <a:bodyPr/>
          <a:p>
            <a:fld id="{753A1DE0-CF65-344E-A1C3-3B403388D3F5}" type="slidenum">
              <a:rPr lang="en-US" smtClean="0"/>
            </a:fld>
            <a:endParaRPr lang="en-US" dirty="0"/>
          </a:p>
        </p:txBody>
      </p:sp>
      <p:sp>
        <p:nvSpPr>
          <p:cNvPr id="8" name="Title 1"/>
          <p:cNvSpPr>
            <a:spLocks noGrp="1"/>
          </p:cNvSpPr>
          <p:nvPr/>
        </p:nvSpPr>
        <p:spPr>
          <a:xfrm>
            <a:off x="200628" y="145664"/>
            <a:ext cx="11760000" cy="924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dirty="0"/>
              <a:t>Problem Setting</a:t>
            </a:r>
            <a:endParaRPr lang="en-US" dirty="0"/>
          </a:p>
        </p:txBody>
      </p:sp>
      <p:sp>
        <p:nvSpPr>
          <p:cNvPr id="9" name="文本框 8"/>
          <p:cNvSpPr txBox="1"/>
          <p:nvPr/>
        </p:nvSpPr>
        <p:spPr>
          <a:xfrm>
            <a:off x="5497830" y="1229360"/>
            <a:ext cx="6694170" cy="4399915"/>
          </a:xfrm>
          <a:prstGeom prst="rect">
            <a:avLst/>
          </a:prstGeom>
          <a:noFill/>
        </p:spPr>
        <p:txBody>
          <a:bodyPr wrap="square" rtlCol="0">
            <a:spAutoFit/>
          </a:bodyPr>
          <a:p>
            <a:pPr algn="l"/>
            <a:r>
              <a:rPr lang="en-US" sz="2800" b="1" baseline="0" dirty="0">
                <a:solidFill>
                  <a:schemeClr val="bg1"/>
                </a:solidFill>
                <a:latin typeface="Times New Roman Bold" panose="02020603050405020304" charset="0"/>
                <a:cs typeface="Times New Roman Bold" panose="02020603050405020304" charset="0"/>
              </a:rPr>
              <a:t>g={x,y,θ,h,w}</a:t>
            </a:r>
            <a:endParaRPr lang="en-US" sz="2800" b="1" baseline="0" dirty="0">
              <a:solidFill>
                <a:schemeClr val="bg1"/>
              </a:solidFill>
              <a:latin typeface="Times New Roman Bold" panose="02020603050405020304" charset="0"/>
              <a:cs typeface="Times New Roman Bold" panose="02020603050405020304" charset="0"/>
            </a:endParaRPr>
          </a:p>
          <a:p>
            <a:pPr algn="l"/>
            <a:endParaRPr lang="en-US" sz="2800" baseline="0" dirty="0">
              <a:solidFill>
                <a:schemeClr val="bg1"/>
              </a:solidFill>
            </a:endParaRPr>
          </a:p>
          <a:p>
            <a:pPr algn="l"/>
            <a:r>
              <a:rPr lang="en-US" sz="2800" b="1" baseline="0" dirty="0">
                <a:solidFill>
                  <a:schemeClr val="bg1"/>
                </a:solidFill>
                <a:latin typeface="Times New Roman Bold" panose="02020603050405020304" charset="0"/>
                <a:cs typeface="Times New Roman Bold" panose="02020603050405020304" charset="0"/>
              </a:rPr>
              <a:t>(x,y): </a:t>
            </a:r>
            <a:r>
              <a:rPr lang="en-US" sz="2800" baseline="0" dirty="0">
                <a:solidFill>
                  <a:schemeClr val="bg1"/>
                </a:solidFill>
              </a:rPr>
              <a:t>The center of the rectangle (grasp center).</a:t>
            </a:r>
            <a:endParaRPr lang="en-US" sz="2800" baseline="0" dirty="0">
              <a:solidFill>
                <a:schemeClr val="bg1"/>
              </a:solidFill>
            </a:endParaRPr>
          </a:p>
          <a:p>
            <a:pPr algn="l"/>
            <a:r>
              <a:rPr lang="en-US" sz="2800" b="1" baseline="0" dirty="0">
                <a:solidFill>
                  <a:schemeClr val="bg1"/>
                </a:solidFill>
                <a:latin typeface="Times New Roman Bold" panose="02020603050405020304" charset="0"/>
                <a:cs typeface="Times New Roman Bold" panose="02020603050405020304" charset="0"/>
              </a:rPr>
              <a:t>θ: </a:t>
            </a:r>
            <a:r>
              <a:rPr lang="en-US" sz="2800" baseline="0" dirty="0">
                <a:solidFill>
                  <a:schemeClr val="bg1"/>
                </a:solidFill>
              </a:rPr>
              <a:t>The orientation of the rectangle relative to the horizontal axis.</a:t>
            </a:r>
            <a:endParaRPr lang="en-US" sz="2800" baseline="0" dirty="0">
              <a:solidFill>
                <a:schemeClr val="bg1"/>
              </a:solidFill>
            </a:endParaRPr>
          </a:p>
          <a:p>
            <a:pPr algn="l"/>
            <a:r>
              <a:rPr lang="en-US" sz="2800" b="1" baseline="0" dirty="0">
                <a:solidFill>
                  <a:schemeClr val="bg1"/>
                </a:solidFill>
                <a:latin typeface="Times New Roman Bold" panose="02020603050405020304" charset="0"/>
                <a:cs typeface="Times New Roman Bold" panose="02020603050405020304" charset="0"/>
              </a:rPr>
              <a:t>h:</a:t>
            </a:r>
            <a:r>
              <a:rPr lang="en-US" sz="2800" baseline="0" dirty="0">
                <a:solidFill>
                  <a:schemeClr val="bg1"/>
                </a:solidFill>
              </a:rPr>
              <a:t> The height of the rectangle (gripper opening). </a:t>
            </a:r>
            <a:endParaRPr lang="en-US" sz="2800" baseline="0" dirty="0">
              <a:solidFill>
                <a:schemeClr val="bg1"/>
              </a:solidFill>
            </a:endParaRPr>
          </a:p>
          <a:p>
            <a:pPr algn="l"/>
            <a:r>
              <a:rPr lang="en-US" sz="2800" b="1" baseline="0" dirty="0">
                <a:solidFill>
                  <a:schemeClr val="bg1"/>
                </a:solidFill>
                <a:latin typeface="Times New Roman Bold" panose="02020603050405020304" charset="0"/>
                <a:cs typeface="Times New Roman Bold" panose="02020603050405020304" charset="0"/>
              </a:rPr>
              <a:t>w:</a:t>
            </a:r>
            <a:r>
              <a:rPr lang="en-US" sz="2800" baseline="0" dirty="0">
                <a:solidFill>
                  <a:schemeClr val="bg1"/>
                </a:solidFill>
              </a:rPr>
              <a:t> The width of the rectangle (gripper plate size).</a:t>
            </a:r>
            <a:endParaRPr lang="en-US" sz="2800" baseline="0" dirty="0">
              <a:solidFill>
                <a:schemeClr val="bg1"/>
              </a:solidFill>
            </a:endParaRPr>
          </a:p>
        </p:txBody>
      </p:sp>
      <p:pic>
        <p:nvPicPr>
          <p:cNvPr id="10" name="图片 9" descr="截屏2024-03-10 下午7.34.12"/>
          <p:cNvPicPr>
            <a:picLocks noChangeAspect="1"/>
          </p:cNvPicPr>
          <p:nvPr/>
        </p:nvPicPr>
        <p:blipFill>
          <a:blip r:embed="rId1"/>
          <a:stretch>
            <a:fillRect/>
          </a:stretch>
        </p:blipFill>
        <p:spPr>
          <a:xfrm>
            <a:off x="382905" y="1949450"/>
            <a:ext cx="4940300" cy="2959100"/>
          </a:xfrm>
          <a:prstGeom prst="rect">
            <a:avLst/>
          </a:prstGeom>
        </p:spPr>
      </p:pic>
      <p:sp>
        <p:nvSpPr>
          <p:cNvPr id="2" name="日期占位符 1"/>
          <p:cNvSpPr>
            <a:spLocks noGrp="1"/>
          </p:cNvSpPr>
          <p:nvPr>
            <p:ph type="dt" sz="half" idx="2"/>
          </p:nvPr>
        </p:nvSpPr>
        <p:spPr>
          <a:xfrm>
            <a:off x="200628" y="6483677"/>
            <a:ext cx="4444199" cy="365125"/>
          </a:xfrm>
        </p:spPr>
        <p:txBody>
          <a:bodyPr/>
          <a:p>
            <a:pPr marL="0" lvl="0" indent="0" algn="l" rtl="0">
              <a:spcBef>
                <a:spcPts val="0"/>
              </a:spcBef>
              <a:spcAft>
                <a:spcPts val="0"/>
              </a:spcAft>
              <a:buNone/>
            </a:pPr>
            <a:r>
              <a:rPr lang="zh-CN" altLang="en-US" dirty="0">
                <a:solidFill>
                  <a:schemeClr val="tx1"/>
                </a:solidFill>
                <a:sym typeface="+mn-ea"/>
              </a:rPr>
              <a:t>杨雪</a:t>
            </a:r>
            <a:r>
              <a:rPr lang="en-US" altLang="zh-CN" dirty="0">
                <a:solidFill>
                  <a:schemeClr val="tx1"/>
                </a:solidFill>
                <a:sym typeface="+mn-ea"/>
              </a:rPr>
              <a:t> </a:t>
            </a:r>
            <a:r>
              <a:rPr lang="zh-CN" altLang="en-US" dirty="0">
                <a:solidFill>
                  <a:schemeClr val="tx1"/>
                </a:solidFill>
                <a:sym typeface="+mn-ea"/>
              </a:rPr>
              <a:t>洪雨盈</a:t>
            </a:r>
            <a:r>
              <a:rPr lang="en-US" altLang="zh-CN" dirty="0">
                <a:solidFill>
                  <a:schemeClr val="tx1"/>
                </a:solidFill>
                <a:sym typeface="+mn-ea"/>
              </a:rPr>
              <a:t> </a:t>
            </a:r>
            <a:r>
              <a:rPr lang="zh-CN" altLang="en-US" dirty="0">
                <a:solidFill>
                  <a:schemeClr val="tx1"/>
                </a:solidFill>
                <a:sym typeface="+mn-ea"/>
              </a:rPr>
              <a:t>魏毓瞳</a:t>
            </a:r>
            <a:r>
              <a:rPr lang="en-US" altLang="zh-CN" dirty="0">
                <a:solidFill>
                  <a:schemeClr val="tx1"/>
                </a:solidFill>
                <a:sym typeface="+mn-ea"/>
              </a:rPr>
              <a:t> </a:t>
            </a:r>
            <a:r>
              <a:rPr lang="zh-CN" altLang="en-US" dirty="0">
                <a:solidFill>
                  <a:schemeClr val="tx1"/>
                </a:solidFill>
                <a:sym typeface="+mn-ea"/>
              </a:rPr>
              <a:t>李蕴哲</a:t>
            </a:r>
            <a:r>
              <a:rPr lang="en-US" altLang="zh-CN" dirty="0">
                <a:solidFill>
                  <a:schemeClr val="tx1"/>
                </a:solidFill>
                <a:sym typeface="+mn-ea"/>
              </a:rPr>
              <a:t> </a:t>
            </a:r>
            <a:r>
              <a:rPr lang="en-US" dirty="0">
                <a:solidFill>
                  <a:schemeClr val="tx1"/>
                </a:solidFill>
                <a:sym typeface="+mn-ea"/>
              </a:rPr>
              <a:t>20240319</a:t>
            </a:r>
            <a:endParaRPr lang="en-US" dirty="0">
              <a:solidFill>
                <a:schemeClr val="tx1"/>
              </a:solidFill>
              <a:sym typeface="+mn-ea"/>
            </a:endParaRPr>
          </a:p>
        </p:txBody>
      </p:sp>
      <p:sp>
        <p:nvSpPr>
          <p:cNvPr id="3" name="页脚占位符 2"/>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Limitations of Prior Work</a:t>
            </a:r>
            <a:endParaRPr lang="en-US" dirty="0"/>
          </a:p>
        </p:txBody>
      </p:sp>
      <p:sp>
        <p:nvSpPr>
          <p:cNvPr id="3" name="Content Placeholder 2"/>
          <p:cNvSpPr>
            <a:spLocks noGrp="1"/>
          </p:cNvSpPr>
          <p:nvPr>
            <p:ph idx="1"/>
          </p:nvPr>
        </p:nvSpPr>
        <p:spPr>
          <a:xfrm>
            <a:off x="609600" y="1185545"/>
            <a:ext cx="11108055" cy="4860290"/>
          </a:xfrm>
        </p:spPr>
        <p:txBody>
          <a:bodyPr>
            <a:normAutofit/>
          </a:bodyPr>
          <a:lstStyle/>
          <a:p>
            <a:pPr marL="0" indent="0">
              <a:buNone/>
            </a:pPr>
            <a:r>
              <a:rPr lang="en-US" dirty="0"/>
              <a:t>Based on evaluation of the Cornell grasp detection dataset performed on the The latest findings on this dataset run at 13.5 seconds per frame with 75% accuracy.</a:t>
            </a:r>
            <a:endParaRPr lang="en-US" dirty="0"/>
          </a:p>
          <a:p>
            <a:pPr marL="0" indent="0">
              <a:buNone/>
            </a:pPr>
            <a:r>
              <a:rPr lang="en-US" dirty="0"/>
              <a:t>This means that there will be a delay of 13.5 seconds between when the robot views the scene and when it determines where its gripper is moving.</a:t>
            </a:r>
            <a:endParaRPr lang="en-US" dirty="0"/>
          </a:p>
          <a:p>
            <a:pPr marL="0" indent="0">
              <a:buNone/>
            </a:pP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9" name="图片 8" descr="截屏2024-03-10 下午6.52.17"/>
          <p:cNvPicPr>
            <a:picLocks noChangeAspect="1"/>
          </p:cNvPicPr>
          <p:nvPr/>
        </p:nvPicPr>
        <p:blipFill>
          <a:blip r:embed="rId1"/>
          <a:srcRect t="54865" r="-736"/>
          <a:stretch>
            <a:fillRect/>
          </a:stretch>
        </p:blipFill>
        <p:spPr>
          <a:xfrm>
            <a:off x="609600" y="3375660"/>
            <a:ext cx="5821045" cy="2980690"/>
          </a:xfrm>
          <a:prstGeom prst="rect">
            <a:avLst/>
          </a:prstGeom>
        </p:spPr>
      </p:pic>
      <p:sp>
        <p:nvSpPr>
          <p:cNvPr id="10" name="日期占位符 9"/>
          <p:cNvSpPr>
            <a:spLocks noGrp="1"/>
          </p:cNvSpPr>
          <p:nvPr>
            <p:ph type="dt" sz="half" idx="2"/>
          </p:nvPr>
        </p:nvSpPr>
        <p:spPr/>
        <p:txBody>
          <a:bodyPr/>
          <a:p>
            <a:pPr marL="0" lvl="0" indent="0" algn="l" rtl="0">
              <a:spcBef>
                <a:spcPts val="0"/>
              </a:spcBef>
              <a:spcAft>
                <a:spcPts val="0"/>
              </a:spcAft>
              <a:buNone/>
            </a:pPr>
            <a:r>
              <a:rPr lang="zh-CN" altLang="en-US" dirty="0">
                <a:solidFill>
                  <a:schemeClr val="tx1"/>
                </a:solidFill>
                <a:sym typeface="+mn-ea"/>
              </a:rPr>
              <a:t>杨雪</a:t>
            </a:r>
            <a:r>
              <a:rPr lang="en-US" altLang="zh-CN" dirty="0">
                <a:solidFill>
                  <a:schemeClr val="tx1"/>
                </a:solidFill>
                <a:sym typeface="+mn-ea"/>
              </a:rPr>
              <a:t> </a:t>
            </a:r>
            <a:r>
              <a:rPr lang="zh-CN" altLang="en-US" dirty="0">
                <a:solidFill>
                  <a:schemeClr val="tx1"/>
                </a:solidFill>
                <a:sym typeface="+mn-ea"/>
              </a:rPr>
              <a:t>洪雨盈</a:t>
            </a:r>
            <a:r>
              <a:rPr lang="en-US" altLang="zh-CN" dirty="0">
                <a:solidFill>
                  <a:schemeClr val="tx1"/>
                </a:solidFill>
                <a:sym typeface="+mn-ea"/>
              </a:rPr>
              <a:t> </a:t>
            </a:r>
            <a:r>
              <a:rPr lang="zh-CN" altLang="en-US" dirty="0">
                <a:solidFill>
                  <a:schemeClr val="tx1"/>
                </a:solidFill>
                <a:sym typeface="+mn-ea"/>
              </a:rPr>
              <a:t>魏毓瞳</a:t>
            </a:r>
            <a:r>
              <a:rPr lang="en-US" altLang="zh-CN" dirty="0">
                <a:solidFill>
                  <a:schemeClr val="tx1"/>
                </a:solidFill>
                <a:sym typeface="+mn-ea"/>
              </a:rPr>
              <a:t> </a:t>
            </a:r>
            <a:r>
              <a:rPr lang="zh-CN" altLang="en-US" dirty="0">
                <a:solidFill>
                  <a:schemeClr val="tx1"/>
                </a:solidFill>
                <a:sym typeface="+mn-ea"/>
              </a:rPr>
              <a:t>李蕴哲</a:t>
            </a:r>
            <a:r>
              <a:rPr lang="en-US" altLang="zh-CN" dirty="0">
                <a:solidFill>
                  <a:schemeClr val="tx1"/>
                </a:solidFill>
                <a:sym typeface="+mn-ea"/>
              </a:rPr>
              <a:t> </a:t>
            </a:r>
            <a:r>
              <a:rPr lang="en-US" dirty="0">
                <a:solidFill>
                  <a:schemeClr val="tx1"/>
                </a:solidFill>
                <a:sym typeface="+mn-ea"/>
              </a:rPr>
              <a:t>20240319</a:t>
            </a:r>
            <a:endParaRPr lang="en-US" dirty="0">
              <a:solidFill>
                <a:schemeClr val="tx1"/>
              </a:solidFill>
              <a:sym typeface="+mn-ea"/>
            </a:endParaRPr>
          </a:p>
        </p:txBody>
      </p:sp>
      <p:sp>
        <p:nvSpPr>
          <p:cNvPr id="11" name="页脚占位符 10"/>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Approach / Algorithm / Method</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8" name="矩形: 圆角 7"/>
          <p:cNvSpPr/>
          <p:nvPr/>
        </p:nvSpPr>
        <p:spPr>
          <a:xfrm>
            <a:off x="414867" y="1575687"/>
            <a:ext cx="1819923" cy="7279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t>Sliding window</a:t>
            </a:r>
            <a:endParaRPr lang="zh-CN" altLang="en-US" b="1" dirty="0"/>
          </a:p>
        </p:txBody>
      </p:sp>
      <p:sp>
        <p:nvSpPr>
          <p:cNvPr id="9" name="箭头: 右 8"/>
          <p:cNvSpPr/>
          <p:nvPr/>
        </p:nvSpPr>
        <p:spPr>
          <a:xfrm>
            <a:off x="2473913" y="1799497"/>
            <a:ext cx="657357" cy="296903"/>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 name="矩形: 圆角 13"/>
          <p:cNvSpPr/>
          <p:nvPr/>
        </p:nvSpPr>
        <p:spPr>
          <a:xfrm>
            <a:off x="3312688" y="1488793"/>
            <a:ext cx="2601895" cy="9017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b="1" dirty="0"/>
              <a:t>1. Sequential workflow</a:t>
            </a:r>
            <a:endParaRPr lang="en-US" altLang="zh-CN" b="1" dirty="0"/>
          </a:p>
          <a:p>
            <a:r>
              <a:rPr lang="en-US" altLang="zh-CN" b="1" dirty="0"/>
              <a:t>2. Time-consuming</a:t>
            </a:r>
            <a:endParaRPr lang="zh-CN" altLang="en-US" b="1" dirty="0"/>
          </a:p>
        </p:txBody>
      </p:sp>
      <p:sp>
        <p:nvSpPr>
          <p:cNvPr id="16" name="箭头: 右 15"/>
          <p:cNvSpPr/>
          <p:nvPr/>
        </p:nvSpPr>
        <p:spPr>
          <a:xfrm>
            <a:off x="6096002" y="1803715"/>
            <a:ext cx="657357" cy="296903"/>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7" name="矩形: 圆角 16"/>
          <p:cNvSpPr/>
          <p:nvPr/>
        </p:nvSpPr>
        <p:spPr>
          <a:xfrm>
            <a:off x="6992483" y="1298213"/>
            <a:ext cx="4637842" cy="12829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t> Apply a single network to an image only once,</a:t>
            </a:r>
            <a:r>
              <a:rPr lang="zh-CN" altLang="en-US" b="1" dirty="0"/>
              <a:t> </a:t>
            </a:r>
            <a:r>
              <a:rPr lang="en-US" altLang="zh-CN" b="1" dirty="0"/>
              <a:t>using global information to predict grasp coordinates directly.</a:t>
            </a:r>
            <a:endParaRPr lang="en-US" altLang="zh-CN" b="1" dirty="0"/>
          </a:p>
        </p:txBody>
      </p:sp>
      <p:pic>
        <p:nvPicPr>
          <p:cNvPr id="2050" name="Picture 2" descr="Fig. 3. - The full architecture of our direct regression grasp mode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92749" y="2922479"/>
            <a:ext cx="7812923" cy="3451891"/>
          </a:xfrm>
          <a:prstGeom prst="rect">
            <a:avLst/>
          </a:prstGeom>
          <a:noFill/>
          <a:extLst>
            <a:ext uri="{909E8E84-426E-40DD-AFC4-6F175D3DCCD1}">
              <a14:hiddenFill xmlns:a14="http://schemas.microsoft.com/office/drawing/2010/main">
                <a:solidFill>
                  <a:srgbClr val="FFFFFF"/>
                </a:solidFill>
              </a14:hiddenFill>
            </a:ext>
          </a:extLst>
        </p:spPr>
      </p:pic>
      <p:sp>
        <p:nvSpPr>
          <p:cNvPr id="3" name="日期占位符 2"/>
          <p:cNvSpPr>
            <a:spLocks noGrp="1"/>
          </p:cNvSpPr>
          <p:nvPr>
            <p:ph type="dt" sz="half" idx="2"/>
          </p:nvPr>
        </p:nvSpPr>
        <p:spPr/>
        <p:txBody>
          <a:bodyPr/>
          <a:p>
            <a:pPr marL="0" lvl="0" indent="0" algn="l" rtl="0">
              <a:spcBef>
                <a:spcPts val="0"/>
              </a:spcBef>
              <a:spcAft>
                <a:spcPts val="0"/>
              </a:spcAft>
              <a:buNone/>
            </a:pPr>
            <a:r>
              <a:rPr lang="zh-CN" altLang="en-US" dirty="0">
                <a:solidFill>
                  <a:schemeClr val="tx1"/>
                </a:solidFill>
                <a:sym typeface="+mn-ea"/>
              </a:rPr>
              <a:t>杨雪</a:t>
            </a:r>
            <a:r>
              <a:rPr lang="en-US" altLang="zh-CN" dirty="0">
                <a:solidFill>
                  <a:schemeClr val="tx1"/>
                </a:solidFill>
                <a:sym typeface="+mn-ea"/>
              </a:rPr>
              <a:t> </a:t>
            </a:r>
            <a:r>
              <a:rPr lang="zh-CN" altLang="en-US" dirty="0">
                <a:solidFill>
                  <a:schemeClr val="tx1"/>
                </a:solidFill>
                <a:sym typeface="+mn-ea"/>
              </a:rPr>
              <a:t>洪雨盈</a:t>
            </a:r>
            <a:r>
              <a:rPr lang="en-US" altLang="zh-CN" dirty="0">
                <a:solidFill>
                  <a:schemeClr val="tx1"/>
                </a:solidFill>
                <a:sym typeface="+mn-ea"/>
              </a:rPr>
              <a:t> </a:t>
            </a:r>
            <a:r>
              <a:rPr lang="zh-CN" altLang="en-US" dirty="0">
                <a:solidFill>
                  <a:schemeClr val="tx1"/>
                </a:solidFill>
                <a:sym typeface="+mn-ea"/>
              </a:rPr>
              <a:t>魏毓瞳</a:t>
            </a:r>
            <a:r>
              <a:rPr lang="en-US" altLang="zh-CN" dirty="0">
                <a:solidFill>
                  <a:schemeClr val="tx1"/>
                </a:solidFill>
                <a:sym typeface="+mn-ea"/>
              </a:rPr>
              <a:t> </a:t>
            </a:r>
            <a:r>
              <a:rPr lang="zh-CN" altLang="en-US" dirty="0">
                <a:solidFill>
                  <a:schemeClr val="tx1"/>
                </a:solidFill>
                <a:sym typeface="+mn-ea"/>
              </a:rPr>
              <a:t>李蕴哲</a:t>
            </a:r>
            <a:r>
              <a:rPr lang="en-US" altLang="zh-CN" dirty="0">
                <a:solidFill>
                  <a:schemeClr val="tx1"/>
                </a:solidFill>
                <a:sym typeface="+mn-ea"/>
              </a:rPr>
              <a:t> </a:t>
            </a:r>
            <a:r>
              <a:rPr lang="en-US" dirty="0">
                <a:solidFill>
                  <a:schemeClr val="tx1"/>
                </a:solidFill>
                <a:sym typeface="+mn-ea"/>
              </a:rPr>
              <a:t>20240319</a:t>
            </a:r>
            <a:endParaRPr lang="en-US" dirty="0">
              <a:solidFill>
                <a:schemeClr val="tx1"/>
              </a:solidFill>
              <a:sym typeface="+mn-ea"/>
            </a:endParaRPr>
          </a:p>
        </p:txBody>
      </p:sp>
      <p:sp>
        <p:nvSpPr>
          <p:cNvPr id="4" name="页脚占位符 3"/>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Approach / Algorithm / Method</a:t>
            </a:r>
            <a:endParaRPr lang="en-US" dirty="0"/>
          </a:p>
        </p:txBody>
      </p:sp>
      <p:sp>
        <p:nvSpPr>
          <p:cNvPr id="3" name="Content Placeholder 2"/>
          <p:cNvSpPr>
            <a:spLocks noGrp="1"/>
          </p:cNvSpPr>
          <p:nvPr>
            <p:ph idx="1"/>
          </p:nvPr>
        </p:nvSpPr>
        <p:spPr>
          <a:xfrm>
            <a:off x="200627" y="1422245"/>
            <a:ext cx="11760000" cy="365125"/>
          </a:xfrm>
        </p:spPr>
        <p:txBody>
          <a:bodyPr>
            <a:normAutofit fontScale="65000" lnSpcReduction="20000"/>
          </a:bodyPr>
          <a:lstStyle/>
          <a:p>
            <a:pPr marL="0" indent="0">
              <a:buNone/>
            </a:pPr>
            <a:endParaRPr lang="en-US" dirty="0"/>
          </a:p>
          <a:p>
            <a:pPr marL="0" indent="0">
              <a:buNone/>
            </a:pP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7" name="矩形: 圆角 16"/>
          <p:cNvSpPr/>
          <p:nvPr/>
        </p:nvSpPr>
        <p:spPr>
          <a:xfrm>
            <a:off x="309980" y="2570688"/>
            <a:ext cx="2788326" cy="19232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t> Apply a single network to an image only once,</a:t>
            </a:r>
            <a:r>
              <a:rPr lang="zh-CN" altLang="en-US" b="1" dirty="0"/>
              <a:t> </a:t>
            </a:r>
            <a:r>
              <a:rPr lang="en-US" altLang="zh-CN" b="1" dirty="0"/>
              <a:t>using global information to predict grasp coordinates directly.</a:t>
            </a:r>
            <a:endParaRPr lang="en-US" altLang="zh-CN" b="1" dirty="0"/>
          </a:p>
        </p:txBody>
      </p:sp>
      <p:sp>
        <p:nvSpPr>
          <p:cNvPr id="10" name="矩形: 圆角 9"/>
          <p:cNvSpPr/>
          <p:nvPr/>
        </p:nvSpPr>
        <p:spPr>
          <a:xfrm>
            <a:off x="4331478" y="1604807"/>
            <a:ext cx="7299047" cy="10903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b="1" dirty="0"/>
              <a:t>Model 1:</a:t>
            </a:r>
            <a:endParaRPr lang="en-US" altLang="zh-CN" b="1" dirty="0"/>
          </a:p>
          <a:p>
            <a:r>
              <a:rPr lang="en-US" altLang="zh-CN" b="1" dirty="0"/>
              <a:t>picks a random ground truth grasp every time it sees an object to treat as the single ground truth grasp. </a:t>
            </a:r>
            <a:endParaRPr lang="en-US" altLang="zh-CN" b="1" dirty="0"/>
          </a:p>
        </p:txBody>
      </p:sp>
      <p:sp>
        <p:nvSpPr>
          <p:cNvPr id="11" name="矩形: 圆角 10"/>
          <p:cNvSpPr/>
          <p:nvPr/>
        </p:nvSpPr>
        <p:spPr>
          <a:xfrm>
            <a:off x="4331477" y="2926647"/>
            <a:ext cx="7299048" cy="10903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b="1" dirty="0"/>
              <a:t>Model 2:</a:t>
            </a:r>
            <a:endParaRPr lang="en-US" altLang="zh-CN" b="1" dirty="0"/>
          </a:p>
          <a:p>
            <a:r>
              <a:rPr lang="en-US" altLang="zh-CN" b="1" dirty="0"/>
              <a:t>Model 1+extra neurons to the output layer that correspond to </a:t>
            </a:r>
            <a:r>
              <a:rPr lang="en-US" altLang="zh-CN" b="1" i="1" dirty="0">
                <a:solidFill>
                  <a:schemeClr val="accent4">
                    <a:lumMod val="60000"/>
                    <a:lumOff val="40000"/>
                  </a:schemeClr>
                </a:solidFill>
              </a:rPr>
              <a:t>object categories.</a:t>
            </a:r>
            <a:endParaRPr lang="en-US" altLang="zh-CN" b="1" i="1" dirty="0">
              <a:solidFill>
                <a:schemeClr val="accent4">
                  <a:lumMod val="60000"/>
                  <a:lumOff val="40000"/>
                </a:schemeClr>
              </a:solidFill>
            </a:endParaRPr>
          </a:p>
        </p:txBody>
      </p:sp>
      <p:sp>
        <p:nvSpPr>
          <p:cNvPr id="12" name="矩形: 圆角 11"/>
          <p:cNvSpPr/>
          <p:nvPr/>
        </p:nvSpPr>
        <p:spPr>
          <a:xfrm>
            <a:off x="4331478" y="4248487"/>
            <a:ext cx="7299048" cy="16097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b="1" dirty="0"/>
              <a:t>Model 3:</a:t>
            </a:r>
            <a:endParaRPr lang="en-US" altLang="zh-CN" b="1" dirty="0"/>
          </a:p>
          <a:p>
            <a:r>
              <a:rPr lang="en-US" altLang="zh-CN" b="1" dirty="0"/>
              <a:t>Generalization of Model 1 .The preceding models assume only a single correct grasp per image while Model 3 </a:t>
            </a:r>
            <a:r>
              <a:rPr lang="en-US" altLang="zh-CN" b="1" i="1" dirty="0">
                <a:solidFill>
                  <a:schemeClr val="accent4">
                    <a:lumMod val="60000"/>
                    <a:lumOff val="40000"/>
                  </a:schemeClr>
                </a:solidFill>
              </a:rPr>
              <a:t>divides the image into an </a:t>
            </a:r>
            <a:r>
              <a:rPr lang="en-US" altLang="zh-CN" b="1" i="1" dirty="0" err="1">
                <a:solidFill>
                  <a:schemeClr val="accent4">
                    <a:lumMod val="60000"/>
                    <a:lumOff val="40000"/>
                  </a:schemeClr>
                </a:solidFill>
              </a:rPr>
              <a:t>NxN</a:t>
            </a:r>
            <a:r>
              <a:rPr lang="en-US" altLang="zh-CN" b="1" i="1" dirty="0">
                <a:solidFill>
                  <a:schemeClr val="accent4">
                    <a:lumMod val="60000"/>
                    <a:lumOff val="40000"/>
                  </a:schemeClr>
                </a:solidFill>
              </a:rPr>
              <a:t> grid</a:t>
            </a:r>
            <a:r>
              <a:rPr lang="en-US" altLang="zh-CN" b="1" dirty="0"/>
              <a:t> and assumes that there is at most one grasp per grid cell. </a:t>
            </a:r>
            <a:endParaRPr lang="en-US" altLang="zh-CN" b="1" dirty="0"/>
          </a:p>
        </p:txBody>
      </p:sp>
      <p:sp>
        <p:nvSpPr>
          <p:cNvPr id="13" name="箭头: 右 12"/>
          <p:cNvSpPr/>
          <p:nvPr/>
        </p:nvSpPr>
        <p:spPr>
          <a:xfrm>
            <a:off x="3386213" y="3383880"/>
            <a:ext cx="657357" cy="296903"/>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5" name="箭头: 右 14"/>
          <p:cNvSpPr/>
          <p:nvPr/>
        </p:nvSpPr>
        <p:spPr>
          <a:xfrm rot="18611568">
            <a:off x="3137604" y="2507004"/>
            <a:ext cx="1154575" cy="296903"/>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8" name="箭头: 右 17"/>
          <p:cNvSpPr/>
          <p:nvPr/>
        </p:nvSpPr>
        <p:spPr>
          <a:xfrm rot="-18600000">
            <a:off x="3138769" y="4261624"/>
            <a:ext cx="1154575" cy="296903"/>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 name="日期占位符 3"/>
          <p:cNvSpPr>
            <a:spLocks noGrp="1"/>
          </p:cNvSpPr>
          <p:nvPr>
            <p:ph type="dt" sz="half" idx="2"/>
          </p:nvPr>
        </p:nvSpPr>
        <p:spPr/>
        <p:txBody>
          <a:bodyPr/>
          <a:p>
            <a:pPr marL="0" lvl="0" indent="0" algn="l" rtl="0">
              <a:spcBef>
                <a:spcPts val="0"/>
              </a:spcBef>
              <a:spcAft>
                <a:spcPts val="0"/>
              </a:spcAft>
              <a:buNone/>
            </a:pPr>
            <a:r>
              <a:rPr lang="zh-CN" altLang="en-US" dirty="0">
                <a:solidFill>
                  <a:schemeClr val="tx1"/>
                </a:solidFill>
                <a:sym typeface="+mn-ea"/>
              </a:rPr>
              <a:t>杨雪</a:t>
            </a:r>
            <a:r>
              <a:rPr lang="en-US" altLang="zh-CN" dirty="0">
                <a:solidFill>
                  <a:schemeClr val="tx1"/>
                </a:solidFill>
                <a:sym typeface="+mn-ea"/>
              </a:rPr>
              <a:t> </a:t>
            </a:r>
            <a:r>
              <a:rPr lang="zh-CN" altLang="en-US" dirty="0">
                <a:solidFill>
                  <a:schemeClr val="tx1"/>
                </a:solidFill>
                <a:sym typeface="+mn-ea"/>
              </a:rPr>
              <a:t>洪雨盈</a:t>
            </a:r>
            <a:r>
              <a:rPr lang="en-US" altLang="zh-CN" dirty="0">
                <a:solidFill>
                  <a:schemeClr val="tx1"/>
                </a:solidFill>
                <a:sym typeface="+mn-ea"/>
              </a:rPr>
              <a:t> </a:t>
            </a:r>
            <a:r>
              <a:rPr lang="zh-CN" altLang="en-US" dirty="0">
                <a:solidFill>
                  <a:schemeClr val="tx1"/>
                </a:solidFill>
                <a:sym typeface="+mn-ea"/>
              </a:rPr>
              <a:t>魏毓瞳</a:t>
            </a:r>
            <a:r>
              <a:rPr lang="en-US" altLang="zh-CN" dirty="0">
                <a:solidFill>
                  <a:schemeClr val="tx1"/>
                </a:solidFill>
                <a:sym typeface="+mn-ea"/>
              </a:rPr>
              <a:t> </a:t>
            </a:r>
            <a:r>
              <a:rPr lang="zh-CN" altLang="en-US" dirty="0">
                <a:solidFill>
                  <a:schemeClr val="tx1"/>
                </a:solidFill>
                <a:sym typeface="+mn-ea"/>
              </a:rPr>
              <a:t>李蕴哲</a:t>
            </a:r>
            <a:r>
              <a:rPr lang="en-US" altLang="zh-CN" dirty="0">
                <a:solidFill>
                  <a:schemeClr val="tx1"/>
                </a:solidFill>
                <a:sym typeface="+mn-ea"/>
              </a:rPr>
              <a:t> </a:t>
            </a:r>
            <a:r>
              <a:rPr lang="en-US" dirty="0">
                <a:solidFill>
                  <a:schemeClr val="tx1"/>
                </a:solidFill>
                <a:sym typeface="+mn-ea"/>
              </a:rPr>
              <a:t>20240319</a:t>
            </a:r>
            <a:endParaRPr lang="en-US" dirty="0">
              <a:solidFill>
                <a:schemeClr val="tx1"/>
              </a:solidFill>
              <a:sym typeface="+mn-ea"/>
            </a:endParaRPr>
          </a:p>
        </p:txBody>
      </p:sp>
      <p:sp>
        <p:nvSpPr>
          <p:cNvPr id="8" name="页脚占位符 7"/>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Approach / Algorithm / Method</a:t>
            </a:r>
            <a:endParaRPr lang="en-US" dirty="0"/>
          </a:p>
        </p:txBody>
      </p:sp>
      <p:sp>
        <p:nvSpPr>
          <p:cNvPr id="3" name="Content Placeholder 2"/>
          <p:cNvSpPr>
            <a:spLocks noGrp="1"/>
          </p:cNvSpPr>
          <p:nvPr>
            <p:ph idx="1"/>
          </p:nvPr>
        </p:nvSpPr>
        <p:spPr>
          <a:xfrm>
            <a:off x="200628" y="1570697"/>
            <a:ext cx="11760000" cy="365125"/>
          </a:xfrm>
        </p:spPr>
        <p:txBody>
          <a:bodyPr>
            <a:normAutofit fontScale="65000" lnSpcReduction="20000"/>
          </a:bodyPr>
          <a:lstStyle/>
          <a:p>
            <a:pPr marL="0" indent="0">
              <a:buNone/>
            </a:pPr>
            <a:endParaRPr lang="en-US" dirty="0"/>
          </a:p>
          <a:p>
            <a:pPr marL="0" indent="0">
              <a:buNone/>
            </a:pP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8" name="Picture 2" descr="Fig. 4. - A visualization of the multigrasp model running on a test image of a flying disc. The multigrasp model splits the image into an nxn grid. For each cell in the grid, the model predicts a bounding box centered at that cell and a probability that this grasp is a true grasp for the object in the image. The predicted bounding boxes are weighted by this probability. The model can predict multiple good grasps for an object, as in this instance. For experiments on the cornell dataset we pick the bounding box with the highest weight as the final predicti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61983" y="1181760"/>
            <a:ext cx="9002129" cy="3027989"/>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825024" y="4341227"/>
            <a:ext cx="11366976" cy="1789914"/>
          </a:xfrm>
          <a:prstGeom prst="rect">
            <a:avLst/>
          </a:prstGeom>
          <a:noFill/>
        </p:spPr>
        <p:txBody>
          <a:bodyPr wrap="square">
            <a:spAutoFit/>
          </a:bodyPr>
          <a:lstStyle/>
          <a:p>
            <a:pPr>
              <a:lnSpc>
                <a:spcPct val="125000"/>
              </a:lnSpc>
            </a:pPr>
            <a:r>
              <a:rPr lang="en-US" altLang="zh-CN" dirty="0">
                <a:solidFill>
                  <a:srgbClr val="666666"/>
                </a:solidFill>
                <a:latin typeface="Verdana" panose="020B0604030504040204" pitchFamily="34" charset="0"/>
              </a:rPr>
              <a:t>M</a:t>
            </a:r>
            <a:r>
              <a:rPr lang="en-US" altLang="zh-CN" b="0" i="0" dirty="0">
                <a:solidFill>
                  <a:srgbClr val="666666"/>
                </a:solidFill>
                <a:effectLst/>
                <a:latin typeface="Verdana" panose="020B0604030504040204" pitchFamily="34" charset="0"/>
              </a:rPr>
              <a:t>odel 3 visualization:</a:t>
            </a:r>
            <a:endParaRPr lang="en-US" altLang="zh-CN" b="0" i="0" dirty="0">
              <a:solidFill>
                <a:srgbClr val="666666"/>
              </a:solidFill>
              <a:effectLst/>
              <a:latin typeface="Verdana" panose="020B0604030504040204" pitchFamily="34" charset="0"/>
            </a:endParaRPr>
          </a:p>
          <a:p>
            <a:pPr>
              <a:lnSpc>
                <a:spcPct val="125000"/>
              </a:lnSpc>
            </a:pPr>
            <a:r>
              <a:rPr lang="en-US" altLang="zh-CN" b="0" i="0" dirty="0">
                <a:solidFill>
                  <a:srgbClr val="666666"/>
                </a:solidFill>
                <a:effectLst/>
                <a:latin typeface="Verdana" panose="020B0604030504040204" pitchFamily="34" charset="0"/>
              </a:rPr>
              <a:t>For each cell in the grid, the model predicts</a:t>
            </a:r>
            <a:endParaRPr lang="en-US" altLang="zh-CN" b="0" i="0" dirty="0">
              <a:solidFill>
                <a:srgbClr val="666666"/>
              </a:solidFill>
              <a:effectLst/>
              <a:latin typeface="Verdana" panose="020B0604030504040204" pitchFamily="34" charset="0"/>
            </a:endParaRPr>
          </a:p>
          <a:p>
            <a:pPr lvl="1">
              <a:lnSpc>
                <a:spcPct val="125000"/>
              </a:lnSpc>
            </a:pPr>
            <a:r>
              <a:rPr lang="zh-CN" altLang="en-US" b="1" i="0" dirty="0">
                <a:solidFill>
                  <a:srgbClr val="5B9BD5"/>
                </a:solidFill>
                <a:effectLst/>
                <a:latin typeface="Verdana" panose="020B0604030504040204" pitchFamily="34" charset="0"/>
              </a:rPr>
              <a:t>①</a:t>
            </a:r>
            <a:r>
              <a:rPr lang="en-US" altLang="zh-CN" b="0" i="0" dirty="0">
                <a:solidFill>
                  <a:srgbClr val="666666"/>
                </a:solidFill>
                <a:effectLst/>
                <a:latin typeface="Verdana" panose="020B0604030504040204" pitchFamily="34" charset="0"/>
              </a:rPr>
              <a:t> a bounding box centered at that cell </a:t>
            </a:r>
            <a:endParaRPr lang="en-US" altLang="zh-CN" b="0" i="0" dirty="0">
              <a:solidFill>
                <a:srgbClr val="666666"/>
              </a:solidFill>
              <a:effectLst/>
              <a:latin typeface="Verdana" panose="020B0604030504040204" pitchFamily="34" charset="0"/>
            </a:endParaRPr>
          </a:p>
          <a:p>
            <a:pPr lvl="1">
              <a:lnSpc>
                <a:spcPct val="125000"/>
              </a:lnSpc>
            </a:pPr>
            <a:r>
              <a:rPr lang="zh-CN" altLang="en-US" b="1" i="0" dirty="0">
                <a:solidFill>
                  <a:srgbClr val="5B9BD5"/>
                </a:solidFill>
                <a:effectLst/>
                <a:latin typeface="Verdana" panose="020B0604030504040204" pitchFamily="34" charset="0"/>
              </a:rPr>
              <a:t>②</a:t>
            </a:r>
            <a:r>
              <a:rPr lang="en-US" altLang="zh-CN" b="0" i="0" dirty="0">
                <a:solidFill>
                  <a:srgbClr val="666666"/>
                </a:solidFill>
                <a:effectLst/>
                <a:latin typeface="Verdana" panose="020B0604030504040204" pitchFamily="34" charset="0"/>
              </a:rPr>
              <a:t>a probability that this grasp is a true grasp for the object in the image.</a:t>
            </a:r>
            <a:endParaRPr lang="en-US" altLang="zh-CN" dirty="0">
              <a:solidFill>
                <a:srgbClr val="666666"/>
              </a:solidFill>
              <a:latin typeface="Verdana" panose="020B0604030504040204" pitchFamily="34" charset="0"/>
            </a:endParaRPr>
          </a:p>
          <a:p>
            <a:pPr>
              <a:lnSpc>
                <a:spcPct val="125000"/>
              </a:lnSpc>
            </a:pPr>
            <a:r>
              <a:rPr lang="en-US" altLang="zh-CN" b="0" i="0" dirty="0">
                <a:solidFill>
                  <a:srgbClr val="666666"/>
                </a:solidFill>
                <a:effectLst/>
                <a:latin typeface="Verdana" panose="020B0604030504040204" pitchFamily="34" charset="0"/>
              </a:rPr>
              <a:t>The predictions are weighted by this probability </a:t>
            </a:r>
            <a:r>
              <a:rPr lang="en-US" altLang="zh-CN" dirty="0">
                <a:solidFill>
                  <a:srgbClr val="666666"/>
                </a:solidFill>
                <a:latin typeface="Verdana" panose="020B0604030504040204" pitchFamily="34" charset="0"/>
              </a:rPr>
              <a:t>predicting </a:t>
            </a:r>
            <a:r>
              <a:rPr lang="en-US" altLang="zh-CN" b="0" i="0" dirty="0">
                <a:solidFill>
                  <a:srgbClr val="666666"/>
                </a:solidFill>
                <a:effectLst/>
                <a:latin typeface="Verdana" panose="020B0604030504040204" pitchFamily="34" charset="0"/>
              </a:rPr>
              <a:t>multiple grasps for an object</a:t>
            </a:r>
            <a:r>
              <a:rPr lang="en-US" altLang="zh-CN" dirty="0">
                <a:solidFill>
                  <a:srgbClr val="666666"/>
                </a:solidFill>
                <a:latin typeface="Verdana" panose="020B0604030504040204" pitchFamily="34" charset="0"/>
              </a:rPr>
              <a:t>.</a:t>
            </a:r>
            <a:endParaRPr lang="zh-CN" altLang="en-US" dirty="0"/>
          </a:p>
        </p:txBody>
      </p:sp>
      <p:sp>
        <p:nvSpPr>
          <p:cNvPr id="18" name="星形: 八角 17"/>
          <p:cNvSpPr/>
          <p:nvPr/>
        </p:nvSpPr>
        <p:spPr>
          <a:xfrm>
            <a:off x="6541789" y="1223717"/>
            <a:ext cx="355107" cy="355107"/>
          </a:xfrm>
          <a:prstGeom prst="star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9" name="星形: 八角 18"/>
          <p:cNvSpPr/>
          <p:nvPr/>
        </p:nvSpPr>
        <p:spPr>
          <a:xfrm>
            <a:off x="6541790" y="2652240"/>
            <a:ext cx="355107" cy="355107"/>
          </a:xfrm>
          <a:prstGeom prst="star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4" name="日期占位符 3"/>
          <p:cNvSpPr>
            <a:spLocks noGrp="1"/>
          </p:cNvSpPr>
          <p:nvPr>
            <p:ph type="dt" sz="half" idx="2"/>
          </p:nvPr>
        </p:nvSpPr>
        <p:spPr/>
        <p:txBody>
          <a:bodyPr/>
          <a:p>
            <a:pPr marL="0" lvl="0" indent="0" algn="l" rtl="0">
              <a:spcBef>
                <a:spcPts val="0"/>
              </a:spcBef>
              <a:spcAft>
                <a:spcPts val="0"/>
              </a:spcAft>
              <a:buNone/>
            </a:pPr>
            <a:r>
              <a:rPr lang="zh-CN" altLang="en-US" dirty="0">
                <a:solidFill>
                  <a:schemeClr val="tx1"/>
                </a:solidFill>
                <a:sym typeface="+mn-ea"/>
              </a:rPr>
              <a:t>杨雪</a:t>
            </a:r>
            <a:r>
              <a:rPr lang="en-US" altLang="zh-CN" dirty="0">
                <a:solidFill>
                  <a:schemeClr val="tx1"/>
                </a:solidFill>
                <a:sym typeface="+mn-ea"/>
              </a:rPr>
              <a:t> </a:t>
            </a:r>
            <a:r>
              <a:rPr lang="zh-CN" altLang="en-US" dirty="0">
                <a:solidFill>
                  <a:schemeClr val="tx1"/>
                </a:solidFill>
                <a:sym typeface="+mn-ea"/>
              </a:rPr>
              <a:t>洪雨盈</a:t>
            </a:r>
            <a:r>
              <a:rPr lang="en-US" altLang="zh-CN" dirty="0">
                <a:solidFill>
                  <a:schemeClr val="tx1"/>
                </a:solidFill>
                <a:sym typeface="+mn-ea"/>
              </a:rPr>
              <a:t> </a:t>
            </a:r>
            <a:r>
              <a:rPr lang="zh-CN" altLang="en-US" dirty="0">
                <a:solidFill>
                  <a:schemeClr val="tx1"/>
                </a:solidFill>
                <a:sym typeface="+mn-ea"/>
              </a:rPr>
              <a:t>魏毓瞳</a:t>
            </a:r>
            <a:r>
              <a:rPr lang="en-US" altLang="zh-CN" dirty="0">
                <a:solidFill>
                  <a:schemeClr val="tx1"/>
                </a:solidFill>
                <a:sym typeface="+mn-ea"/>
              </a:rPr>
              <a:t> </a:t>
            </a:r>
            <a:r>
              <a:rPr lang="zh-CN" altLang="en-US" dirty="0">
                <a:solidFill>
                  <a:schemeClr val="tx1"/>
                </a:solidFill>
                <a:sym typeface="+mn-ea"/>
              </a:rPr>
              <a:t>李蕴哲</a:t>
            </a:r>
            <a:r>
              <a:rPr lang="en-US" altLang="zh-CN" dirty="0">
                <a:solidFill>
                  <a:schemeClr val="tx1"/>
                </a:solidFill>
                <a:sym typeface="+mn-ea"/>
              </a:rPr>
              <a:t> </a:t>
            </a:r>
            <a:r>
              <a:rPr lang="en-US" dirty="0">
                <a:solidFill>
                  <a:schemeClr val="tx1"/>
                </a:solidFill>
                <a:sym typeface="+mn-ea"/>
              </a:rPr>
              <a:t>20240319</a:t>
            </a:r>
            <a:endParaRPr lang="en-US" dirty="0">
              <a:solidFill>
                <a:schemeClr val="tx1"/>
              </a:solidFill>
              <a:sym typeface="+mn-ea"/>
            </a:endParaRPr>
          </a:p>
        </p:txBody>
      </p:sp>
      <p:sp>
        <p:nvSpPr>
          <p:cNvPr id="9" name="页脚占位符 8"/>
          <p:cNvSpPr>
            <a:spLocks noGrp="1"/>
          </p:cNvSpPr>
          <p:nvPr>
            <p:ph type="ftr" sz="quarter" idx="3"/>
          </p:nvPr>
        </p:nvSpPr>
        <p:spPr>
          <a:xfrm>
            <a:off x="3756660" y="6483985"/>
            <a:ext cx="5144135" cy="365125"/>
          </a:xfrm>
        </p:spPr>
        <p:txBody>
          <a:bodyPr/>
          <a:p>
            <a:r>
              <a:rPr lang="en-GB" dirty="0">
                <a:sym typeface="+mn-ea"/>
              </a:rPr>
              <a:t>Real-Time Grasp Detection Using Convolutional Neural Networks </a:t>
            </a:r>
            <a:endParaRPr lang="en-US" dirty="0"/>
          </a:p>
        </p:txBody>
      </p:sp>
    </p:spTree>
  </p:cSld>
  <p:clrMapOvr>
    <a:masterClrMapping/>
  </p:clrMapOvr>
</p:sld>
</file>

<file path=ppt/tags/tag1.xml><?xml version="1.0" encoding="utf-8"?>
<p:tagLst xmlns:p="http://schemas.openxmlformats.org/presentationml/2006/main">
  <p:tag name="commondata" val="eyJoZGlkIjoiZjhjYWYyZjg3NDYwNzZjZDkyMzllNTgzODg1MDRhMDEifQ=="/>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0</TotalTime>
  <Words>14537</Words>
  <Application>WPS 演示</Application>
  <PresentationFormat>Widescreen</PresentationFormat>
  <Paragraphs>411</Paragraphs>
  <Slides>29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29</vt:i4>
      </vt:variant>
    </vt:vector>
  </HeadingPairs>
  <TitlesOfParts>
    <vt:vector size="42" baseType="lpstr">
      <vt:lpstr>Arial</vt:lpstr>
      <vt:lpstr>宋体</vt:lpstr>
      <vt:lpstr>Wingdings</vt:lpstr>
      <vt:lpstr>Times New Roman Bold</vt:lpstr>
      <vt:lpstr>Times New Roman</vt:lpstr>
      <vt:lpstr>Verdana</vt:lpstr>
      <vt:lpstr>仿宋</vt:lpstr>
      <vt:lpstr>微软雅黑</vt:lpstr>
      <vt:lpstr>Arial Unicode MS</vt:lpstr>
      <vt:lpstr>Calibri</vt:lpstr>
      <vt:lpstr>等线</vt:lpstr>
      <vt:lpstr>Times New Roman</vt:lpstr>
      <vt:lpstr>Office 主题​​</vt:lpstr>
      <vt:lpstr>Real-Time Grasp Detection Using Convolutional Neural Networks </vt:lpstr>
      <vt:lpstr>PowerPoint 演示文稿</vt:lpstr>
      <vt:lpstr>the role of the AI and machine learning</vt:lpstr>
      <vt:lpstr>Problem Setting</vt:lpstr>
      <vt:lpstr>PowerPoint 演示文稿</vt:lpstr>
      <vt:lpstr>Limitations of Prior Work</vt:lpstr>
      <vt:lpstr>Proposed Approach / Algorithm / Method</vt:lpstr>
      <vt:lpstr>Proposed Approach / Algorithm / Method</vt:lpstr>
      <vt:lpstr>Proposed Approach / Algorithm / Method</vt:lpstr>
      <vt:lpstr>Theory </vt:lpstr>
      <vt:lpstr>Experimental Setup</vt:lpstr>
      <vt:lpstr>Experimental Setup</vt:lpstr>
      <vt:lpstr>Experimental Results</vt:lpstr>
      <vt:lpstr>Experimental Results</vt:lpstr>
      <vt:lpstr>Experimental Results</vt:lpstr>
      <vt:lpstr>Experimental Results</vt:lpstr>
      <vt:lpstr>Experimental Results</vt:lpstr>
      <vt:lpstr>Experimental Results</vt:lpstr>
      <vt:lpstr>Experimental Results</vt:lpstr>
      <vt:lpstr>Experimental Results</vt:lpstr>
      <vt:lpstr>Discussion of Results</vt:lpstr>
      <vt:lpstr>Limitations</vt:lpstr>
      <vt:lpstr>Limitations</vt:lpstr>
      <vt:lpstr>Future Work for Paper / Reading</vt:lpstr>
      <vt:lpstr>Future Work for Paper / Reading</vt:lpstr>
      <vt:lpstr>Extended Readings</vt:lpstr>
      <vt:lpstr>Extended Readings</vt:lpstr>
      <vt:lpstr>Summary</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03</cp:lastModifiedBy>
  <cp:revision>15</cp:revision>
  <dcterms:created xsi:type="dcterms:W3CDTF">2024-03-10T12:13:00Z</dcterms:created>
  <dcterms:modified xsi:type="dcterms:W3CDTF">2024-03-19T05:31:35Z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EA98155FDE3C4C0FB32462F90AB99245_13</vt:lpwstr>
  </property>
  <property fmtid="{D5CDD505-2E9C-101B-9397-08002B2CF9AE}" pid="3" name="KSOProductBuildVer">
    <vt:lpwstr>2052-12.1.0.16388</vt:lpwstr>
  </property>
</Properties>
</file>