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6"/>
  </p:notesMasterIdLst>
  <p:sldIdLst>
    <p:sldId id="256" r:id="rId3"/>
    <p:sldId id="280" r:id="rId4"/>
    <p:sldId id="281" r:id="rId5"/>
    <p:sldId id="282" r:id="rId6"/>
    <p:sldId id="283" r:id="rId7"/>
    <p:sldId id="284" r:id="rId8"/>
    <p:sldId id="310" r:id="rId9"/>
    <p:sldId id="311" r:id="rId10"/>
    <p:sldId id="312" r:id="rId11"/>
    <p:sldId id="313" r:id="rId12"/>
    <p:sldId id="267" r:id="rId13"/>
    <p:sldId id="290" r:id="rId14"/>
    <p:sldId id="289" r:id="rId15"/>
    <p:sldId id="273" r:id="rId16"/>
    <p:sldId id="301" r:id="rId17"/>
    <p:sldId id="291" r:id="rId18"/>
    <p:sldId id="268" r:id="rId19"/>
    <p:sldId id="269" r:id="rId20"/>
    <p:sldId id="285" r:id="rId21"/>
    <p:sldId id="286" r:id="rId22"/>
    <p:sldId id="287" r:id="rId23"/>
    <p:sldId id="288" r:id="rId24"/>
    <p:sldId id="260" r:id="rId25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71798" autoAdjust="0"/>
  </p:normalViewPr>
  <p:slideViewPr>
    <p:cSldViewPr snapToGrid="0" snapToObjects="1">
      <p:cViewPr varScale="1">
        <p:scale>
          <a:sx n="128" d="100"/>
          <a:sy n="128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EF990-4279-964D-8D62-BD9DE620F37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EA10A-AC53-EF4A-B20F-CD7086185D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628" y="1122363"/>
            <a:ext cx="1179074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4202" y="3602038"/>
            <a:ext cx="1040359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627" y="5349875"/>
            <a:ext cx="891873" cy="891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66" y="5349875"/>
            <a:ext cx="891873" cy="8918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28" y="149401"/>
            <a:ext cx="4571397" cy="1339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150472"/>
            <a:ext cx="6777439" cy="625032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628" y="2057400"/>
            <a:ext cx="4571397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200628" y="1489059"/>
            <a:ext cx="4571397" cy="0"/>
          </a:xfrm>
          <a:prstGeom prst="line">
            <a:avLst/>
          </a:prstGeom>
          <a:ln w="12700">
            <a:solidFill>
              <a:srgbClr val="14A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7"/>
          <p:cNvSpPr>
            <a:spLocks noGrp="1"/>
          </p:cNvSpPr>
          <p:nvPr>
            <p:ph sz="quarter" idx="14"/>
          </p:nvPr>
        </p:nvSpPr>
        <p:spPr>
          <a:xfrm>
            <a:off x="199969" y="1489060"/>
            <a:ext cx="4572056" cy="515327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200628" y="1002324"/>
            <a:ext cx="11760656" cy="515327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200628" y="1002323"/>
            <a:ext cx="11760656" cy="0"/>
          </a:xfrm>
          <a:prstGeom prst="line">
            <a:avLst/>
          </a:prstGeom>
          <a:ln w="12700">
            <a:solidFill>
              <a:srgbClr val="14A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28" y="5324909"/>
            <a:ext cx="7059539" cy="924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7260168" y="5324910"/>
            <a:ext cx="4106172" cy="924604"/>
          </a:xfrm>
        </p:spPr>
        <p:txBody>
          <a:bodyPr anchor="ctr"/>
          <a:lstStyle>
            <a:lvl1pPr marL="0" indent="0" algn="r">
              <a:buNone/>
              <a:defRPr i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200628" y="5324909"/>
            <a:ext cx="11760656" cy="0"/>
          </a:xfrm>
          <a:prstGeom prst="line">
            <a:avLst/>
          </a:prstGeom>
          <a:ln w="12700">
            <a:solidFill>
              <a:srgbClr val="14A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28" y="1709740"/>
            <a:ext cx="117780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628" y="4589465"/>
            <a:ext cx="11778045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629" y="1570697"/>
            <a:ext cx="5819172" cy="48600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0697"/>
            <a:ext cx="5788427" cy="48600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200628" y="1002323"/>
            <a:ext cx="11760656" cy="0"/>
          </a:xfrm>
          <a:prstGeom prst="line">
            <a:avLst/>
          </a:prstGeom>
          <a:ln w="12700">
            <a:solidFill>
              <a:srgbClr val="14A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7"/>
          <p:cNvSpPr>
            <a:spLocks noGrp="1"/>
          </p:cNvSpPr>
          <p:nvPr>
            <p:ph sz="quarter" idx="13"/>
          </p:nvPr>
        </p:nvSpPr>
        <p:spPr>
          <a:xfrm>
            <a:off x="200628" y="1002324"/>
            <a:ext cx="11760656" cy="515327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28" y="98909"/>
            <a:ext cx="11793920" cy="903414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629" y="1478509"/>
            <a:ext cx="57969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0629" y="2356460"/>
            <a:ext cx="5796948" cy="407317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8509"/>
            <a:ext cx="57884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6460"/>
            <a:ext cx="5788427" cy="407317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200628" y="1002323"/>
            <a:ext cx="11760656" cy="0"/>
          </a:xfrm>
          <a:prstGeom prst="line">
            <a:avLst/>
          </a:prstGeom>
          <a:ln w="12700">
            <a:solidFill>
              <a:srgbClr val="14A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200628" y="1002324"/>
            <a:ext cx="11760656" cy="515327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4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200628" y="1002323"/>
            <a:ext cx="11760656" cy="0"/>
          </a:xfrm>
          <a:prstGeom prst="line">
            <a:avLst/>
          </a:prstGeom>
          <a:ln w="12700">
            <a:solidFill>
              <a:srgbClr val="14A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200628" y="1002324"/>
            <a:ext cx="11760656" cy="515327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28" y="150473"/>
            <a:ext cx="4571397" cy="13385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50472"/>
            <a:ext cx="6777439" cy="62271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628" y="2057400"/>
            <a:ext cx="4571397" cy="43202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200628" y="1489059"/>
            <a:ext cx="4571397" cy="0"/>
          </a:xfrm>
          <a:prstGeom prst="line">
            <a:avLst/>
          </a:prstGeom>
          <a:ln w="12700">
            <a:solidFill>
              <a:srgbClr val="14A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内容占位符 7"/>
          <p:cNvSpPr>
            <a:spLocks noGrp="1"/>
          </p:cNvSpPr>
          <p:nvPr>
            <p:ph sz="quarter" idx="14"/>
          </p:nvPr>
        </p:nvSpPr>
        <p:spPr>
          <a:xfrm>
            <a:off x="199969" y="1489060"/>
            <a:ext cx="4572056" cy="515327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C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A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426"/>
            <a:ext cx="12192000" cy="6434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628" y="77719"/>
            <a:ext cx="11760000" cy="924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0628" y="6483677"/>
            <a:ext cx="444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4828" y="6483677"/>
            <a:ext cx="2902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7172" y="6483677"/>
            <a:ext cx="4413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1DE0-CF65-344E-A1C3-3B403388D3F5}" type="slidenum">
              <a:rPr lang="en-US" smtClean="0"/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628" y="1570697"/>
            <a:ext cx="1176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0627" y="6196117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AncoraSIR.com</a:t>
            </a:r>
            <a:endParaRPr lang="en-US" sz="1400" baseline="0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21687" y="5511706"/>
            <a:ext cx="538940" cy="91899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hyperlink" Target="http://corl2022.org/" TargetMode="External"/><Relationship Id="rId1" Type="http://schemas.openxmlformats.org/officeDocument/2006/relationships/hyperlink" Target="http://corl2023.or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/>
              <a:t>Meta Reinforcement Learning for</a:t>
            </a:r>
            <a:br>
              <a:rPr lang="en-GB" sz="6000" dirty="0"/>
            </a:br>
            <a:r>
              <a:rPr lang="en-GB" sz="6000" dirty="0"/>
              <a:t>Optimal Design of Legged Robots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>
                <a:solidFill>
                  <a:srgbClr val="595959"/>
                </a:solidFill>
              </a:rPr>
              <a:t>presentor: </a:t>
            </a:r>
            <a:r>
              <a:rPr lang="zh-CN" altLang="en-US" sz="2400" dirty="0">
                <a:solidFill>
                  <a:srgbClr val="595959"/>
                </a:solidFill>
              </a:rPr>
              <a:t>沈奕宁、</a:t>
            </a:r>
            <a:endParaRPr lang="en-US" sz="24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595959"/>
                </a:solidFill>
              </a:rPr>
              <a:t>2024.3.19</a:t>
            </a:r>
            <a:endParaRPr lang="en-US" sz="24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lstStyle/>
          <a:p>
            <a:pPr marL="0" indent="0">
              <a:buNone/>
            </a:pPr>
            <a:r>
              <a:rPr lang="en-US" b="1" dirty="0"/>
              <a:t>Design Optimization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00660" y="2076450"/>
            <a:ext cx="11871960" cy="200215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en-US" sz="2400" dirty="0">
                <a:solidFill>
                  <a:schemeClr val="bg1"/>
                </a:solidFill>
              </a:rPr>
              <a:t> Obtain a</a:t>
            </a:r>
            <a:r>
              <a:rPr lang="en-US" sz="2400" dirty="0">
                <a:solidFill>
                  <a:schemeClr val="bg1"/>
                </a:solidFill>
                <a:sym typeface="+mn-ea"/>
              </a:rPr>
              <a:t> set of design parameters</a:t>
            </a:r>
            <a:endParaRPr lang="en-US" sz="2400" dirty="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sym typeface="+mn-ea"/>
              </a:rPr>
              <a:t> that maximizes a given fitness function</a:t>
            </a:r>
            <a:endParaRPr lang="en-US" sz="2400" dirty="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sym typeface="+mn-ea"/>
              </a:rPr>
              <a:t> Gradient-free algorithm</a:t>
            </a:r>
            <a:endParaRPr lang="en-US" sz="2400" dirty="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sym typeface="+mn-ea"/>
              </a:rPr>
              <a:t> Use CMA-ES for the optimization</a:t>
            </a:r>
            <a:endParaRPr lang="en-US" sz="2400" dirty="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sym typeface="+mn-ea"/>
              </a:rPr>
              <a:t> </a:t>
            </a:r>
            <a:endParaRPr lang="en-US" sz="2400" dirty="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sym typeface="+mn-ea"/>
              </a:rPr>
              <a:t>The fitness function (the Monte-Carlo estimation):</a:t>
            </a:r>
            <a:endParaRPr lang="en-US" sz="2400" dirty="0">
              <a:solidFill>
                <a:schemeClr val="bg1"/>
              </a:solidFill>
              <a:sym typeface="+mn-ea"/>
            </a:endParaRPr>
          </a:p>
          <a:p>
            <a:endParaRPr lang="en-US" altLang="en-US" baseline="0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8770" y="1570990"/>
            <a:ext cx="4665345" cy="4525645"/>
          </a:xfrm>
          <a:prstGeom prst="rect">
            <a:avLst/>
          </a:prstGeom>
        </p:spPr>
      </p:pic>
      <p:pic>
        <p:nvPicPr>
          <p:cNvPr id="10" name="图片 -21474826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60" y="4415155"/>
            <a:ext cx="3470275" cy="433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35" y="2555875"/>
            <a:ext cx="1182370" cy="3003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05" y="4467225"/>
            <a:ext cx="2318385" cy="3054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Domain</a:t>
            </a:r>
            <a:endParaRPr lang="en-US" dirty="0"/>
          </a:p>
          <a:p>
            <a:pPr marL="0" indent="457200">
              <a:buNone/>
            </a:pPr>
            <a:r>
              <a:rPr lang="en-US" b="1" dirty="0"/>
              <a:t>datasets</a:t>
            </a:r>
            <a:r>
              <a:rPr lang="zh-CN" altLang="en-US" b="1" dirty="0"/>
              <a:t>：</a:t>
            </a:r>
            <a:endParaRPr lang="zh-CN" altLang="en-US" b="1" dirty="0"/>
          </a:p>
          <a:p>
            <a:pPr marL="457200" lvl="1" indent="457200">
              <a:buNone/>
            </a:pPr>
            <a:r>
              <a:rPr lang="zh-CN" altLang="en-US" dirty="0"/>
              <a:t>some established leg parameters</a:t>
            </a:r>
            <a:endParaRPr lang="zh-CN" altLang="en-US" dirty="0"/>
          </a:p>
          <a:p>
            <a:pPr marL="457200" lvl="1" indent="0">
              <a:buNone/>
            </a:pPr>
            <a:r>
              <a:rPr lang="en-US" altLang="zh-CN" b="1" dirty="0"/>
              <a:t>tasks</a:t>
            </a:r>
            <a:r>
              <a:rPr lang="zh-CN" altLang="en-US" b="1" dirty="0"/>
              <a:t>：</a:t>
            </a:r>
            <a:endParaRPr lang="zh-CN" altLang="en-US" b="1" dirty="0"/>
          </a:p>
          <a:p>
            <a:pPr marL="457200" lvl="1" indent="457200">
              <a:buNone/>
            </a:pPr>
            <a:r>
              <a:rPr lang="zh-CN" altLang="en-US" dirty="0"/>
              <a:t> speed tracking error</a:t>
            </a:r>
            <a:endParaRPr lang="zh-CN" altLang="en-US" dirty="0"/>
          </a:p>
          <a:p>
            <a:pPr marL="457200" lvl="1" indent="457200">
              <a:buNone/>
            </a:pPr>
            <a:r>
              <a:rPr lang="zh-CN" altLang="en-US" dirty="0"/>
              <a:t> joint torque</a:t>
            </a:r>
            <a:endParaRPr lang="zh-CN" altLang="en-US" dirty="0"/>
          </a:p>
          <a:p>
            <a:pPr marL="457200" lvl="1" indent="457200">
              <a:buNone/>
            </a:pPr>
            <a:r>
              <a:rPr lang="en-US" altLang="zh-CN" dirty="0"/>
              <a:t> </a:t>
            </a:r>
            <a:r>
              <a:rPr lang="zh-CN" altLang="en-US" dirty="0"/>
              <a:t>joint positive mechanical power</a:t>
            </a:r>
            <a:endParaRPr lang="zh-CN" altLang="en-US" dirty="0"/>
          </a:p>
          <a:p>
            <a:pPr marL="0" indent="457200">
              <a:buNone/>
            </a:pPr>
            <a:r>
              <a:rPr lang="en-US" altLang="zh-CN" b="1" dirty="0"/>
              <a:t>robot hardware setups</a:t>
            </a:r>
            <a:r>
              <a:rPr lang="zh-CN" altLang="en-US" b="1" dirty="0"/>
              <a:t>：</a:t>
            </a:r>
            <a:endParaRPr lang="zh-CN" altLang="en-US" b="1" dirty="0"/>
          </a:p>
          <a:p>
            <a:pPr marL="457200" lvl="1" indent="457200">
              <a:buNone/>
            </a:pPr>
            <a:r>
              <a:rPr lang="zh-CN" altLang="en-US" dirty="0"/>
              <a:t> simulated environment</a:t>
            </a:r>
            <a:r>
              <a:rPr lang="en-US" altLang="zh-CN" dirty="0"/>
              <a:t> Raisim, includes simplified models for the speed and torque limitations of real actuators.</a:t>
            </a:r>
            <a:endParaRPr lang="en-US" altLang="zh-CN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0985" y="1139825"/>
            <a:ext cx="6211570" cy="37185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 </a:t>
            </a:r>
            <a:r>
              <a:rPr lang="en-US" b="1" dirty="0"/>
              <a:t>Baselines:</a:t>
            </a:r>
            <a:endParaRPr lang="en-US" b="1" dirty="0"/>
          </a:p>
          <a:p>
            <a:pPr marL="0" lvl="0" indent="457200">
              <a:buNone/>
            </a:pPr>
            <a:r>
              <a:rPr lang="en-US" dirty="0"/>
              <a:t>Vitruvio</a:t>
            </a:r>
            <a:endParaRPr lang="en-US" dirty="0"/>
          </a:p>
          <a:p>
            <a:pPr marL="0" lvl="0" indent="457200">
              <a:buNone/>
            </a:pPr>
            <a:endParaRPr lang="en-US" dirty="0"/>
          </a:p>
          <a:p>
            <a:pPr marL="0" lvl="0" indent="45720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b="1" dirty="0"/>
              <a:t>Scientific hypotheses tested:</a:t>
            </a:r>
            <a:endParaRPr lang="en-US" b="1" dirty="0"/>
          </a:p>
          <a:p>
            <a:pPr marL="0" lvl="0" indent="457200">
              <a:buNone/>
            </a:pPr>
            <a:r>
              <a:rPr lang="en-US" dirty="0"/>
              <a:t>Using a design optimization framework based on meta reinforcement learning (Meta RL) can quickly adapt to different design instances and achieve near optimal performance.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2815" y="1144905"/>
            <a:ext cx="5619115" cy="23787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Evaluate metrics:</a:t>
            </a:r>
            <a:endParaRPr lang="en-US" b="1" dirty="0"/>
          </a:p>
          <a:p>
            <a:pPr marL="0" indent="457200">
              <a:buNone/>
            </a:pPr>
            <a:r>
              <a:rPr lang="en-US" dirty="0"/>
              <a:t>Analyzing the average rewards obtained under different parameters compared to naive strategies and specifically given strategies.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" y="3035935"/>
            <a:ext cx="5361940" cy="17989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430" y="3126740"/>
            <a:ext cx="6035675" cy="33375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 The meta-policy consistently outperforms the naive multi-task policy in all cases.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2. After the adaptation steps, the meta-policy reaches rewards comparable to the specialized policies, achieving close-to optimal capabilities.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3429000"/>
            <a:ext cx="11532870" cy="17284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dirty="0">
                <a:sym typeface="+mn-ea"/>
              </a:rPr>
              <a:t>Experimental Results</a:t>
            </a:r>
            <a:endParaRPr lang="zh-CN" altLang="en-US"/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3830" y="1298575"/>
            <a:ext cx="9161780" cy="4516120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/>
        <p:txBody>
          <a:bodyPr/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 The most interesting result is:</a:t>
            </a:r>
            <a:endParaRPr lang="en-US" b="1" dirty="0"/>
          </a:p>
          <a:p>
            <a:pPr marL="0" indent="457200">
              <a:buNone/>
            </a:pPr>
            <a:r>
              <a:rPr lang="en-US" dirty="0"/>
              <a:t>They further verify the performance of our meta-policy by comparing it against a set of policies trained for specific designs (specialized policy).  After the adaptation steps, the meta-policy reaches rewards comparable to the specialized policies, achieving close-to optimal capabilities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3878580"/>
            <a:ext cx="6337935" cy="25520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4029710"/>
            <a:ext cx="5934075" cy="24542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Discussion of </a:t>
            </a:r>
            <a:r>
              <a:rPr lang="en-US" altLang="zh-CN" dirty="0"/>
              <a:t>R</a:t>
            </a:r>
            <a:r>
              <a:rPr lang="en-GB" dirty="0" err="1"/>
              <a:t>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7200">
              <a:buNone/>
            </a:pPr>
            <a:r>
              <a:rPr lang="en-US" dirty="0"/>
              <a:t>They  would like to highlight the flexibility of their approach in considering the robot’s operating environment during the design process, which can be limited in the conventional optimization-based approach, where we need analytic dynamics models.</a:t>
            </a:r>
            <a:endParaRPr lang="en-US" dirty="0"/>
          </a:p>
          <a:p>
            <a:pPr marL="0" indent="457200">
              <a:buNone/>
            </a:pPr>
            <a:r>
              <a:rPr lang="en-US" dirty="0"/>
              <a:t>他们想强调他们方法</a:t>
            </a:r>
            <a:r>
              <a:rPr lang="zh-CN" altLang="en-US" dirty="0"/>
              <a:t>的</a:t>
            </a:r>
            <a:r>
              <a:rPr lang="en-US" dirty="0">
                <a:sym typeface="+mn-ea"/>
              </a:rPr>
              <a:t>灵活性</a:t>
            </a:r>
            <a:r>
              <a:rPr lang="zh-CN" altLang="en-US" dirty="0">
                <a:sym typeface="+mn-ea"/>
              </a:rPr>
              <a:t>，将</a:t>
            </a:r>
            <a:r>
              <a:rPr lang="en-US" dirty="0">
                <a:sym typeface="+mn-ea"/>
              </a:rPr>
              <a:t>机器人</a:t>
            </a:r>
            <a:r>
              <a:rPr lang="zh-CN" altLang="en-US" dirty="0">
                <a:sym typeface="+mn-ea"/>
              </a:rPr>
              <a:t>的</a:t>
            </a:r>
            <a:r>
              <a:rPr lang="en-US" dirty="0">
                <a:sym typeface="+mn-ea"/>
              </a:rPr>
              <a:t>操作环境</a:t>
            </a:r>
            <a:r>
              <a:rPr lang="en-US" dirty="0"/>
              <a:t>在设计过程中</a:t>
            </a:r>
            <a:r>
              <a:rPr lang="zh-CN" altLang="en-US" dirty="0"/>
              <a:t>就加入</a:t>
            </a:r>
            <a:r>
              <a:rPr lang="en-US" dirty="0"/>
              <a:t>考虑</a:t>
            </a:r>
            <a:r>
              <a:rPr lang="zh-CN" altLang="en-US" dirty="0"/>
              <a:t>。</a:t>
            </a:r>
            <a:r>
              <a:rPr lang="en-US" dirty="0"/>
              <a:t>这在传统的</a:t>
            </a:r>
            <a:r>
              <a:rPr lang="zh-CN" altLang="en-US" dirty="0"/>
              <a:t>，</a:t>
            </a:r>
            <a:r>
              <a:rPr lang="en-US" dirty="0">
                <a:sym typeface="+mn-ea"/>
              </a:rPr>
              <a:t>需要分析动力学模型</a:t>
            </a:r>
            <a:r>
              <a:rPr lang="zh-CN" altLang="en-US" dirty="0">
                <a:sym typeface="+mn-ea"/>
              </a:rPr>
              <a:t>的</a:t>
            </a:r>
            <a:r>
              <a:rPr lang="en-US" dirty="0"/>
              <a:t>基于优化的方法中是</a:t>
            </a:r>
            <a:r>
              <a:rPr lang="zh-CN" altLang="en-US" dirty="0"/>
              <a:t>受限</a:t>
            </a:r>
            <a:r>
              <a:rPr lang="en-US" dirty="0"/>
              <a:t>的。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60" y="1584325"/>
            <a:ext cx="11760200" cy="4846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1.The cost functions could not capture the actual dynamics of the system.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2.The ratio of different sources isunclear</a:t>
            </a:r>
            <a:endParaRPr lang="en-US" sz="2800" dirty="0"/>
          </a:p>
          <a:p>
            <a:pPr marL="0" indent="45720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Future Work for Paper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" y="1570697"/>
            <a:ext cx="11863913" cy="48600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Adding cost functions for the design optimization.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Adding more design parameters including discrete and continuous.</a:t>
            </a:r>
            <a:endParaRPr lang="en-US" dirty="0"/>
          </a:p>
          <a:p>
            <a:endParaRPr lang="en-US" dirty="0"/>
          </a:p>
          <a:p>
            <a:r>
              <a:rPr lang="en-US" dirty="0"/>
              <a:t>B</a:t>
            </a:r>
            <a:r>
              <a:rPr lang="en-US" altLang="zh-CN" dirty="0"/>
              <a:t>uild prototypes of optimized designs and validate them on the physical system.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00628" y="1125417"/>
            <a:ext cx="11760656" cy="515327"/>
          </a:xfrm>
        </p:spPr>
        <p:txBody>
          <a:bodyPr/>
          <a:lstStyle/>
          <a:p>
            <a:r>
              <a:rPr lang="en-US" dirty="0"/>
              <a:t>Subsequent optimization work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Problem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sp>
        <p:nvSpPr>
          <p:cNvPr id="13" name="内容占位符 3"/>
          <p:cNvSpPr txBox="1"/>
          <p:nvPr/>
        </p:nvSpPr>
        <p:spPr>
          <a:xfrm>
            <a:off x="200628" y="1002324"/>
            <a:ext cx="11760656" cy="515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Unclear correlation between design parameters and robot behavior</a:t>
            </a:r>
            <a:endParaRPr lang="en-US" dirty="0"/>
          </a:p>
        </p:txBody>
      </p:sp>
      <p:pic>
        <p:nvPicPr>
          <p:cNvPr id="15" name="图片 14" descr="表格&#10;&#10;中度可信度描述已自动生成"/>
          <p:cNvPicPr>
            <a:picLocks noChangeAspect="1"/>
          </p:cNvPicPr>
          <p:nvPr/>
        </p:nvPicPr>
        <p:blipFill rotWithShape="1">
          <a:blip r:embed="rId1"/>
          <a:srcRect l="3933" t="28266" r="41658" b="14966"/>
          <a:stretch>
            <a:fillRect/>
          </a:stretch>
        </p:blipFill>
        <p:spPr>
          <a:xfrm>
            <a:off x="318749" y="2003586"/>
            <a:ext cx="3643341" cy="201944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7470" y="1560420"/>
            <a:ext cx="4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Leg-Shape (A. </a:t>
            </a:r>
            <a:r>
              <a:rPr lang="en-US" dirty="0" err="1">
                <a:solidFill>
                  <a:schemeClr val="bg1"/>
                </a:solidFill>
              </a:rPr>
              <a:t>Ananthanarayanan</a:t>
            </a:r>
            <a:r>
              <a:rPr lang="en-US" dirty="0">
                <a:solidFill>
                  <a:schemeClr val="bg1"/>
                </a:solidFill>
              </a:rPr>
              <a:t> et al., 2012)</a:t>
            </a:r>
            <a:endParaRPr lang="en-US" baseline="0" dirty="0">
              <a:solidFill>
                <a:schemeClr val="bg1"/>
              </a:solidFill>
            </a:endParaRPr>
          </a:p>
        </p:txBody>
      </p:sp>
      <p:pic>
        <p:nvPicPr>
          <p:cNvPr id="18" name="图片 17" descr="表格&#10;&#10;描述已自动生成"/>
          <p:cNvPicPr>
            <a:picLocks noChangeAspect="1"/>
          </p:cNvPicPr>
          <p:nvPr/>
        </p:nvPicPr>
        <p:blipFill rotWithShape="1">
          <a:blip r:embed="rId2"/>
          <a:srcRect l="13816" t="27992" r="16236" b="14371"/>
          <a:stretch>
            <a:fillRect/>
          </a:stretch>
        </p:blipFill>
        <p:spPr>
          <a:xfrm>
            <a:off x="318749" y="4514794"/>
            <a:ext cx="3787781" cy="165807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8748" y="4084246"/>
            <a:ext cx="344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Mini Cheetah (B. Katz et al.,2019) </a:t>
            </a:r>
            <a:endParaRPr lang="en-US" baseline="0" dirty="0">
              <a:solidFill>
                <a:schemeClr val="bg1"/>
              </a:solidFill>
            </a:endParaRPr>
          </a:p>
        </p:txBody>
      </p:sp>
      <p:pic>
        <p:nvPicPr>
          <p:cNvPr id="21" name="图片 20" descr="图形用户界面, 应用程序, 表格&#10;&#10;描述已自动生成"/>
          <p:cNvPicPr>
            <a:picLocks noChangeAspect="1"/>
          </p:cNvPicPr>
          <p:nvPr/>
        </p:nvPicPr>
        <p:blipFill rotWithShape="1">
          <a:blip r:embed="rId3"/>
          <a:srcRect l="26920" t="22291" r="31396" b="5090"/>
          <a:stretch>
            <a:fillRect/>
          </a:stretch>
        </p:blipFill>
        <p:spPr>
          <a:xfrm>
            <a:off x="8085472" y="2042479"/>
            <a:ext cx="3716812" cy="343993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733555" y="1634254"/>
            <a:ext cx="359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HyQ</a:t>
            </a:r>
            <a:r>
              <a:rPr lang="en-US" dirty="0">
                <a:solidFill>
                  <a:schemeClr val="bg1"/>
                </a:solidFill>
              </a:rPr>
              <a:t> (C. </a:t>
            </a:r>
            <a:r>
              <a:rPr lang="en-US" dirty="0" err="1">
                <a:solidFill>
                  <a:schemeClr val="bg1"/>
                </a:solidFill>
              </a:rPr>
              <a:t>Semini</a:t>
            </a:r>
            <a:r>
              <a:rPr lang="en-US" dirty="0">
                <a:solidFill>
                  <a:schemeClr val="bg1"/>
                </a:solidFill>
              </a:rPr>
              <a:t> et al., 2011)</a:t>
            </a:r>
            <a:endParaRPr lang="en-US" baseline="0" dirty="0">
              <a:solidFill>
                <a:schemeClr val="bg1"/>
              </a:solidFill>
            </a:endParaRPr>
          </a:p>
        </p:txBody>
      </p:sp>
      <p:pic>
        <p:nvPicPr>
          <p:cNvPr id="27" name="内容占位符 26" descr="表格&#10;&#10;描述已自动生成"/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14047" t="27336" r="5674" b="6969"/>
          <a:stretch>
            <a:fillRect/>
          </a:stretch>
        </p:blipFill>
        <p:spPr>
          <a:xfrm>
            <a:off x="4237595" y="1962117"/>
            <a:ext cx="3847877" cy="1672851"/>
          </a:xfrm>
        </p:spPr>
      </p:pic>
      <p:pic>
        <p:nvPicPr>
          <p:cNvPr id="29" name="图片 28" descr="图形用户界面, 应用程序&#10;&#10;描述已自动生成"/>
          <p:cNvPicPr>
            <a:picLocks noChangeAspect="1"/>
          </p:cNvPicPr>
          <p:nvPr/>
        </p:nvPicPr>
        <p:blipFill rotWithShape="1">
          <a:blip r:embed="rId5"/>
          <a:srcRect l="22184" t="33236" r="26421" b="7636"/>
          <a:stretch>
            <a:fillRect/>
          </a:stretch>
        </p:blipFill>
        <p:spPr>
          <a:xfrm>
            <a:off x="4237594" y="3705323"/>
            <a:ext cx="3847878" cy="23517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Extended</a:t>
            </a:r>
            <a:r>
              <a:rPr lang="zh-CN" altLang="en-US" dirty="0"/>
              <a:t> </a:t>
            </a:r>
            <a:r>
              <a:rPr lang="en-US" altLang="zh-CN" dirty="0"/>
              <a:t>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066" y="1834794"/>
            <a:ext cx="11760000" cy="4648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[1] M. Chadwick et al., “Vitruvio: An open-source leg design optimization toolbox for walking robots,” IEEE Robotics and Automation Letters, vol. 5, no. 4, pp. 6318–6325, 2020.</a:t>
            </a:r>
            <a:endParaRPr lang="en-US" sz="2000" dirty="0"/>
          </a:p>
          <a:p>
            <a:pPr marL="0" indent="-1259840">
              <a:buNone/>
            </a:pPr>
            <a:endParaRPr lang="en-US" sz="2000" dirty="0"/>
          </a:p>
          <a:p>
            <a:pPr marL="0" indent="-1259840">
              <a:buNone/>
            </a:pPr>
            <a:r>
              <a:rPr lang="en-US" sz="2000" dirty="0"/>
              <a:t>[2] F. De Vincenti et al., “Control-aware design optimization for bioinspired quadruped robots,” in 2021 IEEE/RSJ International Conference on Intelligent Robots and Systems (IROS), 2021, pp. 1354–1361.</a:t>
            </a:r>
            <a:endParaRPr lang="en-US" sz="2000" dirty="0"/>
          </a:p>
          <a:p>
            <a:pPr marL="0" indent="-1259840">
              <a:buNone/>
            </a:pPr>
            <a:endParaRPr lang="en-US" sz="2000" dirty="0"/>
          </a:p>
          <a:p>
            <a:pPr marL="0" indent="-1259840">
              <a:buNone/>
            </a:pPr>
            <a:r>
              <a:rPr lang="en-US" altLang="zh-CN" sz="2000" dirty="0"/>
              <a:t>[3] A. W. Winkler et al., “Gait and trajectory optimization for legged systems through phase-based end-effector parameterization,” IEEE Robotics and Automation Letters (RA-L), vol. 3, pp. 1560–1567, July 2018.</a:t>
            </a:r>
            <a:endParaRPr lang="en-US" altLang="zh-CN" sz="2000" dirty="0"/>
          </a:p>
          <a:p>
            <a:pPr marL="0" indent="-1259840">
              <a:buNone/>
            </a:pPr>
            <a:endParaRPr lang="en-US" sz="2000" dirty="0"/>
          </a:p>
          <a:p>
            <a:pPr marL="0" indent="-1259840">
              <a:buNone/>
            </a:pPr>
            <a:r>
              <a:rPr lang="en-US" sz="2000" dirty="0"/>
              <a:t>[4] T. Miki et al., “Learning robust perceptive locomotion for quadrupedal robots in the wild,” Science Robotics, vol. 7, no. 62, 2022.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00628" y="1099039"/>
            <a:ext cx="11760656" cy="515327"/>
          </a:xfrm>
        </p:spPr>
        <p:txBody>
          <a:bodyPr/>
          <a:lstStyle/>
          <a:p>
            <a:r>
              <a:rPr lang="en-US" dirty="0"/>
              <a:t>References &amp; related readings for this paper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Extended</a:t>
            </a:r>
            <a:r>
              <a:rPr lang="zh-CN" altLang="en-US" dirty="0"/>
              <a:t> </a:t>
            </a:r>
            <a:r>
              <a:rPr lang="en-US" altLang="zh-CN" dirty="0"/>
              <a:t>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066" y="1570697"/>
            <a:ext cx="11760000" cy="486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endParaRPr lang="en-US" altLang="zh-CN" sz="2400" dirty="0">
              <a:hlinkClick r:id="rId1"/>
            </a:endParaRPr>
          </a:p>
          <a:p>
            <a:pPr marL="0" indent="0" algn="ctr">
              <a:buNone/>
            </a:pPr>
            <a:r>
              <a:rPr lang="en-US" altLang="zh-CN" sz="2400" dirty="0">
                <a:hlinkClick r:id="rId1"/>
              </a:rPr>
              <a:t>http://corl2023.org/ </a:t>
            </a:r>
            <a:r>
              <a:rPr lang="en-US" altLang="zh-CN" sz="2400" dirty="0"/>
              <a:t>                                                </a:t>
            </a:r>
            <a:r>
              <a:rPr lang="en-US" altLang="zh-CN" sz="2400" dirty="0">
                <a:hlinkClick r:id="rId2"/>
              </a:rPr>
              <a:t>http://corl2022.org/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00628" y="1150640"/>
            <a:ext cx="11760656" cy="515327"/>
          </a:xfrm>
        </p:spPr>
        <p:txBody>
          <a:bodyPr/>
          <a:lstStyle/>
          <a:p>
            <a:r>
              <a:rPr lang="en-US" dirty="0"/>
              <a:t>Annual Conference on Robot Learning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r="2908" b="5345"/>
          <a:stretch>
            <a:fillRect/>
          </a:stretch>
        </p:blipFill>
        <p:spPr>
          <a:xfrm>
            <a:off x="114300" y="1911218"/>
            <a:ext cx="5650920" cy="29986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3"/>
          <a:stretch>
            <a:fillRect/>
          </a:stretch>
        </p:blipFill>
        <p:spPr>
          <a:xfrm>
            <a:off x="6559587" y="1950120"/>
            <a:ext cx="4958335" cy="296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1137153"/>
            <a:ext cx="11760000" cy="486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The reading is discussing optimal design of legged robots by using meta reinforcement learning.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It is hard because there are many parameters affect final performance.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The key limitation of prior work is the design needs tedious manual tuning.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The key insight of the proposed work is Model-Free Reinforcement Learning for robot controlling.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/>
              <a:t>This </a:t>
            </a:r>
            <a:r>
              <a:rPr lang="en-US" dirty="0"/>
              <a:t>paper demonstrate that RL is an ideal solution to solve the inner optimization problem of the design optimization.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Thank you for your listening!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沈奕宁</a:t>
            </a:r>
            <a:r>
              <a:rPr lang="en-US" altLang="zh-CN" dirty="0"/>
              <a:t> 11911613	</a:t>
            </a:r>
            <a:r>
              <a:rPr lang="zh-CN" altLang="en-US" dirty="0"/>
              <a:t>许哲睿</a:t>
            </a:r>
            <a:r>
              <a:rPr lang="en-US" altLang="zh-CN" dirty="0"/>
              <a:t> 12011230</a:t>
            </a:r>
            <a:endParaRPr lang="zh-CN" altLang="en-US" dirty="0"/>
          </a:p>
          <a:p>
            <a:r>
              <a:rPr lang="zh-CN" altLang="en-US" dirty="0"/>
              <a:t>雍志涛</a:t>
            </a:r>
            <a:r>
              <a:rPr lang="en-US" altLang="zh-CN" dirty="0"/>
              <a:t> 12110824	</a:t>
            </a:r>
            <a:r>
              <a:rPr lang="zh-CN" altLang="en-US" dirty="0"/>
              <a:t>范王卓</a:t>
            </a:r>
            <a:r>
              <a:rPr lang="en-US" altLang="zh-CN" dirty="0"/>
              <a:t>12111942</a:t>
            </a:r>
            <a:endParaRPr lang="zh-CN" altLang="en-US" dirty="0"/>
          </a:p>
          <a:p>
            <a:r>
              <a:rPr lang="zh-CN" altLang="en-US" dirty="0"/>
              <a:t>乔凯</a:t>
            </a:r>
            <a:r>
              <a:rPr lang="en-US" altLang="zh-CN" dirty="0"/>
              <a:t>	 12211112	</a:t>
            </a:r>
            <a:r>
              <a:rPr lang="zh-CN" altLang="en-US" dirty="0"/>
              <a:t>张草萌</a:t>
            </a:r>
            <a:r>
              <a:rPr lang="en-US" altLang="zh-CN" dirty="0"/>
              <a:t> 12112223</a:t>
            </a:r>
            <a:endParaRPr lang="en-US" altLang="zh-C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Prior Work </a:t>
            </a:r>
            <a:r>
              <a:rPr lang="en-GB" dirty="0">
                <a:latin typeface="宋体" panose="02010600030101010101" pitchFamily="2" charset="-122"/>
                <a:ea typeface="宋体" panose="02010600030101010101" pitchFamily="2" charset="-122"/>
              </a:rPr>
              <a:t>Ⅰ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0628" y="1570697"/>
            <a:ext cx="11760000" cy="124950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Sparse principle in conventional robotic design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conventional paradigm of design optimization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9" name="图片 8" descr="图形用户界面&#10;&#10;描述已自动生成"/>
          <p:cNvPicPr>
            <a:picLocks noChangeAspect="1"/>
          </p:cNvPicPr>
          <p:nvPr/>
        </p:nvPicPr>
        <p:blipFill rotWithShape="1">
          <a:blip r:embed="rId1"/>
          <a:srcRect l="8053" t="18904" r="52868" b="4712"/>
          <a:stretch>
            <a:fillRect/>
          </a:stretch>
        </p:blipFill>
        <p:spPr>
          <a:xfrm>
            <a:off x="303330" y="2579005"/>
            <a:ext cx="1871979" cy="19438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0628" y="1874634"/>
            <a:ext cx="34088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·</a:t>
            </a:r>
            <a:r>
              <a:rPr lang="en-US" dirty="0">
                <a:solidFill>
                  <a:schemeClr val="bg1"/>
                </a:solidFill>
              </a:rPr>
              <a:t>Bio-inspired Leg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(A. </a:t>
            </a:r>
            <a:r>
              <a:rPr lang="en-US" dirty="0" err="1">
                <a:solidFill>
                  <a:schemeClr val="bg1"/>
                </a:solidFill>
              </a:rPr>
              <a:t>Ananthanarayanan</a:t>
            </a:r>
            <a:r>
              <a:rPr lang="en-US" dirty="0">
                <a:solidFill>
                  <a:schemeClr val="bg1"/>
                </a:solidFill>
              </a:rPr>
              <a:t> et al., 2012)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图片 11" descr="图形用户界面&#10;&#10;描述已自动生成"/>
          <p:cNvPicPr>
            <a:picLocks noChangeAspect="1"/>
          </p:cNvPicPr>
          <p:nvPr/>
        </p:nvPicPr>
        <p:blipFill rotWithShape="1">
          <a:blip r:embed="rId2"/>
          <a:srcRect l="9789" t="27226" r="15132" b="3969"/>
          <a:stretch>
            <a:fillRect/>
          </a:stretch>
        </p:blipFill>
        <p:spPr>
          <a:xfrm>
            <a:off x="178538" y="4665798"/>
            <a:ext cx="3116612" cy="1517342"/>
          </a:xfrm>
          <a:prstGeom prst="rect">
            <a:avLst/>
          </a:prstGeom>
        </p:spPr>
      </p:pic>
      <p:pic>
        <p:nvPicPr>
          <p:cNvPr id="14" name="图片 13" descr="图形用户界面, 图示&#10;&#10;描述已自动生成"/>
          <p:cNvPicPr>
            <a:picLocks noChangeAspect="1"/>
          </p:cNvPicPr>
          <p:nvPr/>
        </p:nvPicPr>
        <p:blipFill rotWithShape="1">
          <a:blip r:embed="rId3"/>
          <a:srcRect l="8605" t="22407" r="12368" b="21309"/>
          <a:stretch>
            <a:fillRect/>
          </a:stretch>
        </p:blipFill>
        <p:spPr>
          <a:xfrm>
            <a:off x="3149735" y="2736065"/>
            <a:ext cx="5619339" cy="212614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48631" y="1982264"/>
            <a:ext cx="59557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·</a:t>
            </a:r>
            <a:r>
              <a:rPr lang="en-US" dirty="0">
                <a:solidFill>
                  <a:schemeClr val="bg1"/>
                </a:solidFill>
              </a:rPr>
              <a:t>Cheetah Leg Design by Approximation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(B. Katz et al.,2019)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图片 16" descr="图示&#10;&#10;中度可信度描述已自动生成"/>
          <p:cNvPicPr>
            <a:picLocks noChangeAspect="1"/>
          </p:cNvPicPr>
          <p:nvPr/>
        </p:nvPicPr>
        <p:blipFill rotWithShape="1">
          <a:blip r:embed="rId4"/>
          <a:srcRect l="6015" t="29548" r="47895" b="9468"/>
          <a:stretch>
            <a:fillRect/>
          </a:stretch>
        </p:blipFill>
        <p:spPr>
          <a:xfrm>
            <a:off x="8912343" y="2820202"/>
            <a:ext cx="2905015" cy="204200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108232" y="1966937"/>
            <a:ext cx="25668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·</a:t>
            </a:r>
            <a:r>
              <a:rPr lang="en-US" altLang="zh-CN" dirty="0" err="1">
                <a:solidFill>
                  <a:schemeClr val="bg1"/>
                </a:solidFill>
              </a:rPr>
              <a:t>HyQ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(C. </a:t>
            </a:r>
            <a:r>
              <a:rPr lang="en-US" dirty="0" err="1">
                <a:solidFill>
                  <a:schemeClr val="bg1"/>
                </a:solidFill>
              </a:rPr>
              <a:t>Semini</a:t>
            </a:r>
            <a:r>
              <a:rPr lang="en-US" dirty="0">
                <a:solidFill>
                  <a:schemeClr val="bg1"/>
                </a:solidFill>
              </a:rPr>
              <a:t> et al., 2011)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95150" y="5026611"/>
            <a:ext cx="852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“This elasticity, however, is believed to have a negative impact on the controller bandwidth and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has to be further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analysed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he performance of two-stage </a:t>
            </a:r>
            <a:r>
              <a:rPr lang="en-US" dirty="0" err="1">
                <a:solidFill>
                  <a:schemeClr val="bg1"/>
                </a:solidFill>
              </a:rPr>
              <a:t>servovalves</a:t>
            </a:r>
            <a:r>
              <a:rPr lang="en-US" dirty="0">
                <a:solidFill>
                  <a:schemeClr val="bg1"/>
                </a:solidFill>
              </a:rPr>
              <a:t> with zero overlap and faster response are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currently being investigated</a:t>
            </a:r>
            <a:r>
              <a:rPr lang="en-US" dirty="0">
                <a:solidFill>
                  <a:schemeClr val="bg1"/>
                </a:solidFill>
              </a:rPr>
              <a:t> along with the effect of hose length on the actuator bandwidth. </a:t>
            </a:r>
            <a:r>
              <a:rPr lang="zh-CN" altLang="en-US" dirty="0">
                <a:solidFill>
                  <a:schemeClr val="bg1"/>
                </a:solidFill>
              </a:rPr>
              <a:t>” </a:t>
            </a:r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C. </a:t>
            </a:r>
            <a:r>
              <a:rPr lang="en-US" dirty="0" err="1">
                <a:solidFill>
                  <a:schemeClr val="bg1"/>
                </a:solidFill>
              </a:rPr>
              <a:t>Semini</a:t>
            </a:r>
            <a:r>
              <a:rPr lang="en-US" dirty="0">
                <a:solidFill>
                  <a:schemeClr val="bg1"/>
                </a:solidFill>
              </a:rPr>
              <a:t> et al., 2011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Prior Work Ⅱ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Dependence of model-based approach in computational optimization</a:t>
            </a:r>
            <a:endParaRPr lang="en-US" b="1" dirty="0"/>
          </a:p>
          <a:p>
            <a:r>
              <a:rPr lang="en-US" dirty="0"/>
              <a:t>Over-simplified model constraints</a:t>
            </a:r>
            <a:endParaRPr lang="en-US" dirty="0"/>
          </a:p>
          <a:p>
            <a:r>
              <a:rPr lang="en-US" dirty="0"/>
              <a:t>Results specifying in predetermined tasks or trajectories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computational paradigm of design optimization 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9" name="图片 8" descr="图形用户界面, 文本, 应用程序&#10;&#10;描述已自动生成"/>
          <p:cNvPicPr>
            <a:picLocks noChangeAspect="1"/>
          </p:cNvPicPr>
          <p:nvPr/>
        </p:nvPicPr>
        <p:blipFill rotWithShape="1">
          <a:blip r:embed="rId1"/>
          <a:srcRect l="42158" t="30198" r="11815" b="21309"/>
          <a:stretch>
            <a:fillRect/>
          </a:stretch>
        </p:blipFill>
        <p:spPr>
          <a:xfrm>
            <a:off x="572020" y="3356203"/>
            <a:ext cx="4751658" cy="2659585"/>
          </a:xfrm>
          <a:prstGeom prst="rect">
            <a:avLst/>
          </a:prstGeom>
        </p:spPr>
      </p:pic>
      <p:pic>
        <p:nvPicPr>
          <p:cNvPr id="11" name="图片 10" descr="文本&#10;&#10;描述已自动生成"/>
          <p:cNvPicPr>
            <a:picLocks noChangeAspect="1"/>
          </p:cNvPicPr>
          <p:nvPr/>
        </p:nvPicPr>
        <p:blipFill rotWithShape="1">
          <a:blip r:embed="rId2"/>
          <a:srcRect l="20763" t="28266" r="12526" b="5306"/>
          <a:stretch>
            <a:fillRect/>
          </a:stretch>
        </p:blipFill>
        <p:spPr>
          <a:xfrm>
            <a:off x="5534524" y="3356203"/>
            <a:ext cx="5154997" cy="27269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Model-Free RL in Design Parameters Controlling</a:t>
            </a:r>
            <a:endParaRPr lang="en-US" dirty="0"/>
          </a:p>
        </p:txBody>
      </p:sp>
      <p:pic>
        <p:nvPicPr>
          <p:cNvPr id="9" name="内容占位符 8" descr="文本&#10;&#10;中度可信度描述已自动生成"/>
          <p:cNvPicPr>
            <a:picLocks noGrp="1" noChangeAspect="1"/>
          </p:cNvPicPr>
          <p:nvPr>
            <p:ph sz="quarter" idx="13"/>
          </p:nvPr>
        </p:nvPicPr>
        <p:blipFill rotWithShape="1">
          <a:blip r:embed="rId1"/>
          <a:srcRect l="8183" t="33322" r="11863" b="14451"/>
          <a:stretch>
            <a:fillRect/>
          </a:stretch>
        </p:blipFill>
        <p:spPr>
          <a:xfrm>
            <a:off x="6437597" y="2143251"/>
            <a:ext cx="4881511" cy="1693970"/>
          </a:xfrm>
        </p:spPr>
      </p:pic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297095" y="1337474"/>
            <a:ext cx="555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Single Controller managing a range of parameters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(J. Won et al., 2019)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图片 11" descr="图形用户界面, 文本, 应用程序, Word&#10;&#10;描述已自动生成"/>
          <p:cNvPicPr>
            <a:picLocks noChangeAspect="1"/>
          </p:cNvPicPr>
          <p:nvPr/>
        </p:nvPicPr>
        <p:blipFill rotWithShape="1">
          <a:blip r:embed="rId2"/>
          <a:srcRect l="3158" t="31685" r="16000" b="25071"/>
          <a:stretch>
            <a:fillRect/>
          </a:stretch>
        </p:blipFill>
        <p:spPr>
          <a:xfrm>
            <a:off x="200628" y="4601719"/>
            <a:ext cx="5738159" cy="163066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0628" y="3935497"/>
            <a:ext cx="555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Multi-task training policy based on Meta-RL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(C. Finn et al., 2017)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图片 14" descr="表格&#10;&#10;低可信度描述已自动生成"/>
          <p:cNvPicPr>
            <a:picLocks noChangeAspect="1"/>
          </p:cNvPicPr>
          <p:nvPr/>
        </p:nvPicPr>
        <p:blipFill rotWithShape="1">
          <a:blip r:embed="rId3"/>
          <a:srcRect l="3710" t="24998" r="9763" b="11250"/>
          <a:stretch>
            <a:fillRect/>
          </a:stretch>
        </p:blipFill>
        <p:spPr>
          <a:xfrm>
            <a:off x="6437598" y="3935497"/>
            <a:ext cx="4881511" cy="1910737"/>
          </a:xfrm>
          <a:prstGeom prst="rect">
            <a:avLst/>
          </a:prstGeom>
        </p:spPr>
      </p:pic>
      <p:pic>
        <p:nvPicPr>
          <p:cNvPr id="17" name="图片 16" descr="图形用户界面&#10;&#10;描述已自动生成"/>
          <p:cNvPicPr>
            <a:picLocks noChangeAspect="1"/>
          </p:cNvPicPr>
          <p:nvPr/>
        </p:nvPicPr>
        <p:blipFill rotWithShape="1">
          <a:blip r:embed="rId4"/>
          <a:srcRect l="19026" t="27821" r="22789" b="9708"/>
          <a:stretch>
            <a:fillRect/>
          </a:stretch>
        </p:blipFill>
        <p:spPr>
          <a:xfrm>
            <a:off x="1551374" y="1359688"/>
            <a:ext cx="4343532" cy="247753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00628" y="1775048"/>
            <a:ext cx="1459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Actor-Mimic multi-task D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baseline="0" dirty="0">
                <a:solidFill>
                  <a:schemeClr val="bg1"/>
                </a:solidFill>
              </a:rPr>
              <a:t>L model</a:t>
            </a:r>
            <a:endParaRPr lang="en-US" baseline="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(E. </a:t>
            </a:r>
            <a:r>
              <a:rPr lang="en-US" dirty="0" err="1">
                <a:solidFill>
                  <a:schemeClr val="bg1"/>
                </a:solidFill>
              </a:rPr>
              <a:t>Parisotto</a:t>
            </a:r>
            <a:r>
              <a:rPr lang="en-US" dirty="0">
                <a:solidFill>
                  <a:schemeClr val="bg1"/>
                </a:solidFill>
              </a:rPr>
              <a:t> et al., 2015)</a:t>
            </a:r>
            <a:endParaRPr lang="en-US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of Meta-RL to Quadrupedal Locomotion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robust, adaptive neural network controller framework</a:t>
            </a:r>
            <a:endParaRPr lang="en-US" dirty="0"/>
          </a:p>
          <a:p>
            <a:r>
              <a:rPr lang="en-US" dirty="0"/>
              <a:t>A Meta-RL locomotion control policy</a:t>
            </a:r>
            <a:endParaRPr lang="en-US" dirty="0"/>
          </a:p>
          <a:p>
            <a:r>
              <a:rPr lang="en-US" dirty="0"/>
              <a:t>Experimental results on a quadrupedal robot</a:t>
            </a:r>
            <a:endParaRPr lang="en-US" dirty="0"/>
          </a:p>
        </p:txBody>
      </p:sp>
      <p:pic>
        <p:nvPicPr>
          <p:cNvPr id="10" name="内容占位符 9" descr="图形用户界面, 应用程序, PowerPoint&#10;&#10;描述已自动生成"/>
          <p:cNvPicPr>
            <a:picLocks noGrp="1" noChangeAspect="1"/>
          </p:cNvPicPr>
          <p:nvPr>
            <p:ph sz="quarter" idx="13"/>
          </p:nvPr>
        </p:nvPicPr>
        <p:blipFill rotWithShape="1">
          <a:blip r:embed="rId1"/>
          <a:srcRect l="11370" t="22561" r="28711" b="13301"/>
          <a:stretch>
            <a:fillRect/>
          </a:stretch>
        </p:blipFill>
        <p:spPr>
          <a:xfrm>
            <a:off x="5711272" y="3262680"/>
            <a:ext cx="5270573" cy="2997160"/>
          </a:xfrm>
        </p:spPr>
      </p:pic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Title of Your Presentation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11" name="图片 10" descr="图形用户界面&#10;&#10;中度可信度描述已自动生成"/>
          <p:cNvPicPr>
            <a:picLocks noChangeAspect="1"/>
          </p:cNvPicPr>
          <p:nvPr/>
        </p:nvPicPr>
        <p:blipFill rotWithShape="1">
          <a:blip r:embed="rId2"/>
          <a:srcRect l="14604" t="27029" r="22080" b="4861"/>
          <a:stretch>
            <a:fillRect/>
          </a:stretch>
        </p:blipFill>
        <p:spPr>
          <a:xfrm>
            <a:off x="200628" y="3159905"/>
            <a:ext cx="5244649" cy="29971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5267960"/>
            <a:ext cx="7083425" cy="1567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Policy training: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+mn-ea"/>
              </a:rPr>
              <a:t> Meta Reinforcement Learning(</a:t>
            </a:r>
            <a:r>
              <a:rPr lang="en-US" dirty="0">
                <a:sym typeface="+mn-ea"/>
              </a:rPr>
              <a:t>Meta-RL</a:t>
            </a:r>
            <a:r>
              <a:rPr lang="en-US" dirty="0">
                <a:sym typeface="+mn-ea"/>
              </a:rPr>
              <a:t>)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9180" y="1012190"/>
            <a:ext cx="7533640" cy="42195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862570" y="5280660"/>
            <a:ext cx="3783330" cy="140652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marL="0" indent="0" algn="l">
              <a:buNone/>
            </a:pPr>
            <a:r>
              <a:rPr lang="en-US" sz="2800" dirty="0">
                <a:solidFill>
                  <a:schemeClr val="bg1"/>
                </a:solidFill>
                <a:sym typeface="+mn-ea"/>
              </a:rPr>
              <a:t>Design optimization: 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chemeClr val="bg1"/>
                </a:solidFill>
                <a:sym typeface="+mn-ea"/>
              </a:rPr>
              <a:t> genetic algorithm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altLang="en-US" sz="2800" baseline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+mn-ea"/>
              </a:rPr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60" y="1368425"/>
            <a:ext cx="11760200" cy="2726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ym typeface="+mn-ea"/>
              </a:rPr>
              <a:t>Markov Decision Process(MDP)</a:t>
            </a:r>
            <a:endParaRPr lang="en-US" b="1" dirty="0">
              <a:sym typeface="+mn-ea"/>
            </a:endParaRPr>
          </a:p>
          <a:p>
            <a:pPr marL="0" indent="0">
              <a:buNone/>
            </a:pPr>
            <a:r>
              <a:rPr lang="en-US" sz="2400" dirty="0"/>
              <a:t>   Defined by: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A tuple of state space 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Action space 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The transition probability density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A reward function                          :</a:t>
            </a:r>
            <a:endParaRPr lang="en-US" sz="2400" baseline="-25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6325" y="3562985"/>
            <a:ext cx="1779270" cy="2755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90" y="3123565"/>
            <a:ext cx="1654810" cy="330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510" y="3492500"/>
            <a:ext cx="1833880" cy="3841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290" y="5063490"/>
            <a:ext cx="1946910" cy="4521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4330" y="4171315"/>
            <a:ext cx="100177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sym typeface="+mn-ea"/>
              </a:rPr>
              <a:t>The objective of RL:</a:t>
            </a:r>
            <a:endParaRPr lang="en-US" sz="2400" dirty="0">
              <a:solidFill>
                <a:schemeClr val="bg1"/>
              </a:solidFill>
              <a:sym typeface="+mn-ea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sym typeface="+mn-ea"/>
              </a:rPr>
              <a:t>  Obtain an optimal policy π</a:t>
            </a:r>
            <a:r>
              <a:rPr lang="en-US" sz="2400" baseline="-25000" dirty="0">
                <a:solidFill>
                  <a:schemeClr val="bg1"/>
                </a:solidFill>
                <a:sym typeface="+mn-ea"/>
              </a:rPr>
              <a:t>∗ </a:t>
            </a:r>
            <a:r>
              <a:rPr lang="en-US" sz="2400" dirty="0">
                <a:solidFill>
                  <a:schemeClr val="bg1"/>
                </a:solidFill>
                <a:sym typeface="+mn-ea"/>
              </a:rPr>
              <a:t>that maximizes the cumulative discounted rewards</a:t>
            </a:r>
            <a:endParaRPr lang="en-US" altLang="en-US" sz="2400" baseline="-25000" dirty="0" smtClean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68" y="2210142"/>
            <a:ext cx="11760000" cy="486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Model-Agnostic Meta-Learning (MAML)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a distribution of tasks p(T)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training process: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Presenter Name &amp; Date of Presentation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A1DE0-CF65-344E-A1C3-3B403388D3F5}" type="slidenum">
              <a:rPr lang="en-US" smtClean="0"/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t="26076"/>
          <a:stretch>
            <a:fillRect/>
          </a:stretch>
        </p:blipFill>
        <p:spPr>
          <a:xfrm>
            <a:off x="6595110" y="2433320"/>
            <a:ext cx="4676140" cy="35496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b="73844"/>
          <a:stretch>
            <a:fillRect/>
          </a:stretch>
        </p:blipFill>
        <p:spPr>
          <a:xfrm>
            <a:off x="608330" y="4210050"/>
            <a:ext cx="4436110" cy="11912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5900" y="1517650"/>
            <a:ext cx="5643245" cy="7988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 b="1" dirty="0">
                <a:solidFill>
                  <a:schemeClr val="bg1"/>
                </a:solidFill>
                <a:sym typeface="+mn-ea"/>
              </a:rPr>
              <a:t>Fast Adaptation with Meta-learning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zh-CN" altLang="en-US" baseline="0" dirty="0" err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TE4NzQzNmJlOTlkNDk3MjQ0MTM3NzdmMDNiYjY2NTEifQ==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+ FangSong">
      <a:majorFont>
        <a:latin typeface="Times New Roman"/>
        <a:ea typeface="FangSong"/>
        <a:cs typeface=""/>
      </a:majorFont>
      <a:minorFont>
        <a:latin typeface="Times New Roman"/>
        <a:ea typeface="FangSong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aseline="0" dirty="0" err="1" smtClean="0">
            <a:solidFill>
              <a:schemeClr val="bg1"/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0</TotalTime>
  <Words>7039</Words>
  <Application>WPS 演示</Application>
  <PresentationFormat>Widescreen</PresentationFormat>
  <Paragraphs>331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宋体</vt:lpstr>
      <vt:lpstr>Wingdings</vt:lpstr>
      <vt:lpstr>Times New Roman</vt:lpstr>
      <vt:lpstr>仿宋</vt:lpstr>
      <vt:lpstr>微软雅黑</vt:lpstr>
      <vt:lpstr>Arial Unicode MS</vt:lpstr>
      <vt:lpstr>Calibri</vt:lpstr>
      <vt:lpstr>等线</vt:lpstr>
      <vt:lpstr>Office 主题​​</vt:lpstr>
      <vt:lpstr>Meta Reinforcement Learning for Optimal Design of Legged Robots</vt:lpstr>
      <vt:lpstr>Main Problem</vt:lpstr>
      <vt:lpstr>Limitations of Prior Work Ⅰ</vt:lpstr>
      <vt:lpstr>Limitations of Prior Work Ⅱ</vt:lpstr>
      <vt:lpstr>Model-Free RL in Design Parameters Controlling</vt:lpstr>
      <vt:lpstr>Proposal of Meta-RL to Quadrupedal Locomotion</vt:lpstr>
      <vt:lpstr>Proposed Approach</vt:lpstr>
      <vt:lpstr>Algorithm</vt:lpstr>
      <vt:lpstr>Algorithm</vt:lpstr>
      <vt:lpstr>Algorithm</vt:lpstr>
      <vt:lpstr>Experimental Setup</vt:lpstr>
      <vt:lpstr>Experimental Setup</vt:lpstr>
      <vt:lpstr>Experimental Setup</vt:lpstr>
      <vt:lpstr>Experimental Results</vt:lpstr>
      <vt:lpstr>Experimental Results</vt:lpstr>
      <vt:lpstr>Experimental Results</vt:lpstr>
      <vt:lpstr>Discussion of Results</vt:lpstr>
      <vt:lpstr>Limitations</vt:lpstr>
      <vt:lpstr>Future Work for Paper </vt:lpstr>
      <vt:lpstr>Extended Readings</vt:lpstr>
      <vt:lpstr>Extended Readings</vt:lpstr>
      <vt:lpstr>Summary</vt:lpstr>
      <vt:lpstr>Thank you for your listening!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paper] </dc:title>
  <dc:creator>Chaoyang Song</dc:creator>
  <cp:lastModifiedBy>16°</cp:lastModifiedBy>
  <cp:revision>6</cp:revision>
  <dcterms:created xsi:type="dcterms:W3CDTF">2023-02-12T01:29:00Z</dcterms:created>
  <dcterms:modified xsi:type="dcterms:W3CDTF">2024-03-19T05:49:36Z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1D54F20B552E418380CF8278A3EC5428_12</vt:lpwstr>
  </property>
  <property fmtid="{D5CDD505-2E9C-101B-9397-08002B2CF9AE}" pid="3" name="KSOProductBuildVer">
    <vt:lpwstr>2052-12.1.0.16388</vt:lpwstr>
  </property>
</Properties>
</file>