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1"/>
  </p:notesMasterIdLst>
  <p:sldIdLst>
    <p:sldId id="274" r:id="rId3"/>
    <p:sldId id="275" r:id="rId4"/>
    <p:sldId id="257" r:id="rId5"/>
    <p:sldId id="276" r:id="rId6"/>
    <p:sldId id="292" r:id="rId7"/>
    <p:sldId id="293" r:id="rId8"/>
    <p:sldId id="279" r:id="rId9"/>
    <p:sldId id="260" r:id="rId10"/>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71798" autoAdjust="0"/>
  </p:normalViewPr>
  <p:slideViewPr>
    <p:cSldViewPr snapToGrid="0" snapToObjects="1">
      <p:cViewPr varScale="1">
        <p:scale>
          <a:sx n="103" d="100"/>
          <a:sy n="103" d="100"/>
        </p:scale>
        <p:origin x="176"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pic>
        <p:nvPicPr>
          <p:cNvPr id="11" name="Picture 10"/>
          <p:cNvPicPr>
            <a:picLocks noChangeAspect="1"/>
          </p:cNvPicPr>
          <p:nvPr userDrawn="1"/>
        </p:nvPicPr>
        <p:blipFill>
          <a:blip r:embed="rId2"/>
          <a:stretch>
            <a:fillRect/>
          </a:stretch>
        </p:blipFill>
        <p:spPr>
          <a:xfrm>
            <a:off x="200627" y="5349875"/>
            <a:ext cx="891873" cy="891873"/>
          </a:xfrm>
          <a:prstGeom prst="rect">
            <a:avLst/>
          </a:prstGeom>
        </p:spPr>
      </p:pic>
      <p:pic>
        <p:nvPicPr>
          <p:cNvPr id="10" name="Picture 9"/>
          <p:cNvPicPr>
            <a:picLocks noChangeAspect="1"/>
          </p:cNvPicPr>
          <p:nvPr userDrawn="1"/>
        </p:nvPicPr>
        <p:blipFill>
          <a:blip r:embed="rId3"/>
          <a:stretch>
            <a:fillRect/>
          </a:stretch>
        </p:blipFill>
        <p:spPr>
          <a:xfrm>
            <a:off x="1164166" y="5349875"/>
            <a:ext cx="891873" cy="8918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6"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9" name="直接连接符 8"/>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11" name="直接连接符 10"/>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3"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0"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p:cNvPicPr>
            <a:picLocks noChangeAspect="1"/>
          </p:cNvPicPr>
          <p:nvPr userDrawn="1"/>
        </p:nvPicPr>
        <p:blipFill>
          <a:blip r:embed="rId12"/>
          <a:stretch>
            <a:fillRect/>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Fruit Classification </a:t>
            </a:r>
            <a:br>
              <a:rPr lang="en-US" dirty="0"/>
            </a:br>
            <a:r>
              <a:rPr lang="en-US" dirty="0"/>
              <a:t>Based on the depth camera</a:t>
            </a:r>
            <a:br>
              <a:rPr lang="en-US" dirty="0"/>
            </a:br>
            <a:r>
              <a:rPr lang="en-US" sz="2665" dirty="0"/>
              <a:t>Group9</a:t>
            </a:r>
            <a:endParaRPr lang="en-US" sz="2665" dirty="0"/>
          </a:p>
        </p:txBody>
      </p:sp>
      <p:sp>
        <p:nvSpPr>
          <p:cNvPr id="3" name="Subtitle 2"/>
          <p:cNvSpPr>
            <a:spLocks noGrp="1"/>
          </p:cNvSpPr>
          <p:nvPr>
            <p:ph type="subTitle" idx="1"/>
          </p:nvPr>
        </p:nvSpPr>
        <p:spPr>
          <a:xfrm>
            <a:off x="894202" y="3602037"/>
            <a:ext cx="10403597" cy="1958503"/>
          </a:xfrm>
        </p:spPr>
        <p:txBody>
          <a:bodyPr>
            <a:normAutofit/>
          </a:bodyPr>
          <a:lstStyle/>
          <a:p>
            <a:r>
              <a:rPr lang="en-US" dirty="0">
                <a:solidFill>
                  <a:schemeClr val="bg1"/>
                </a:solidFill>
              </a:rPr>
              <a:t>Present 1 </a:t>
            </a:r>
            <a:r>
              <a:rPr lang="zh-CN" altLang="en-US" dirty="0">
                <a:solidFill>
                  <a:schemeClr val="bg1"/>
                </a:solidFill>
              </a:rPr>
              <a:t>蒋李晟琦</a:t>
            </a:r>
            <a:r>
              <a:rPr lang="en-US" dirty="0">
                <a:solidFill>
                  <a:schemeClr val="bg1"/>
                </a:solidFill>
              </a:rPr>
              <a:t>: 12110727 | Present 2 </a:t>
            </a:r>
            <a:r>
              <a:rPr lang="zh-CN" altLang="en-US" dirty="0">
                <a:solidFill>
                  <a:schemeClr val="bg1"/>
                </a:solidFill>
                <a:sym typeface="+mn-ea"/>
              </a:rPr>
              <a:t>黑铂涵</a:t>
            </a:r>
            <a:r>
              <a:rPr lang="en-US" dirty="0">
                <a:solidFill>
                  <a:schemeClr val="bg1"/>
                </a:solidFill>
                <a:sym typeface="+mn-ea"/>
              </a:rPr>
              <a:t>: 11912624</a:t>
            </a:r>
            <a:endParaRPr lang="en-US" dirty="0">
              <a:solidFill>
                <a:schemeClr val="bg1"/>
              </a:solidFill>
            </a:endParaRPr>
          </a:p>
          <a:p>
            <a:r>
              <a:rPr lang="en-US" dirty="0">
                <a:solidFill>
                  <a:schemeClr val="bg1"/>
                </a:solidFill>
              </a:rPr>
              <a:t>Present 3 </a:t>
            </a:r>
            <a:r>
              <a:rPr lang="zh-CN" altLang="en-US" dirty="0">
                <a:solidFill>
                  <a:schemeClr val="bg1"/>
                </a:solidFill>
              </a:rPr>
              <a:t>谭焯灵</a:t>
            </a:r>
            <a:r>
              <a:rPr lang="en-US" dirty="0">
                <a:solidFill>
                  <a:schemeClr val="bg1"/>
                </a:solidFill>
              </a:rPr>
              <a:t>: 12112009 |  Present  4  </a:t>
            </a:r>
            <a:r>
              <a:rPr lang="zh-CN" altLang="en-US" dirty="0">
                <a:solidFill>
                  <a:schemeClr val="bg1"/>
                </a:solidFill>
              </a:rPr>
              <a:t>牛牧</a:t>
            </a:r>
            <a:r>
              <a:rPr lang="en-US" dirty="0">
                <a:solidFill>
                  <a:schemeClr val="bg1"/>
                </a:solidFill>
              </a:rPr>
              <a:t>: 12112004</a:t>
            </a:r>
            <a:endParaRPr lang="en-US" dirty="0">
              <a:solidFill>
                <a:schemeClr val="bg1"/>
              </a:solidFill>
            </a:endParaRPr>
          </a:p>
          <a:p>
            <a:r>
              <a:rPr lang="en-US" dirty="0">
                <a:solidFill>
                  <a:schemeClr val="bg1"/>
                </a:solidFill>
              </a:rPr>
              <a:t>2024/3/26</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Project Title Summary</a:t>
            </a:r>
            <a:endParaRPr lang="en-US" dirty="0"/>
          </a:p>
        </p:txBody>
      </p:sp>
      <p:sp>
        <p:nvSpPr>
          <p:cNvPr id="5" name="Date Placeholder 4"/>
          <p:cNvSpPr>
            <a:spLocks noGrp="1"/>
          </p:cNvSpPr>
          <p:nvPr>
            <p:ph type="dt" sz="half" idx="2"/>
          </p:nvPr>
        </p:nvSpPr>
        <p:spPr/>
        <p:txBody>
          <a:bodyPr/>
          <a:lstStyle/>
          <a:p>
            <a:endParaRPr lang="en-US" dirty="0"/>
          </a:p>
        </p:txBody>
      </p:sp>
      <p:sp>
        <p:nvSpPr>
          <p:cNvPr id="6" name="Footer Placeholder 5"/>
          <p:cNvSpPr>
            <a:spLocks noGrp="1"/>
          </p:cNvSpPr>
          <p:nvPr>
            <p:ph type="ftr" sz="quarter" idx="3"/>
          </p:nvPr>
        </p:nvSpPr>
        <p:spPr>
          <a:xfrm>
            <a:off x="4644193" y="6492567"/>
            <a:ext cx="2902344" cy="365125"/>
          </a:xfrm>
        </p:spPr>
        <p:txBody>
          <a:bodyPr/>
          <a:lstStyle/>
          <a:p>
            <a:r>
              <a:rPr lang="en-US" dirty="0">
                <a:sym typeface="+mn-ea"/>
              </a:rPr>
              <a:t>Fruit Classification </a:t>
            </a:r>
            <a:br>
              <a:rPr lang="en-US" dirty="0">
                <a:sym typeface="+mn-ea"/>
              </a:rPr>
            </a:br>
            <a:r>
              <a:rPr lang="en-US" dirty="0">
                <a:sym typeface="+mn-ea"/>
              </a:rPr>
              <a:t>Based on the depth camera</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2" name="文本框 11"/>
          <p:cNvSpPr txBox="1"/>
          <p:nvPr/>
        </p:nvSpPr>
        <p:spPr>
          <a:xfrm>
            <a:off x="271145" y="1002030"/>
            <a:ext cx="90520520" cy="3763010"/>
          </a:xfrm>
          <a:prstGeom prst="rect">
            <a:avLst/>
          </a:prstGeom>
          <a:noFill/>
        </p:spPr>
        <p:txBody>
          <a:bodyPr wrap="none" rtlCol="0">
            <a:noAutofit/>
          </a:bodyPr>
          <a:p>
            <a:pPr algn="l"/>
            <a:r>
              <a:rPr lang="en-US" altLang="zh-CN" baseline="0" dirty="0" err="1" smtClean="0">
                <a:solidFill>
                  <a:schemeClr val="bg1"/>
                </a:solidFill>
              </a:rPr>
              <a:t> </a:t>
            </a:r>
            <a:r>
              <a:rPr lang="en-US" altLang="zh-CN" sz="1400" baseline="0" dirty="0" err="1" smtClean="0">
                <a:solidFill>
                  <a:schemeClr val="bg1"/>
                </a:solidFill>
              </a:rPr>
              <a:t> </a:t>
            </a:r>
            <a:r>
              <a:rPr lang="zh-CN" altLang="en-US" sz="1400" baseline="0" dirty="0" err="1" smtClean="0">
                <a:solidFill>
                  <a:schemeClr val="bg1"/>
                </a:solidFill>
              </a:rPr>
              <a:t>As the demand for fruit continues to grow, the fruit retail market is also expanding.In fruit sales, fruit sorting is a very important </a:t>
            </a:r>
            <a:endParaRPr lang="zh-CN" altLang="en-US" sz="1400" baseline="0" dirty="0" err="1" smtClean="0">
              <a:solidFill>
                <a:schemeClr val="bg1"/>
              </a:solidFill>
            </a:endParaRPr>
          </a:p>
          <a:p>
            <a:pPr algn="l"/>
            <a:r>
              <a:rPr lang="zh-CN" altLang="en-US" sz="1400" baseline="0" dirty="0" err="1" smtClean="0">
                <a:solidFill>
                  <a:schemeClr val="bg1"/>
                </a:solidFill>
              </a:rPr>
              <a:t>step.</a:t>
            </a:r>
            <a:r>
              <a:rPr lang="en-US" altLang="zh-CN" sz="1400" baseline="0" dirty="0" err="1" smtClean="0">
                <a:solidFill>
                  <a:schemeClr val="bg1"/>
                </a:solidFill>
              </a:rPr>
              <a:t> </a:t>
            </a:r>
            <a:r>
              <a:rPr lang="zh-CN" altLang="en-US" sz="1400" baseline="0" dirty="0" err="1" smtClean="0">
                <a:solidFill>
                  <a:schemeClr val="bg1"/>
                </a:solidFill>
              </a:rPr>
              <a:t>Fruit sorting methods are divided into manual sorting and machine sorting, among them, manual sorting is still the most common </a:t>
            </a:r>
            <a:endParaRPr lang="zh-CN" altLang="en-US" sz="1400" baseline="0" dirty="0" err="1" smtClean="0">
              <a:solidFill>
                <a:schemeClr val="bg1"/>
              </a:solidFill>
            </a:endParaRPr>
          </a:p>
          <a:p>
            <a:pPr algn="l"/>
            <a:r>
              <a:rPr lang="zh-CN" altLang="en-US" sz="1400" baseline="0" dirty="0" err="1" smtClean="0">
                <a:solidFill>
                  <a:schemeClr val="bg1"/>
                </a:solidFill>
              </a:rPr>
              <a:t>way used by fruit farmers at present, but its sorting efficiency and accuracy are relatively low. Therefore, we plan to select the size </a:t>
            </a:r>
            <a:endParaRPr lang="zh-CN" altLang="en-US" sz="1400" baseline="0" dirty="0" err="1" smtClean="0">
              <a:solidFill>
                <a:schemeClr val="bg1"/>
              </a:solidFill>
            </a:endParaRPr>
          </a:p>
          <a:p>
            <a:pPr algn="l"/>
            <a:r>
              <a:rPr lang="zh-CN" altLang="en-US" sz="1400" baseline="0" dirty="0" err="1" smtClean="0">
                <a:solidFill>
                  <a:schemeClr val="bg1"/>
                </a:solidFill>
              </a:rPr>
              <a:t>of the fruit through the depth camera, and further classify the receiving place through the barcode identification on the fruit, so that </a:t>
            </a:r>
            <a:endParaRPr lang="zh-CN" altLang="en-US" sz="1400" baseline="0" dirty="0" err="1" smtClean="0">
              <a:solidFill>
                <a:schemeClr val="bg1"/>
              </a:solidFill>
            </a:endParaRPr>
          </a:p>
          <a:p>
            <a:pPr algn="l"/>
            <a:r>
              <a:rPr lang="zh-CN" altLang="en-US" sz="1400" baseline="0" dirty="0" err="1" smtClean="0">
                <a:solidFill>
                  <a:schemeClr val="bg1"/>
                </a:solidFill>
              </a:rPr>
              <a:t>the fruit sorting can be completed quickly and efficiently.The literature we searched was mainly on visual fruit recognition and </a:t>
            </a:r>
            <a:endParaRPr lang="zh-CN" altLang="en-US" sz="1400" baseline="0" dirty="0" err="1" smtClean="0">
              <a:solidFill>
                <a:schemeClr val="bg1"/>
              </a:solidFill>
            </a:endParaRPr>
          </a:p>
          <a:p>
            <a:pPr algn="l"/>
            <a:r>
              <a:rPr lang="zh-CN" altLang="en-US" sz="1400" baseline="0" dirty="0" err="1" smtClean="0">
                <a:solidFill>
                  <a:schemeClr val="bg1"/>
                </a:solidFill>
              </a:rPr>
              <a:t>added a deep learning system to optimize this process</a:t>
            </a:r>
            <a:r>
              <a:rPr lang="en-US" altLang="zh-CN" sz="1400" baseline="0" dirty="0" err="1" smtClean="0">
                <a:solidFill>
                  <a:schemeClr val="bg1"/>
                </a:solidFill>
              </a:rPr>
              <a:t>.</a:t>
            </a:r>
            <a:endParaRPr lang="en-US" altLang="zh-CN" sz="1400" baseline="0" dirty="0" err="1" smtClean="0">
              <a:solidFill>
                <a:schemeClr val="bg1"/>
              </a:solidFill>
            </a:endParaRPr>
          </a:p>
          <a:p>
            <a:pPr algn="l"/>
            <a:r>
              <a:rPr lang="en-US" altLang="zh-CN" sz="1400" baseline="0" dirty="0" err="1" smtClean="0">
                <a:solidFill>
                  <a:schemeClr val="bg1"/>
                </a:solidFill>
              </a:rPr>
              <a:t>  The method is mainly divided into two categories, one is weighing method, that is, the fruit is automatically measured on the </a:t>
            </a:r>
            <a:endParaRPr lang="en-US" altLang="zh-CN" sz="1400" baseline="0" dirty="0" err="1" smtClean="0">
              <a:solidFill>
                <a:schemeClr val="bg1"/>
              </a:solidFill>
            </a:endParaRPr>
          </a:p>
          <a:p>
            <a:pPr algn="l"/>
            <a:r>
              <a:rPr lang="en-US" altLang="zh-CN" sz="1400" baseline="0" dirty="0" err="1" smtClean="0">
                <a:solidFill>
                  <a:schemeClr val="bg1"/>
                </a:solidFill>
              </a:rPr>
              <a:t>weighing plate of the classifier, the data is fed back to the central control system, and then the system issues instructions to send </a:t>
            </a:r>
            <a:endParaRPr lang="en-US" altLang="zh-CN" sz="1400" baseline="0" dirty="0" err="1" smtClean="0">
              <a:solidFill>
                <a:schemeClr val="bg1"/>
              </a:solidFill>
            </a:endParaRPr>
          </a:p>
          <a:p>
            <a:pPr algn="l"/>
            <a:r>
              <a:rPr lang="en-US" altLang="zh-CN" sz="1400" baseline="0" dirty="0" err="1" smtClean="0">
                <a:solidFill>
                  <a:schemeClr val="bg1"/>
                </a:solidFill>
              </a:rPr>
              <a:t>the fruit to the designated container to complete the sorting of the fruit within a certain weight range, which needs to design an </a:t>
            </a:r>
            <a:endParaRPr lang="en-US" altLang="zh-CN" sz="1400" baseline="0" dirty="0" err="1" smtClean="0">
              <a:solidFill>
                <a:schemeClr val="bg1"/>
              </a:solidFill>
            </a:endParaRPr>
          </a:p>
          <a:p>
            <a:pPr algn="l"/>
            <a:r>
              <a:rPr lang="en-US" altLang="zh-CN" sz="1400" baseline="0" dirty="0" err="1" smtClean="0">
                <a:solidFill>
                  <a:schemeClr val="bg1"/>
                </a:solidFill>
              </a:rPr>
              <a:t>appropriate processing rate according to metrology, electronics and cybernetics and other theories to improve the classification </a:t>
            </a:r>
            <a:endParaRPr lang="en-US" altLang="zh-CN" sz="1400" baseline="0" dirty="0" err="1" smtClean="0">
              <a:solidFill>
                <a:schemeClr val="bg1"/>
              </a:solidFill>
            </a:endParaRPr>
          </a:p>
          <a:p>
            <a:pPr algn="l"/>
            <a:r>
              <a:rPr lang="en-US" altLang="zh-CN" sz="1400" baseline="0" dirty="0" err="1" smtClean="0">
                <a:solidFill>
                  <a:schemeClr val="bg1"/>
                </a:solidFill>
              </a:rPr>
              <a:t>efficiency; </a:t>
            </a:r>
            <a:endParaRPr lang="en-US" altLang="zh-CN" sz="1400" baseline="0" dirty="0" err="1" smtClean="0">
              <a:solidFill>
                <a:schemeClr val="bg1"/>
              </a:solidFill>
            </a:endParaRPr>
          </a:p>
          <a:p>
            <a:pPr algn="l"/>
            <a:r>
              <a:rPr lang="en-US" altLang="zh-CN" sz="1400" baseline="0" dirty="0" err="1" smtClean="0">
                <a:solidFill>
                  <a:schemeClr val="bg1"/>
                </a:solidFill>
              </a:rPr>
              <a:t>   The first method is weighing method, the fruit is automatically measured on the weighing plate of the classifier, the data is fed back to the central control system, and</a:t>
            </a:r>
            <a:endParaRPr lang="en-US" altLang="zh-CN" sz="1400" baseline="0" dirty="0" err="1" smtClean="0">
              <a:solidFill>
                <a:schemeClr val="bg1"/>
              </a:solidFill>
            </a:endParaRPr>
          </a:p>
          <a:p>
            <a:pPr algn="l"/>
            <a:r>
              <a:rPr lang="en-US" altLang="zh-CN" sz="1400" baseline="0" dirty="0" err="1" smtClean="0">
                <a:solidFill>
                  <a:schemeClr val="bg1"/>
                </a:solidFill>
              </a:rPr>
              <a:t> then the system issues instructions to send the fruit to the designated container to complete the sorting of the fruit within a certain weight range.</a:t>
            </a:r>
            <a:endParaRPr lang="en-US" altLang="zh-CN" sz="1400" baseline="0" dirty="0" err="1" smtClean="0">
              <a:solidFill>
                <a:schemeClr val="bg1"/>
              </a:solidFill>
            </a:endParaRPr>
          </a:p>
          <a:p>
            <a:pPr algn="l"/>
            <a:r>
              <a:rPr lang="en-US" altLang="zh-CN" sz="1400" baseline="0" dirty="0" err="1" smtClean="0">
                <a:solidFill>
                  <a:schemeClr val="bg1"/>
                </a:solidFill>
              </a:rPr>
              <a:t>The second is the sieve leakage method, especially suitable for small size, brittle texture of the fruit, the whole equipment needs to be arranged by 2 or more drums </a:t>
            </a:r>
            <a:endParaRPr lang="en-US" altLang="zh-CN" sz="1400" baseline="0" dirty="0" err="1" smtClean="0">
              <a:solidFill>
                <a:schemeClr val="bg1"/>
              </a:solidFill>
            </a:endParaRPr>
          </a:p>
          <a:p>
            <a:pPr algn="l"/>
            <a:r>
              <a:rPr lang="en-US" altLang="zh-CN" sz="1400" baseline="0" dirty="0" err="1" smtClean="0">
                <a:solidFill>
                  <a:schemeClr val="bg1"/>
                </a:solidFill>
              </a:rPr>
              <a:t>(without bottom and cover) hanging horizontally connected, and there is a certain inclination Angle with the horizontal line, each barrel wall has the same size, </a:t>
            </a:r>
            <a:endParaRPr lang="en-US" altLang="zh-CN" sz="1400" baseline="0" dirty="0" err="1" smtClean="0">
              <a:solidFill>
                <a:schemeClr val="bg1"/>
              </a:solidFill>
            </a:endParaRPr>
          </a:p>
          <a:p>
            <a:pPr algn="l"/>
            <a:r>
              <a:rPr lang="en-US" altLang="zh-CN" sz="1400" baseline="0" dirty="0" err="1" smtClean="0">
                <a:solidFill>
                  <a:schemeClr val="bg1"/>
                </a:solidFill>
              </a:rPr>
              <a:t>closely arranged round holes, but the size of the round holes in each barrel is different, from top to bottom, the round holes of the barrel increase in sequence.</a:t>
            </a:r>
            <a:endParaRPr lang="en-US" altLang="zh-CN" sz="1400" baseline="0" dirty="0" err="1" smtClean="0">
              <a:solidFill>
                <a:schemeClr val="bg1"/>
              </a:solidFill>
            </a:endParaRPr>
          </a:p>
          <a:p>
            <a:pPr algn="l"/>
            <a:r>
              <a:rPr lang="en-US" altLang="zh-CN" sz="1400" baseline="0" dirty="0" err="1" smtClean="0">
                <a:solidFill>
                  <a:schemeClr val="bg1"/>
                </a:solidFill>
              </a:rPr>
              <a:t>   We propose three methods: Convolutional Neural Networks (CNN), Random Forest, and Reinforcement Learning. CNNs excel in image recognition by learning image</a:t>
            </a:r>
            <a:endParaRPr lang="en-US" altLang="zh-CN" sz="1400" baseline="0" dirty="0" err="1" smtClean="0">
              <a:solidFill>
                <a:schemeClr val="bg1"/>
              </a:solidFill>
            </a:endParaRPr>
          </a:p>
          <a:p>
            <a:pPr algn="l"/>
            <a:r>
              <a:rPr lang="en-US" altLang="zh-CN" sz="1400" baseline="0" dirty="0" err="1" smtClean="0">
                <a:solidFill>
                  <a:schemeClr val="bg1"/>
                </a:solidFill>
              </a:rPr>
              <a:t> features and classification. Random Forest uses multiple decision trees to classify and regress inputs. Reinforcement Learning guides decision-making with reward </a:t>
            </a:r>
            <a:endParaRPr lang="en-US" altLang="zh-CN" sz="1400" baseline="0" dirty="0" err="1" smtClean="0">
              <a:solidFill>
                <a:schemeClr val="bg1"/>
              </a:solidFill>
            </a:endParaRPr>
          </a:p>
          <a:p>
            <a:pPr algn="l"/>
            <a:r>
              <a:rPr lang="en-US" altLang="zh-CN" sz="1400" baseline="0" dirty="0" err="1" smtClean="0">
                <a:solidFill>
                  <a:schemeClr val="bg1"/>
                </a:solidFill>
              </a:rPr>
              <a:t>signals. Each method involves data preparation, model training, and prediction. For CNNs, network architecture, optimizer, and batch normalization can be adjusted. </a:t>
            </a:r>
            <a:endParaRPr lang="en-US" altLang="zh-CN" sz="1400" baseline="0" dirty="0" err="1" smtClean="0">
              <a:solidFill>
                <a:schemeClr val="bg1"/>
              </a:solidFill>
            </a:endParaRPr>
          </a:p>
          <a:p>
            <a:pPr algn="l"/>
            <a:r>
              <a:rPr lang="en-US" altLang="zh-CN" sz="1400" baseline="0" dirty="0" err="1" smtClean="0">
                <a:solidFill>
                  <a:schemeClr val="bg1"/>
                </a:solidFill>
              </a:rPr>
              <a:t>  Random Forest benefits from parameter tuning, feature selection, and integration strategies. Reinforcement Learning can employ exploration functions and reward </a:t>
            </a:r>
            <a:endParaRPr lang="en-US" altLang="zh-CN" sz="1400" baseline="0" dirty="0" err="1" smtClean="0">
              <a:solidFill>
                <a:schemeClr val="bg1"/>
              </a:solidFill>
            </a:endParaRPr>
          </a:p>
          <a:p>
            <a:pPr algn="l"/>
            <a:r>
              <a:rPr lang="en-US" altLang="zh-CN" sz="1400" baseline="0" dirty="0" err="1" smtClean="0">
                <a:solidFill>
                  <a:schemeClr val="bg1"/>
                </a:solidFill>
              </a:rPr>
              <a:t>function improvements. Advanced algorithms like DQN, A3C, and PPO can enhance training efficiency.</a:t>
            </a:r>
            <a:endParaRPr lang="en-US" altLang="zh-CN" sz="1400" baseline="0" dirty="0" err="1" smtClean="0">
              <a:solidFill>
                <a:schemeClr val="bg1"/>
              </a:solidFill>
            </a:endParaRPr>
          </a:p>
          <a:p>
            <a:pPr algn="l"/>
            <a:r>
              <a:rPr lang="en-US" altLang="zh-CN" sz="1400" baseline="0" dirty="0" err="1" smtClean="0">
                <a:solidFill>
                  <a:schemeClr val="bg1"/>
                </a:solidFill>
              </a:rPr>
              <a:t> Results will be presented in tables. Including the training set of fruit recognition detection and the accuracy of detection set;</a:t>
            </a:r>
            <a:endParaRPr lang="en-US" altLang="zh-CN" sz="1400" baseline="0" dirty="0" err="1" smtClean="0">
              <a:solidFill>
                <a:schemeClr val="bg1"/>
              </a:solidFill>
            </a:endParaRPr>
          </a:p>
          <a:p>
            <a:pPr algn="l"/>
            <a:r>
              <a:rPr lang="en-US" altLang="zh-CN" sz="1400" baseline="0" dirty="0" err="1" smtClean="0">
                <a:solidFill>
                  <a:schemeClr val="bg1"/>
                </a:solidFill>
              </a:rPr>
              <a:t> the comparison of identification accuracy under different network configurations; the change of accuracy and loss rate with cycle. </a:t>
            </a:r>
            <a:endParaRPr lang="en-US" altLang="zh-CN" sz="1400" baseline="0" dirty="0" err="1" smtClean="0">
              <a:solidFill>
                <a:schemeClr val="bg1"/>
              </a:solidFill>
            </a:endParaRPr>
          </a:p>
          <a:p>
            <a:pPr algn="l"/>
            <a:r>
              <a:rPr lang="en-US" altLang="zh-CN" sz="1400" baseline="0" dirty="0" err="1" smtClean="0">
                <a:solidFill>
                  <a:schemeClr val="bg1"/>
                </a:solidFill>
              </a:rPr>
              <a:t>Data will all be evaluated using cross-tests to reduce the error.</a:t>
            </a:r>
            <a:endParaRPr lang="en-US" altLang="zh-CN" sz="1400" baseline="0" dirty="0" err="1"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Motivation</a:t>
            </a:r>
            <a:endParaRPr lang="en-US" dirty="0"/>
          </a:p>
        </p:txBody>
      </p:sp>
      <p:sp>
        <p:nvSpPr>
          <p:cNvPr id="5" name="Date Placeholder 4"/>
          <p:cNvSpPr>
            <a:spLocks noGrp="1"/>
          </p:cNvSpPr>
          <p:nvPr>
            <p:ph type="dt" sz="half" idx="2"/>
          </p:nvPr>
        </p:nvSpPr>
        <p:spPr/>
        <p:txBody>
          <a:bodyPr/>
          <a:lstStyle/>
          <a:p>
            <a:r>
              <a:rPr lang="zh-CN" altLang="en-US" dirty="0">
                <a:solidFill>
                  <a:schemeClr val="bg1"/>
                </a:solidFill>
                <a:sym typeface="+mn-ea"/>
              </a:rPr>
              <a:t>蒋李晟琦</a:t>
            </a:r>
            <a:r>
              <a:rPr lang="en-US" altLang="zh-CN" dirty="0">
                <a:solidFill>
                  <a:schemeClr val="bg1"/>
                </a:solidFill>
                <a:sym typeface="+mn-ea"/>
              </a:rPr>
              <a:t>   2024/3/26</a:t>
            </a:r>
            <a:endParaRPr lang="en-US" dirty="0"/>
          </a:p>
        </p:txBody>
      </p:sp>
      <p:sp>
        <p:nvSpPr>
          <p:cNvPr id="6" name="Footer Placeholder 5"/>
          <p:cNvSpPr>
            <a:spLocks noGrp="1"/>
          </p:cNvSpPr>
          <p:nvPr>
            <p:ph type="ftr" sz="quarter" idx="3"/>
          </p:nvPr>
        </p:nvSpPr>
        <p:spPr/>
        <p:txBody>
          <a:bodyPr/>
          <a:lstStyle/>
          <a:p>
            <a:r>
              <a:rPr lang="en-US" dirty="0">
                <a:sym typeface="+mn-ea"/>
              </a:rPr>
              <a:t>Fruit Classification </a:t>
            </a:r>
            <a:br>
              <a:rPr lang="en-US" dirty="0">
                <a:sym typeface="+mn-ea"/>
              </a:rPr>
            </a:br>
            <a:r>
              <a:rPr lang="en-US" dirty="0">
                <a:sym typeface="+mn-ea"/>
              </a:rPr>
              <a:t>Based on the depth camera</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文本框 8"/>
          <p:cNvSpPr txBox="1"/>
          <p:nvPr/>
        </p:nvSpPr>
        <p:spPr>
          <a:xfrm>
            <a:off x="0" y="4133850"/>
            <a:ext cx="12371705" cy="361950"/>
          </a:xfrm>
          <a:prstGeom prst="rect">
            <a:avLst/>
          </a:prstGeom>
          <a:noFill/>
        </p:spPr>
        <p:txBody>
          <a:bodyPr wrap="none" rtlCol="0">
            <a:noAutofit/>
          </a:bodyPr>
          <a:p>
            <a:endParaRPr lang="en-US" altLang="zh-CN" baseline="0" dirty="0" err="1" smtClean="0">
              <a:solidFill>
                <a:schemeClr val="bg1"/>
              </a:solidFill>
            </a:endParaRPr>
          </a:p>
        </p:txBody>
      </p:sp>
      <p:sp>
        <p:nvSpPr>
          <p:cNvPr id="10" name="文本框 9"/>
          <p:cNvSpPr txBox="1"/>
          <p:nvPr/>
        </p:nvSpPr>
        <p:spPr>
          <a:xfrm>
            <a:off x="2032000" y="4500245"/>
            <a:ext cx="7583805" cy="2317750"/>
          </a:xfrm>
          <a:prstGeom prst="rect">
            <a:avLst/>
          </a:prstGeom>
          <a:noFill/>
        </p:spPr>
        <p:txBody>
          <a:bodyPr wrap="none" rtlCol="0">
            <a:noAutofit/>
          </a:bodyPr>
          <a:p>
            <a:r>
              <a:rPr sz="2000" baseline="0" dirty="0" err="1" smtClean="0">
                <a:solidFill>
                  <a:schemeClr val="bg1"/>
                </a:solidFill>
              </a:rPr>
              <a:t>Fruit consumption has been growing year after year, and the </a:t>
            </a:r>
            <a:endParaRPr sz="2000" baseline="0" dirty="0" err="1" smtClean="0">
              <a:solidFill>
                <a:schemeClr val="bg1"/>
              </a:solidFill>
            </a:endParaRPr>
          </a:p>
          <a:p>
            <a:r>
              <a:rPr sz="2000" baseline="0" dirty="0" err="1" smtClean="0">
                <a:solidFill>
                  <a:schemeClr val="bg1"/>
                </a:solidFill>
              </a:rPr>
              <a:t>market is constantly expanding. We need a more efficient </a:t>
            </a:r>
            <a:endParaRPr sz="2000" baseline="0" dirty="0" err="1" smtClean="0">
              <a:solidFill>
                <a:schemeClr val="bg1"/>
              </a:solidFill>
            </a:endParaRPr>
          </a:p>
          <a:p>
            <a:r>
              <a:rPr sz="2000" baseline="0" dirty="0" err="1" smtClean="0">
                <a:solidFill>
                  <a:schemeClr val="bg1"/>
                </a:solidFill>
              </a:rPr>
              <a:t>production chain to meet the needs of the</a:t>
            </a:r>
            <a:r>
              <a:rPr lang="en-US" sz="2000" baseline="0" dirty="0" err="1" smtClean="0">
                <a:solidFill>
                  <a:schemeClr val="bg1"/>
                </a:solidFill>
              </a:rPr>
              <a:t> </a:t>
            </a:r>
            <a:r>
              <a:rPr sz="2000" baseline="0" dirty="0" err="1" smtClean="0">
                <a:solidFill>
                  <a:schemeClr val="bg1"/>
                </a:solidFill>
              </a:rPr>
              <a:t>people</a:t>
            </a:r>
            <a:r>
              <a:rPr lang="en-US" sz="2000" baseline="0" dirty="0" err="1" smtClean="0">
                <a:solidFill>
                  <a:schemeClr val="bg1"/>
                </a:solidFill>
              </a:rPr>
              <a:t>.</a:t>
            </a:r>
            <a:endParaRPr lang="en-US" sz="2000" baseline="0" dirty="0" err="1" smtClean="0">
              <a:solidFill>
                <a:schemeClr val="bg1"/>
              </a:solidFill>
            </a:endParaRPr>
          </a:p>
        </p:txBody>
      </p:sp>
      <p:pic>
        <p:nvPicPr>
          <p:cNvPr id="102" name="图片 101"/>
          <p:cNvPicPr/>
          <p:nvPr/>
        </p:nvPicPr>
        <p:blipFill>
          <a:blip r:embed="rId1"/>
          <a:stretch>
            <a:fillRect/>
          </a:stretch>
        </p:blipFill>
        <p:spPr>
          <a:xfrm>
            <a:off x="6432550" y="1071245"/>
            <a:ext cx="5283200" cy="3041650"/>
          </a:xfrm>
          <a:prstGeom prst="rect">
            <a:avLst/>
          </a:prstGeom>
          <a:noFill/>
          <a:ln w="9525">
            <a:noFill/>
          </a:ln>
        </p:spPr>
      </p:pic>
      <p:sp>
        <p:nvSpPr>
          <p:cNvPr id="15" name="文本框 14"/>
          <p:cNvSpPr txBox="1"/>
          <p:nvPr/>
        </p:nvSpPr>
        <p:spPr>
          <a:xfrm>
            <a:off x="6432550" y="4127500"/>
            <a:ext cx="4813935" cy="337185"/>
          </a:xfrm>
          <a:prstGeom prst="rect">
            <a:avLst/>
          </a:prstGeom>
          <a:noFill/>
        </p:spPr>
        <p:txBody>
          <a:bodyPr wrap="none" rtlCol="0">
            <a:spAutoFit/>
          </a:bodyPr>
          <a:p>
            <a:pPr algn="l"/>
            <a:r>
              <a:rPr lang="zh-CN" altLang="en-US" sz="1600" baseline="0" dirty="0" err="1" smtClean="0">
                <a:solidFill>
                  <a:schemeClr val="bg1"/>
                </a:solidFill>
              </a:rPr>
              <a:t>Market size trend of the fruit industry from 2014 to 2025</a:t>
            </a:r>
            <a:endParaRPr lang="zh-CN" altLang="en-US" sz="1600" baseline="0" dirty="0" err="1" smtClean="0">
              <a:solidFill>
                <a:schemeClr val="bg1"/>
              </a:solidFill>
            </a:endParaRPr>
          </a:p>
        </p:txBody>
      </p:sp>
      <p:sp>
        <p:nvSpPr>
          <p:cNvPr id="16" name="文本框 15"/>
          <p:cNvSpPr txBox="1"/>
          <p:nvPr/>
        </p:nvSpPr>
        <p:spPr>
          <a:xfrm>
            <a:off x="162560" y="4110990"/>
            <a:ext cx="5790565" cy="337185"/>
          </a:xfrm>
          <a:prstGeom prst="rect">
            <a:avLst/>
          </a:prstGeom>
          <a:noFill/>
        </p:spPr>
        <p:txBody>
          <a:bodyPr wrap="square" rtlCol="0">
            <a:spAutoFit/>
          </a:bodyPr>
          <a:p>
            <a:pPr algn="l"/>
            <a:r>
              <a:rPr lang="zh-CN" altLang="en-US" sz="1600" baseline="0" dirty="0" err="1" smtClean="0">
                <a:solidFill>
                  <a:schemeClr val="bg1"/>
                </a:solidFill>
              </a:rPr>
              <a:t>Forecast of </a:t>
            </a:r>
            <a:r>
              <a:rPr lang="en-US" altLang="zh-CN" sz="1600" baseline="0" dirty="0" err="1" smtClean="0">
                <a:solidFill>
                  <a:schemeClr val="bg1"/>
                </a:solidFill>
              </a:rPr>
              <a:t>product</a:t>
            </a:r>
            <a:r>
              <a:rPr lang="zh-CN" altLang="en-US" sz="1600" baseline="0" dirty="0" err="1" smtClean="0">
                <a:solidFill>
                  <a:schemeClr val="bg1"/>
                </a:solidFill>
              </a:rPr>
              <a:t> scale of the fruit industry in 2019-2025</a:t>
            </a:r>
            <a:endParaRPr lang="zh-CN" altLang="en-US" sz="1600" baseline="0" dirty="0" err="1" smtClean="0">
              <a:solidFill>
                <a:schemeClr val="bg1"/>
              </a:solidFill>
            </a:endParaRPr>
          </a:p>
        </p:txBody>
      </p:sp>
      <p:pic>
        <p:nvPicPr>
          <p:cNvPr id="18" name="内容占位符 17"/>
          <p:cNvPicPr>
            <a:picLocks noChangeAspect="1"/>
          </p:cNvPicPr>
          <p:nvPr>
            <p:ph idx="1"/>
          </p:nvPr>
        </p:nvPicPr>
        <p:blipFill>
          <a:blip r:embed="rId2"/>
          <a:stretch>
            <a:fillRect/>
          </a:stretch>
        </p:blipFill>
        <p:spPr>
          <a:xfrm>
            <a:off x="364490" y="1024890"/>
            <a:ext cx="5270500" cy="3086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Backgroud and Related Essay</a:t>
            </a:r>
            <a:endParaRPr lang="en-US" dirty="0"/>
          </a:p>
        </p:txBody>
      </p:sp>
      <p:sp>
        <p:nvSpPr>
          <p:cNvPr id="3" name="Content Placeholder 2"/>
          <p:cNvSpPr>
            <a:spLocks noGrp="1"/>
          </p:cNvSpPr>
          <p:nvPr>
            <p:ph idx="1"/>
          </p:nvPr>
        </p:nvSpPr>
        <p:spPr/>
        <p:txBody>
          <a:bodyPr>
            <a:normAutofit/>
          </a:bodyPr>
          <a:lstStyle/>
          <a:p>
            <a:endParaRPr lang="en-US" dirty="0"/>
          </a:p>
        </p:txBody>
      </p:sp>
      <p:sp>
        <p:nvSpPr>
          <p:cNvPr id="5" name="Date Placeholder 4"/>
          <p:cNvSpPr>
            <a:spLocks noGrp="1"/>
          </p:cNvSpPr>
          <p:nvPr>
            <p:ph type="dt" sz="half" idx="2"/>
          </p:nvPr>
        </p:nvSpPr>
        <p:spPr/>
        <p:txBody>
          <a:bodyPr/>
          <a:lstStyle/>
          <a:p>
            <a:r>
              <a:rPr lang="zh-CN" altLang="en-US" dirty="0">
                <a:solidFill>
                  <a:schemeClr val="bg1"/>
                </a:solidFill>
                <a:sym typeface="+mn-ea"/>
              </a:rPr>
              <a:t>蒋李晟琦</a:t>
            </a:r>
            <a:r>
              <a:rPr lang="en-US" altLang="zh-CN" dirty="0">
                <a:solidFill>
                  <a:schemeClr val="bg1"/>
                </a:solidFill>
                <a:sym typeface="+mn-ea"/>
              </a:rPr>
              <a:t>   2024/3/26</a:t>
            </a:r>
            <a:endParaRPr lang="en-US" dirty="0"/>
          </a:p>
        </p:txBody>
      </p:sp>
      <p:sp>
        <p:nvSpPr>
          <p:cNvPr id="6" name="Footer Placeholder 5"/>
          <p:cNvSpPr>
            <a:spLocks noGrp="1"/>
          </p:cNvSpPr>
          <p:nvPr>
            <p:ph type="ftr" sz="quarter" idx="3"/>
          </p:nvPr>
        </p:nvSpPr>
        <p:spPr/>
        <p:txBody>
          <a:bodyPr/>
          <a:lstStyle/>
          <a:p>
            <a:r>
              <a:rPr lang="en-US" dirty="0">
                <a:sym typeface="+mn-ea"/>
              </a:rPr>
              <a:t>Fruit Classification </a:t>
            </a:r>
            <a:br>
              <a:rPr lang="en-US" dirty="0">
                <a:sym typeface="+mn-ea"/>
              </a:rPr>
            </a:br>
            <a:r>
              <a:rPr lang="en-US" dirty="0">
                <a:sym typeface="+mn-ea"/>
              </a:rPr>
              <a:t>Based on the depth camera</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00" name="图片 99"/>
          <p:cNvPicPr/>
          <p:nvPr/>
        </p:nvPicPr>
        <p:blipFill>
          <a:blip r:embed="rId1"/>
          <a:stretch>
            <a:fillRect/>
          </a:stretch>
        </p:blipFill>
        <p:spPr>
          <a:xfrm>
            <a:off x="1060450" y="1002030"/>
            <a:ext cx="3245485" cy="2343785"/>
          </a:xfrm>
          <a:prstGeom prst="rect">
            <a:avLst/>
          </a:prstGeom>
          <a:noFill/>
          <a:ln w="9525">
            <a:noFill/>
          </a:ln>
        </p:spPr>
      </p:pic>
      <p:pic>
        <p:nvPicPr>
          <p:cNvPr id="101" name="图片 100"/>
          <p:cNvPicPr/>
          <p:nvPr/>
        </p:nvPicPr>
        <p:blipFill>
          <a:blip r:embed="rId2"/>
          <a:stretch>
            <a:fillRect/>
          </a:stretch>
        </p:blipFill>
        <p:spPr>
          <a:xfrm>
            <a:off x="7233285" y="989965"/>
            <a:ext cx="3362960" cy="2397125"/>
          </a:xfrm>
          <a:prstGeom prst="rect">
            <a:avLst/>
          </a:prstGeom>
          <a:noFill/>
          <a:ln w="9525">
            <a:noFill/>
          </a:ln>
        </p:spPr>
      </p:pic>
      <p:sp>
        <p:nvSpPr>
          <p:cNvPr id="11" name="文本框 10"/>
          <p:cNvSpPr txBox="1"/>
          <p:nvPr/>
        </p:nvSpPr>
        <p:spPr>
          <a:xfrm>
            <a:off x="1727200" y="3429635"/>
            <a:ext cx="1453515" cy="337185"/>
          </a:xfrm>
          <a:prstGeom prst="rect">
            <a:avLst/>
          </a:prstGeom>
          <a:noFill/>
        </p:spPr>
        <p:txBody>
          <a:bodyPr wrap="none" rtlCol="0">
            <a:spAutoFit/>
          </a:bodyPr>
          <a:p>
            <a:pPr algn="l"/>
            <a:r>
              <a:rPr lang="en-US" altLang="zh-CN" sz="1600" baseline="0" dirty="0" err="1" smtClean="0">
                <a:solidFill>
                  <a:schemeClr val="bg1"/>
                </a:solidFill>
              </a:rPr>
              <a:t>M</a:t>
            </a:r>
            <a:r>
              <a:rPr lang="zh-CN" altLang="en-US" sz="1600" baseline="0" dirty="0" err="1" smtClean="0">
                <a:solidFill>
                  <a:schemeClr val="bg1"/>
                </a:solidFill>
              </a:rPr>
              <a:t>anual</a:t>
            </a:r>
            <a:r>
              <a:rPr lang="en-US" altLang="zh-CN" sz="1600" baseline="0" dirty="0" err="1" smtClean="0">
                <a:solidFill>
                  <a:schemeClr val="bg1"/>
                </a:solidFill>
              </a:rPr>
              <a:t> S</a:t>
            </a:r>
            <a:r>
              <a:rPr lang="zh-CN" altLang="en-US" sz="1600" baseline="0" dirty="0" err="1" smtClean="0">
                <a:solidFill>
                  <a:schemeClr val="bg1"/>
                </a:solidFill>
              </a:rPr>
              <a:t>orting</a:t>
            </a:r>
            <a:endParaRPr lang="zh-CN" altLang="en-US" sz="1600" baseline="0" dirty="0" err="1" smtClean="0">
              <a:solidFill>
                <a:schemeClr val="bg1"/>
              </a:solidFill>
            </a:endParaRPr>
          </a:p>
        </p:txBody>
      </p:sp>
      <p:sp>
        <p:nvSpPr>
          <p:cNvPr id="12" name="文本框 11"/>
          <p:cNvSpPr txBox="1"/>
          <p:nvPr/>
        </p:nvSpPr>
        <p:spPr>
          <a:xfrm>
            <a:off x="8255000" y="3429635"/>
            <a:ext cx="1543685" cy="337185"/>
          </a:xfrm>
          <a:prstGeom prst="rect">
            <a:avLst/>
          </a:prstGeom>
          <a:noFill/>
        </p:spPr>
        <p:txBody>
          <a:bodyPr wrap="none" rtlCol="0">
            <a:spAutoFit/>
          </a:bodyPr>
          <a:p>
            <a:pPr algn="l"/>
            <a:r>
              <a:rPr lang="en-US" sz="1600" baseline="0" dirty="0" err="1" smtClean="0">
                <a:solidFill>
                  <a:schemeClr val="bg1"/>
                </a:solidFill>
              </a:rPr>
              <a:t>Machine</a:t>
            </a:r>
            <a:r>
              <a:rPr sz="1600" baseline="0" dirty="0" err="1" smtClean="0">
                <a:solidFill>
                  <a:schemeClr val="bg1"/>
                </a:solidFill>
              </a:rPr>
              <a:t> </a:t>
            </a:r>
            <a:r>
              <a:rPr lang="en-US" sz="1600" baseline="0" dirty="0" err="1" smtClean="0">
                <a:solidFill>
                  <a:schemeClr val="bg1"/>
                </a:solidFill>
              </a:rPr>
              <a:t>S</a:t>
            </a:r>
            <a:r>
              <a:rPr sz="1600" baseline="0" dirty="0" err="1" smtClean="0">
                <a:solidFill>
                  <a:schemeClr val="bg1"/>
                </a:solidFill>
              </a:rPr>
              <a:t>orting</a:t>
            </a:r>
            <a:endParaRPr sz="1600" baseline="0" dirty="0" err="1" smtClean="0">
              <a:solidFill>
                <a:schemeClr val="bg1"/>
              </a:solidFill>
            </a:endParaRPr>
          </a:p>
        </p:txBody>
      </p:sp>
      <p:sp>
        <p:nvSpPr>
          <p:cNvPr id="14" name="文本框 13"/>
          <p:cNvSpPr txBox="1"/>
          <p:nvPr/>
        </p:nvSpPr>
        <p:spPr>
          <a:xfrm>
            <a:off x="2696845" y="3738880"/>
            <a:ext cx="4905375" cy="2317750"/>
          </a:xfrm>
          <a:prstGeom prst="rect">
            <a:avLst/>
          </a:prstGeom>
          <a:noFill/>
        </p:spPr>
        <p:txBody>
          <a:bodyPr wrap="none" rtlCol="0">
            <a:noAutofit/>
          </a:bodyPr>
          <a:p>
            <a:pPr algn="l"/>
            <a:r>
              <a:rPr lang="en-US" sz="2000" baseline="0" dirty="0" err="1" smtClean="0">
                <a:solidFill>
                  <a:schemeClr val="bg1"/>
                </a:solidFill>
              </a:rPr>
              <a:t>F</a:t>
            </a:r>
            <a:r>
              <a:rPr lang="en-US" sz="2000" baseline="0" dirty="0" err="1" smtClean="0">
                <a:solidFill>
                  <a:schemeClr val="bg1"/>
                </a:solidFill>
              </a:rPr>
              <a:t>ruit sorting methods are divided into manual</a:t>
            </a:r>
            <a:endParaRPr lang="en-US" sz="2000" baseline="0" dirty="0" err="1" smtClean="0">
              <a:solidFill>
                <a:schemeClr val="bg1"/>
              </a:solidFill>
            </a:endParaRPr>
          </a:p>
          <a:p>
            <a:pPr algn="l"/>
            <a:r>
              <a:rPr lang="en-US" sz="2000" baseline="0" dirty="0" err="1" smtClean="0">
                <a:solidFill>
                  <a:schemeClr val="bg1"/>
                </a:solidFill>
              </a:rPr>
              <a:t>sorting and machine sorting, among them, </a:t>
            </a:r>
            <a:endParaRPr lang="en-US" sz="2000" baseline="0" dirty="0" err="1" smtClean="0">
              <a:solidFill>
                <a:schemeClr val="bg1"/>
              </a:solidFill>
            </a:endParaRPr>
          </a:p>
          <a:p>
            <a:pPr algn="l"/>
            <a:r>
              <a:rPr lang="en-US" sz="2000" baseline="0" dirty="0" err="1" smtClean="0">
                <a:solidFill>
                  <a:schemeClr val="bg1"/>
                </a:solidFill>
              </a:rPr>
              <a:t>manuak sorting is still the most common. </a:t>
            </a:r>
            <a:r>
              <a:rPr lang="en-US" sz="2000" baseline="0" dirty="0" err="1" smtClean="0">
                <a:solidFill>
                  <a:schemeClr val="bg1"/>
                </a:solidFill>
              </a:rPr>
              <a:t> </a:t>
            </a:r>
            <a:endParaRPr lang="en-US" sz="2000" baseline="0" dirty="0" err="1" smtClean="0">
              <a:solidFill>
                <a:schemeClr val="bg1"/>
              </a:solidFill>
            </a:endParaRPr>
          </a:p>
        </p:txBody>
      </p:sp>
      <p:sp>
        <p:nvSpPr>
          <p:cNvPr id="9" name="文本框 8"/>
          <p:cNvSpPr txBox="1"/>
          <p:nvPr/>
        </p:nvSpPr>
        <p:spPr>
          <a:xfrm>
            <a:off x="334645" y="4951730"/>
            <a:ext cx="11290935" cy="1291590"/>
          </a:xfrm>
          <a:prstGeom prst="rect">
            <a:avLst/>
          </a:prstGeom>
          <a:noFill/>
        </p:spPr>
        <p:txBody>
          <a:bodyPr wrap="none" rtlCol="0">
            <a:spAutoFit/>
          </a:bodyPr>
          <a:p>
            <a:pPr algn="l"/>
            <a:r>
              <a:rPr lang="en-US" altLang="zh-CN" baseline="0" dirty="0" err="1" smtClean="0">
                <a:solidFill>
                  <a:schemeClr val="bg1"/>
                </a:solidFill>
              </a:rPr>
              <a:t>Background:</a:t>
            </a:r>
            <a:r>
              <a:rPr lang="en-US" altLang="zh-CN" sz="1200" baseline="0" dirty="0" err="1" smtClean="0">
                <a:solidFill>
                  <a:schemeClr val="bg1"/>
                </a:solidFill>
              </a:rPr>
              <a:t>刘俊,郭磊磊,郭琳,等. 基于PLC的球形水果大小自动分拣系统设计[J]. 工业控制计算机,2021,34(5):126-127,132. DOI:10.3969/j.issn.1001-182X.2021.05.051.</a:t>
            </a:r>
            <a:endParaRPr lang="en-US" altLang="zh-CN" sz="1200" baseline="0" dirty="0" err="1" smtClean="0">
              <a:solidFill>
                <a:schemeClr val="bg1"/>
              </a:solidFill>
            </a:endParaRPr>
          </a:p>
          <a:p>
            <a:pPr algn="l"/>
            <a:endParaRPr lang="en-US" altLang="zh-CN" baseline="0" dirty="0" err="1" smtClean="0">
              <a:solidFill>
                <a:schemeClr val="bg1"/>
              </a:solidFill>
            </a:endParaRPr>
          </a:p>
          <a:p>
            <a:pPr algn="l"/>
            <a:r>
              <a:rPr lang="en-US" altLang="zh-CN" baseline="0" dirty="0" err="1" smtClean="0">
                <a:solidFill>
                  <a:schemeClr val="bg1"/>
                </a:solidFill>
              </a:rPr>
              <a:t>Context:</a:t>
            </a:r>
            <a:r>
              <a:rPr lang="en-US" altLang="zh-CN" sz="1200" baseline="0" dirty="0" err="1" smtClean="0">
                <a:solidFill>
                  <a:schemeClr val="bg1"/>
                </a:solidFill>
              </a:rPr>
              <a:t>冉涌,郎朗,徐明灿. 水果视觉分级检测线控制器设计[J]. 安徽电子信息职业技术学院学报,2023,22(1):1-5. DOI:10.3969/j.issn.1671-802X.2023.01.001.</a:t>
            </a:r>
            <a:endParaRPr lang="en-US" altLang="zh-CN" sz="1200" baseline="0" dirty="0" err="1" smtClean="0">
              <a:solidFill>
                <a:schemeClr val="bg1"/>
              </a:solidFill>
            </a:endParaRPr>
          </a:p>
          <a:p>
            <a:pPr algn="l"/>
            <a:r>
              <a:rPr lang="en-US" altLang="zh-CN" sz="1200" baseline="0" dirty="0" err="1" smtClean="0">
                <a:solidFill>
                  <a:schemeClr val="bg1"/>
                </a:solidFill>
              </a:rPr>
              <a:t>李赟,刘思雨,朱川,等. 基于深度学习的水果识别系统设计[J]. 农机化研究,2023,45(10):187-191. DOI:10.3969/j.issn.1003-188X.2023.10.029.</a:t>
            </a:r>
            <a:endParaRPr lang="en-US" altLang="zh-CN" sz="1200" baseline="0" dirty="0" err="1" smtClean="0">
              <a:solidFill>
                <a:schemeClr val="bg1"/>
              </a:solidFill>
            </a:endParaRPr>
          </a:p>
          <a:p>
            <a:pPr algn="l"/>
            <a:r>
              <a:rPr lang="en-US" altLang="zh-CN" sz="1200" baseline="0" dirty="0" err="1" smtClean="0">
                <a:solidFill>
                  <a:schemeClr val="bg1"/>
                </a:solidFill>
              </a:rPr>
              <a:t>朱冬梅.基于深度学习的水果分类研究[D].赣南:赣南师范大学,2022.</a:t>
            </a:r>
            <a:endParaRPr lang="en-US" altLang="zh-CN" sz="1200" baseline="0" dirty="0" err="1" smtClean="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bg1"/>
                </a:solidFill>
                <a:sym typeface="+mn-ea"/>
              </a:rPr>
              <a:t>黑铂涵</a:t>
            </a:r>
            <a:r>
              <a:rPr lang="en-US" altLang="zh-CN" dirty="0">
                <a:solidFill>
                  <a:schemeClr val="bg1"/>
                </a:solidFill>
                <a:sym typeface="+mn-ea"/>
              </a:rPr>
              <a:t>  2024/3/26</a:t>
            </a:r>
            <a:endParaRPr lang="en-US" dirty="0"/>
          </a:p>
        </p:txBody>
      </p:sp>
      <p:sp>
        <p:nvSpPr>
          <p:cNvPr id="6" name="Footer Placeholder 5"/>
          <p:cNvSpPr>
            <a:spLocks noGrp="1"/>
          </p:cNvSpPr>
          <p:nvPr>
            <p:ph type="ftr" sz="quarter" idx="3"/>
          </p:nvPr>
        </p:nvSpPr>
        <p:spPr/>
        <p:txBody>
          <a:bodyPr/>
          <a:lstStyle/>
          <a:p>
            <a:r>
              <a:rPr lang="en-US" dirty="0">
                <a:sym typeface="+mn-ea"/>
              </a:rPr>
              <a:t>Fruit Classification </a:t>
            </a:r>
            <a:br>
              <a:rPr lang="en-US" dirty="0">
                <a:sym typeface="+mn-ea"/>
              </a:rPr>
            </a:br>
            <a:r>
              <a:rPr lang="en-US" dirty="0">
                <a:sym typeface="+mn-ea"/>
              </a:rPr>
              <a:t>Based on the depth camera</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标题 2"/>
          <p:cNvSpPr txBox="1">
            <a:spLocks noGrp="1"/>
          </p:cNvSpPr>
          <p:nvPr>
            <p:ph type="title"/>
          </p:nvPr>
        </p:nvSpPr>
        <p:spPr>
          <a:xfrm>
            <a:off x="200628" y="114573"/>
            <a:ext cx="3728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srgbClr val="ED6C00"/>
                </a:solidFill>
                <a:effectLst/>
                <a:uLnTx/>
                <a:uFillTx/>
                <a:ea typeface="思源黑体 CN Bold" panose="020B0800000000000000" pitchFamily="34" charset="-122"/>
                <a:cs typeface="+mn-cs"/>
              </a:rPr>
              <a:t>How to collect data</a:t>
            </a:r>
            <a:endParaRPr kumimoji="0" lang="en-US" altLang="zh-CN" sz="2000" b="0" i="0" u="none" strike="noStrike" kern="1200" cap="none" spc="600" normalizeH="0" baseline="0" noProof="0" dirty="0">
              <a:ln>
                <a:noFill/>
              </a:ln>
              <a:solidFill>
                <a:srgbClr val="ED6C00"/>
              </a:solidFill>
              <a:effectLst/>
              <a:uLnTx/>
              <a:uFillTx/>
              <a:ea typeface="思源黑体 CN Bold" panose="020B0800000000000000" pitchFamily="34" charset="-122"/>
              <a:cs typeface="+mn-cs"/>
            </a:endParaRPr>
          </a:p>
        </p:txBody>
      </p:sp>
      <p:sp>
        <p:nvSpPr>
          <p:cNvPr id="8" name="文本框 7"/>
          <p:cNvSpPr txBox="1"/>
          <p:nvPr/>
        </p:nvSpPr>
        <p:spPr>
          <a:xfrm>
            <a:off x="200628" y="563912"/>
            <a:ext cx="8313490" cy="400110"/>
          </a:xfrm>
          <a:prstGeom prst="rect">
            <a:avLst/>
          </a:prstGeom>
          <a:noFill/>
        </p:spPr>
        <p:txBody>
          <a:bodyPr wrap="square" rtlCol="0">
            <a:spAutoFit/>
          </a:bodyPr>
          <a:lstStyle/>
          <a:p>
            <a:r>
              <a:rPr lang="en-US" altLang="zh-CN" sz="2000" b="1" dirty="0">
                <a:solidFill>
                  <a:schemeClr val="accent5">
                    <a:lumMod val="75000"/>
                  </a:schemeClr>
                </a:solidFill>
                <a:latin typeface="+mj-lt"/>
                <a:ea typeface="黑体" panose="02010609060101010101" pitchFamily="49" charset="-122"/>
              </a:rPr>
              <a:t>Fruit size classification</a:t>
            </a:r>
            <a:endParaRPr lang="zh-CN" altLang="en-US" sz="2000" b="1" dirty="0">
              <a:solidFill>
                <a:schemeClr val="accent5">
                  <a:lumMod val="75000"/>
                </a:schemeClr>
              </a:solidFill>
              <a:latin typeface="+mj-lt"/>
              <a:ea typeface="黑体" panose="02010609060101010101" pitchFamily="49" charset="-122"/>
            </a:endParaRPr>
          </a:p>
        </p:txBody>
      </p:sp>
      <p:pic>
        <p:nvPicPr>
          <p:cNvPr id="4" name="图片 3"/>
          <p:cNvPicPr>
            <a:picLocks noChangeAspect="1"/>
          </p:cNvPicPr>
          <p:nvPr/>
        </p:nvPicPr>
        <p:blipFill>
          <a:blip r:embed="rId1"/>
          <a:stretch>
            <a:fillRect/>
          </a:stretch>
        </p:blipFill>
        <p:spPr>
          <a:xfrm>
            <a:off x="452912" y="3238583"/>
            <a:ext cx="4191915" cy="2325397"/>
          </a:xfrm>
          <a:prstGeom prst="rect">
            <a:avLst/>
          </a:prstGeom>
        </p:spPr>
      </p:pic>
      <p:sp>
        <p:nvSpPr>
          <p:cNvPr id="13" name="文本框 12"/>
          <p:cNvSpPr txBox="1"/>
          <p:nvPr/>
        </p:nvSpPr>
        <p:spPr>
          <a:xfrm>
            <a:off x="-106082" y="1018859"/>
            <a:ext cx="12725399" cy="2585323"/>
          </a:xfrm>
          <a:prstGeom prst="rect">
            <a:avLst/>
          </a:prstGeom>
          <a:noFill/>
        </p:spPr>
        <p:txBody>
          <a:bodyPr wrap="square">
            <a:spAutoFit/>
          </a:bodyPr>
          <a:lstStyle/>
          <a:p>
            <a:pPr marL="285750" indent="-285750">
              <a:buFont typeface="Arial" panose="020B0604020202020204" pitchFamily="34" charset="0"/>
              <a:buChar char="•"/>
            </a:pPr>
            <a:r>
              <a:rPr lang="en-US" altLang="zh-CN" sz="1800" b="0" i="0" dirty="0">
                <a:solidFill>
                  <a:srgbClr val="2A2B2E"/>
                </a:solidFill>
                <a:effectLst/>
                <a:latin typeface="Sylfaen" panose="010A0502050306030303" pitchFamily="18" charset="0"/>
              </a:rPr>
              <a:t>The method is mainly divided into two categories, one is weighing method, </a:t>
            </a:r>
            <a:endParaRPr lang="en-US" altLang="zh-CN" sz="1800" b="0" i="0" dirty="0">
              <a:solidFill>
                <a:srgbClr val="2A2B2E"/>
              </a:solidFill>
              <a:effectLst/>
              <a:latin typeface="Sylfaen" panose="010A0502050306030303" pitchFamily="18" charset="0"/>
            </a:endParaRPr>
          </a:p>
          <a:p>
            <a:pPr marL="285750" indent="-285750">
              <a:buFont typeface="Arial" panose="020B0604020202020204" pitchFamily="34" charset="0"/>
              <a:buChar char="•"/>
            </a:pPr>
            <a:r>
              <a:rPr lang="en-US" altLang="zh-CN" sz="1800" dirty="0">
                <a:solidFill>
                  <a:schemeClr val="bg2">
                    <a:lumMod val="25000"/>
                  </a:schemeClr>
                </a:solidFill>
                <a:latin typeface="Sylfaen" panose="010A0502050306030303" pitchFamily="18" charset="0"/>
                <a:ea typeface="黑体" panose="02010609060101010101" pitchFamily="49" charset="-122"/>
                <a:cs typeface="+mn-ea"/>
              </a:rPr>
              <a:t>The second is the sieve leakage method which is the most important, especially suitable for small size, brittle texture of the fruit, the whole equipment needs to be arranged by 2 or more drums (without bottom and cover) hanging horizontally connected, and there is a certain inclination Angle with the horizontal line, each barrel wall has the same size, closely arranged round holes, but the size of the round holes in each barrel is different, from top to bottom, the round holes of the barrel increase in sequence. The ground corresponding to each drum is placed with a material container. The fruit is sent into the highest drum by the elevator, the drum is rotated by the motor, and the fruit rolls in the drum with the rotation of the drum, and the fruit with a diameter less than the circular hole in the barrel wall is leaked out and falls into the material container placed on the ground. </a:t>
            </a:r>
            <a:endParaRPr lang="en-US" altLang="zh-CN" sz="1800" dirty="0">
              <a:solidFill>
                <a:schemeClr val="bg2">
                  <a:lumMod val="25000"/>
                </a:schemeClr>
              </a:solidFill>
              <a:latin typeface="Sylfaen" panose="010A0502050306030303" pitchFamily="18" charset="0"/>
              <a:ea typeface="黑体" panose="02010609060101010101" pitchFamily="49" charset="-122"/>
              <a:cs typeface="+mn-ea"/>
            </a:endParaRPr>
          </a:p>
          <a:p>
            <a:pPr marL="285750" indent="-285750">
              <a:buFont typeface="Arial" panose="020B0604020202020204" pitchFamily="34" charset="0"/>
              <a:buChar char="•"/>
            </a:pPr>
            <a:endParaRPr lang="en-US" altLang="zh-CN" sz="1800" dirty="0">
              <a:solidFill>
                <a:schemeClr val="bg2">
                  <a:lumMod val="25000"/>
                </a:schemeClr>
              </a:solidFill>
              <a:latin typeface="Sylfaen" panose="010A0502050306030303" pitchFamily="18" charset="0"/>
              <a:ea typeface="黑体" panose="02010609060101010101" pitchFamily="49" charset="-122"/>
              <a:cs typeface="+mn-ea"/>
            </a:endParaRPr>
          </a:p>
        </p:txBody>
      </p:sp>
      <p:pic>
        <p:nvPicPr>
          <p:cNvPr id="14" name="图片 13"/>
          <p:cNvPicPr>
            <a:picLocks noChangeAspect="1"/>
          </p:cNvPicPr>
          <p:nvPr/>
        </p:nvPicPr>
        <p:blipFill>
          <a:blip r:embed="rId2"/>
          <a:stretch>
            <a:fillRect/>
          </a:stretch>
        </p:blipFill>
        <p:spPr>
          <a:xfrm>
            <a:off x="7198735" y="4894960"/>
            <a:ext cx="2985171" cy="1570673"/>
          </a:xfrm>
          <a:prstGeom prst="rect">
            <a:avLst/>
          </a:prstGeom>
        </p:spPr>
      </p:pic>
      <p:sp>
        <p:nvSpPr>
          <p:cNvPr id="15" name="文本框 14"/>
          <p:cNvSpPr txBox="1"/>
          <p:nvPr/>
        </p:nvSpPr>
        <p:spPr>
          <a:xfrm>
            <a:off x="4644828" y="3690774"/>
            <a:ext cx="7024925" cy="1477328"/>
          </a:xfrm>
          <a:prstGeom prst="rect">
            <a:avLst/>
          </a:prstGeom>
          <a:noFill/>
        </p:spPr>
        <p:txBody>
          <a:bodyPr wrap="square" rtlCol="0">
            <a:spAutoFit/>
          </a:bodyPr>
          <a:lstStyle/>
          <a:p>
            <a:r>
              <a:rPr lang="en-US" altLang="zh-CN" sz="1800" dirty="0">
                <a:solidFill>
                  <a:schemeClr val="bg2">
                    <a:lumMod val="25000"/>
                  </a:schemeClr>
                </a:solidFill>
                <a:latin typeface="Sylfaen" panose="010A0502050306030303" pitchFamily="18" charset="0"/>
                <a:ea typeface="黑体" panose="02010609060101010101" pitchFamily="49" charset="-122"/>
                <a:cs typeface="+mn-ea"/>
              </a:rPr>
              <a:t>The basic principle of fruit color classification is that before the fruit is transported to the electron luminescence point, the reflected light is accepted by the phototube of the measured wavelength, and the reflected light of different wavelengths represents the different colors of the fruit</a:t>
            </a:r>
            <a:endParaRPr lang="zh-CN" altLang="en-US" baseline="0" dirty="0" err="1">
              <a:solidFill>
                <a:schemeClr val="bg1"/>
              </a:solidFill>
            </a:endParaRPr>
          </a:p>
        </p:txBody>
      </p:sp>
      <p:sp>
        <p:nvSpPr>
          <p:cNvPr id="16" name="文本框 15"/>
          <p:cNvSpPr txBox="1"/>
          <p:nvPr/>
        </p:nvSpPr>
        <p:spPr>
          <a:xfrm>
            <a:off x="4701751" y="3296523"/>
            <a:ext cx="5365761" cy="400110"/>
          </a:xfrm>
          <a:prstGeom prst="rect">
            <a:avLst/>
          </a:prstGeom>
          <a:noFill/>
        </p:spPr>
        <p:txBody>
          <a:bodyPr wrap="square" rtlCol="0">
            <a:spAutoFit/>
          </a:bodyPr>
          <a:lstStyle/>
          <a:p>
            <a:r>
              <a:rPr lang="en-US" altLang="zh-CN" sz="2000" b="1" baseline="0" dirty="0">
                <a:solidFill>
                  <a:schemeClr val="accent1">
                    <a:lumMod val="50000"/>
                  </a:schemeClr>
                </a:solidFill>
                <a:latin typeface="+mj-lt"/>
              </a:rPr>
              <a:t>Fruit color classification</a:t>
            </a:r>
            <a:endParaRPr lang="zh-CN" altLang="en-US" sz="2000" b="1" baseline="0" dirty="0" err="1">
              <a:solidFill>
                <a:schemeClr val="accent1">
                  <a:lumMod val="50000"/>
                </a:schemeClr>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What method or algorithm are you proposing?</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a:ea typeface="仿宋" panose="02010609060101010101" charset="-122"/>
                <a:cs typeface="+mj-cs"/>
              </a:rPr>
              <a:t> If there are existing implementations, will you use them, and how?</a:t>
            </a:r>
            <a:r>
              <a:rPr lang="en-US" sz="2000" dirty="0"/>
              <a:t>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a:ea typeface="仿宋" panose="02010609060101010101" charset="-122"/>
                <a:cs typeface="+mj-cs"/>
              </a:rPr>
              <a:t>How do you plan to improve or modify such implementations?</a:t>
            </a:r>
            <a:endParaRPr lang="en-US" sz="2000" dirty="0"/>
          </a:p>
        </p:txBody>
      </p:sp>
      <p:sp>
        <p:nvSpPr>
          <p:cNvPr id="3" name="Content Placeholder 2"/>
          <p:cNvSpPr>
            <a:spLocks noGrp="1"/>
          </p:cNvSpPr>
          <p:nvPr>
            <p:ph idx="1"/>
          </p:nvPr>
        </p:nvSpPr>
        <p:spPr>
          <a:xfrm>
            <a:off x="200627" y="1002323"/>
            <a:ext cx="11760000" cy="4860000"/>
          </a:xfrm>
        </p:spPr>
        <p:txBody>
          <a:bodyPr>
            <a:normAutofit/>
          </a:bodyPr>
          <a:lstStyle/>
          <a:p>
            <a:pPr marL="0" indent="0">
              <a:buNone/>
            </a:pPr>
            <a:r>
              <a:rPr lang="en-US" altLang="zh-CN" sz="2000" dirty="0"/>
              <a:t>We propose three approaches: Convolutional neural networks (CNNS), random forests, and reinforcement learning. </a:t>
            </a:r>
            <a:r>
              <a:rPr lang="en-US" altLang="zh-CN" sz="2000" dirty="0" err="1"/>
              <a:t>cnn</a:t>
            </a:r>
            <a:r>
              <a:rPr lang="en-US" altLang="zh-CN" sz="2000" dirty="0"/>
              <a:t> excels in image recognition by learning image features and classification. A random forest uses multiple decision trees to classify and regression inputs. Reinforcement learning uses reward signals to guide decision making. Each approach involves data preparation, model training, and prediction. For CNNS, you can adjust the network architecture, optimizer, and batch normalization. Random forests benefit from parameter tuning, feature selection, and integration strategies. Reinforcement learning can be improved using exploration functions and reward functions. </a:t>
            </a:r>
            <a:r>
              <a:rPr lang="en-US" altLang="zh-CN" sz="2000"/>
              <a:t>DQN, A3C, PPO and other advanced algorithms can improve training efficiency</a:t>
            </a:r>
            <a:endParaRPr lang="en-US" sz="2000" dirty="0"/>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bg1"/>
                </a:solidFill>
                <a:sym typeface="+mn-ea"/>
              </a:rPr>
              <a:t>谭焯灵</a:t>
            </a:r>
            <a:r>
              <a:rPr lang="en-US" altLang="zh-CN" dirty="0">
                <a:solidFill>
                  <a:schemeClr val="bg1"/>
                </a:solidFill>
                <a:sym typeface="+mn-ea"/>
              </a:rPr>
              <a:t> 2024/3/26</a:t>
            </a:r>
            <a:endParaRPr kumimoji="0" lang="en-US" sz="1200" b="0" i="0" u="none" strike="noStrike" kern="1200" cap="none" spc="0" normalizeH="0" baseline="0" noProof="0" dirty="0">
              <a:ln>
                <a:noFill/>
              </a:ln>
              <a:solidFill>
                <a:prstClr val="white">
                  <a:tint val="75000"/>
                </a:prstClr>
              </a:solidFill>
              <a:effectLst/>
              <a:uLnTx/>
              <a:uFillTx/>
              <a:latin typeface="Times New Roman" panose="02020603050405020304"/>
              <a:ea typeface="仿宋" panose="02010609060101010101" charset="-122"/>
              <a:cs typeface="+mn-cs"/>
            </a:endParaRPr>
          </a:p>
        </p:txBody>
      </p:sp>
      <p:sp>
        <p:nvSpPr>
          <p:cNvPr id="6" name="Footer Placeholder 5"/>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dirty="0">
                <a:sym typeface="+mn-ea"/>
              </a:rPr>
              <a:t>Fruit Classification </a:t>
            </a:r>
            <a:br>
              <a:rPr lang="en-US" dirty="0">
                <a:sym typeface="+mn-ea"/>
              </a:rPr>
            </a:br>
            <a:r>
              <a:rPr lang="en-US" dirty="0">
                <a:sym typeface="+mn-ea"/>
              </a:rPr>
              <a:t>Based on the depth camera</a:t>
            </a:r>
            <a:endParaRPr kumimoji="0" lang="en-US" sz="1200" b="0" i="0" u="none" strike="noStrike" kern="1200" cap="none" spc="0" normalizeH="0" baseline="0" noProof="0" dirty="0">
              <a:ln>
                <a:noFill/>
              </a:ln>
              <a:solidFill>
                <a:prstClr val="white">
                  <a:tint val="75000"/>
                </a:prstClr>
              </a:solidFill>
              <a:effectLst/>
              <a:uLnTx/>
              <a:uFillTx/>
              <a:latin typeface="Times New Roman" panose="02020603050405020304"/>
              <a:ea typeface="仿宋" panose="02010609060101010101" charset="-122"/>
              <a:cs typeface="+mn-cs"/>
            </a:endParaRPr>
          </a:p>
        </p:txBody>
      </p:sp>
      <p:sp>
        <p:nvSpPr>
          <p:cNvPr id="7" name="Slide Number Placeholder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3A1DE0-CF65-344E-A1C3-3B403388D3F5}" type="slidenum">
              <a:rPr kumimoji="0" lang="en-US" sz="1200" b="0" i="0" u="none" strike="noStrike" kern="1200" cap="none" spc="0" normalizeH="0" baseline="0" noProof="0" smtClean="0">
                <a:ln>
                  <a:noFill/>
                </a:ln>
                <a:solidFill>
                  <a:prstClr val="white">
                    <a:tint val="75000"/>
                  </a:prstClr>
                </a:solidFill>
                <a:effectLst/>
                <a:uLnTx/>
                <a:uFillTx/>
                <a:latin typeface="Times New Roman" panose="02020603050405020304"/>
                <a:ea typeface="仿宋" panose="02010609060101010101" charset="-122"/>
                <a:cs typeface="+mn-cs"/>
              </a:rPr>
            </a:fld>
            <a:endParaRPr kumimoji="0" lang="en-US" sz="1200" b="0" i="0" u="none" strike="noStrike" kern="1200" cap="none" spc="0" normalizeH="0" baseline="0" noProof="0" dirty="0">
              <a:ln>
                <a:noFill/>
              </a:ln>
              <a:solidFill>
                <a:prstClr val="white">
                  <a:tint val="75000"/>
                </a:prstClr>
              </a:solidFill>
              <a:effectLst/>
              <a:uLnTx/>
              <a:uFillTx/>
              <a:latin typeface="Times New Roman" panose="02020603050405020304"/>
              <a:ea typeface="仿宋" panose="02010609060101010101" charset="-122"/>
              <a:cs typeface="+mn-cs"/>
            </a:endParaRPr>
          </a:p>
        </p:txBody>
      </p:sp>
      <p:sp>
        <p:nvSpPr>
          <p:cNvPr id="4" name="AutoShape 2" descr="卷积神经网络的数学原理 - 知乎"/>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 name="图片 9" descr="图片包含 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980873"/>
            <a:ext cx="3657600" cy="2259012"/>
          </a:xfrm>
          <a:prstGeom prst="rect">
            <a:avLst/>
          </a:prstGeom>
        </p:spPr>
      </p:pic>
      <p:pic>
        <p:nvPicPr>
          <p:cNvPr id="12" name="图片 11" descr="散点图&#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980872"/>
            <a:ext cx="3889572" cy="2259013"/>
          </a:xfrm>
          <a:prstGeom prst="rect">
            <a:avLst/>
          </a:prstGeom>
        </p:spPr>
      </p:pic>
      <p:pic>
        <p:nvPicPr>
          <p:cNvPr id="14" name="图片 13" descr="图示&#10;&#10;中度可信度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172" y="4002780"/>
            <a:ext cx="3760710" cy="22590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Evaluate results</a:t>
            </a:r>
            <a:endParaRPr lang="en-US" dirty="0"/>
          </a:p>
        </p:txBody>
      </p:sp>
      <p:pic>
        <p:nvPicPr>
          <p:cNvPr id="11" name="内容占位符 10"/>
          <p:cNvPicPr>
            <a:picLocks noGrp="1" noChangeAspect="1"/>
          </p:cNvPicPr>
          <p:nvPr>
            <p:ph idx="1"/>
          </p:nvPr>
        </p:nvPicPr>
        <p:blipFill>
          <a:blip r:embed="rId1"/>
          <a:stretch>
            <a:fillRect/>
          </a:stretch>
        </p:blipFill>
        <p:spPr>
          <a:xfrm>
            <a:off x="315161" y="1942347"/>
            <a:ext cx="4732430" cy="1585097"/>
          </a:xfrm>
        </p:spPr>
      </p:pic>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chemeClr val="bg1"/>
                </a:solidFill>
                <a:sym typeface="+mn-ea"/>
              </a:rPr>
              <a:t>牛牧</a:t>
            </a:r>
            <a:r>
              <a:rPr lang="en-US" altLang="zh-CN" dirty="0">
                <a:solidFill>
                  <a:schemeClr val="bg1"/>
                </a:solidFill>
                <a:sym typeface="+mn-ea"/>
              </a:rPr>
              <a:t>  2024/3/26</a:t>
            </a:r>
            <a:endParaRPr lang="en-US" dirty="0"/>
          </a:p>
        </p:txBody>
      </p:sp>
      <p:sp>
        <p:nvSpPr>
          <p:cNvPr id="6" name="Footer Placeholder 5"/>
          <p:cNvSpPr>
            <a:spLocks noGrp="1"/>
          </p:cNvSpPr>
          <p:nvPr>
            <p:ph type="ftr" sz="quarter" idx="3"/>
          </p:nvPr>
        </p:nvSpPr>
        <p:spPr/>
        <p:txBody>
          <a:bodyPr/>
          <a:lstStyle/>
          <a:p>
            <a:r>
              <a:rPr lang="en-US" dirty="0">
                <a:sym typeface="+mn-ea"/>
              </a:rPr>
              <a:t>Fruit Classification </a:t>
            </a:r>
            <a:br>
              <a:rPr lang="en-US" dirty="0">
                <a:sym typeface="+mn-ea"/>
              </a:rPr>
            </a:br>
            <a:r>
              <a:rPr lang="en-US" dirty="0">
                <a:sym typeface="+mn-ea"/>
              </a:rPr>
              <a:t>Based on the depth camera</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3" name="图片 12"/>
          <p:cNvPicPr>
            <a:picLocks noChangeAspect="1"/>
          </p:cNvPicPr>
          <p:nvPr/>
        </p:nvPicPr>
        <p:blipFill>
          <a:blip r:embed="rId2"/>
          <a:stretch>
            <a:fillRect/>
          </a:stretch>
        </p:blipFill>
        <p:spPr>
          <a:xfrm>
            <a:off x="5032020" y="1580673"/>
            <a:ext cx="7148179" cy="2735817"/>
          </a:xfrm>
          <a:prstGeom prst="rect">
            <a:avLst/>
          </a:prstGeom>
        </p:spPr>
      </p:pic>
      <p:sp>
        <p:nvSpPr>
          <p:cNvPr id="14" name="文本框 13"/>
          <p:cNvSpPr txBox="1"/>
          <p:nvPr/>
        </p:nvSpPr>
        <p:spPr>
          <a:xfrm>
            <a:off x="5750358" y="4316418"/>
            <a:ext cx="5863904" cy="369332"/>
          </a:xfrm>
          <a:prstGeom prst="rect">
            <a:avLst/>
          </a:prstGeom>
          <a:noFill/>
        </p:spPr>
        <p:txBody>
          <a:bodyPr wrap="square" rtlCol="0">
            <a:spAutoFit/>
          </a:bodyPr>
          <a:lstStyle/>
          <a:p>
            <a:r>
              <a:rPr lang="en-US" altLang="zh-CN" dirty="0">
                <a:solidFill>
                  <a:schemeClr val="bg1"/>
                </a:solidFill>
              </a:rPr>
              <a:t>E</a:t>
            </a:r>
            <a:r>
              <a:rPr lang="en-US" altLang="zh-CN" baseline="0" dirty="0">
                <a:solidFill>
                  <a:schemeClr val="bg1"/>
                </a:solidFill>
              </a:rPr>
              <a:t>volution of accuracy and loss during training</a:t>
            </a:r>
            <a:endParaRPr lang="zh-CN" altLang="en-US" baseline="0" dirty="0" err="1">
              <a:solidFill>
                <a:schemeClr val="bg1"/>
              </a:solidFill>
            </a:endParaRPr>
          </a:p>
        </p:txBody>
      </p:sp>
      <p:sp>
        <p:nvSpPr>
          <p:cNvPr id="15" name="文本框 14"/>
          <p:cNvSpPr txBox="1"/>
          <p:nvPr/>
        </p:nvSpPr>
        <p:spPr>
          <a:xfrm>
            <a:off x="660317" y="3958556"/>
            <a:ext cx="4549245" cy="646331"/>
          </a:xfrm>
          <a:prstGeom prst="rect">
            <a:avLst/>
          </a:prstGeom>
          <a:noFill/>
        </p:spPr>
        <p:txBody>
          <a:bodyPr wrap="square" rtlCol="0">
            <a:spAutoFit/>
          </a:bodyPr>
          <a:lstStyle/>
          <a:p>
            <a:r>
              <a:rPr lang="en-US" altLang="zh-CN" baseline="0" dirty="0">
                <a:solidFill>
                  <a:schemeClr val="bg1"/>
                </a:solidFill>
              </a:rPr>
              <a:t>Results of training different network configurations</a:t>
            </a:r>
            <a:endParaRPr lang="zh-CN" altLang="en-US" baseline="0" dirty="0" err="1">
              <a:solidFill>
                <a:schemeClr val="bg1"/>
              </a:solidFill>
            </a:endParaRPr>
          </a:p>
        </p:txBody>
      </p:sp>
      <p:sp>
        <p:nvSpPr>
          <p:cNvPr id="16" name="文本框 15"/>
          <p:cNvSpPr txBox="1"/>
          <p:nvPr/>
        </p:nvSpPr>
        <p:spPr>
          <a:xfrm>
            <a:off x="660317" y="4894840"/>
            <a:ext cx="4549245" cy="646331"/>
          </a:xfrm>
          <a:prstGeom prst="rect">
            <a:avLst/>
          </a:prstGeom>
          <a:noFill/>
        </p:spPr>
        <p:txBody>
          <a:bodyPr wrap="square" rtlCol="0">
            <a:spAutoFit/>
          </a:bodyPr>
          <a:lstStyle/>
          <a:p>
            <a:r>
              <a:rPr lang="en-US" altLang="zh-CN" baseline="0" dirty="0">
                <a:solidFill>
                  <a:schemeClr val="bg1"/>
                </a:solidFill>
              </a:rPr>
              <a:t>Every epoch we </a:t>
            </a:r>
            <a:r>
              <a:rPr lang="en-US" altLang="zh-CN" dirty="0">
                <a:solidFill>
                  <a:schemeClr val="bg1"/>
                </a:solidFill>
              </a:rPr>
              <a:t>will </a:t>
            </a:r>
            <a:r>
              <a:rPr lang="en-US" altLang="zh-CN" baseline="0" dirty="0">
                <a:solidFill>
                  <a:schemeClr val="bg1"/>
                </a:solidFill>
              </a:rPr>
              <a:t>calculate the accuracy using cross-validation</a:t>
            </a:r>
            <a:endParaRPr lang="zh-CN" altLang="en-US" baseline="0" dirty="0" err="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Thank you</a:t>
            </a:r>
            <a:r>
              <a:rPr lang="zh-CN" altLang="en-US" dirty="0"/>
              <a:t>！</a:t>
            </a:r>
            <a:endParaRPr lang="zh-CN" altLang="en-US" dirty="0"/>
          </a:p>
        </p:txBody>
      </p:sp>
      <p:sp>
        <p:nvSpPr>
          <p:cNvPr id="4" name="副标题 3"/>
          <p:cNvSpPr/>
          <p:nvPr>
            <p:ph type="subTitle" idx="1"/>
          </p:nvPr>
        </p:nvSpPr>
        <p:spPr/>
        <p:txBody>
          <a:bodyPr/>
          <a:p>
            <a:endParaRPr lang="zh-CN" altLang="en-US"/>
          </a:p>
        </p:txBody>
      </p:sp>
    </p:spTree>
  </p:cSld>
  <p:clrMapOvr>
    <a:masterClrMapping/>
  </p:clrMapOvr>
</p:sld>
</file>

<file path=ppt/tags/tag1.xml><?xml version="1.0" encoding="utf-8"?>
<p:tagLst xmlns:p="http://schemas.openxmlformats.org/presentationml/2006/main">
  <p:tag name="commondata" val="eyJoZGlkIjoiODMzN2RkYzQwZGM5NTgzNGNmZjRlZjA1YmQ1MjNkZTAifQ=="/>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0</TotalTime>
  <Words>6997</Words>
  <Application>WPS 演示</Application>
  <PresentationFormat>Widescreen</PresentationFormat>
  <Paragraphs>119</Paragraphs>
  <Slides>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vt:i4>
      </vt:variant>
    </vt:vector>
  </HeadingPairs>
  <TitlesOfParts>
    <vt:vector size="22" baseType="lpstr">
      <vt:lpstr>Arial</vt:lpstr>
      <vt:lpstr>宋体</vt:lpstr>
      <vt:lpstr>Wingdings</vt:lpstr>
      <vt:lpstr>Sylfaen</vt:lpstr>
      <vt:lpstr>黑体</vt:lpstr>
      <vt:lpstr>Times New Roman</vt:lpstr>
      <vt:lpstr>仿宋</vt:lpstr>
      <vt:lpstr>微软雅黑</vt:lpstr>
      <vt:lpstr>Arial Unicode MS</vt:lpstr>
      <vt:lpstr>Calibri</vt:lpstr>
      <vt:lpstr>等线</vt:lpstr>
      <vt:lpstr>思源黑体 CN Bold</vt:lpstr>
      <vt:lpstr>Times New Roman</vt:lpstr>
      <vt:lpstr>Office 主题​​</vt:lpstr>
      <vt:lpstr>Fruit Classification  Based on the depth camera</vt:lpstr>
      <vt:lpstr>Proposed Project Title Summary</vt:lpstr>
      <vt:lpstr>Motivation</vt:lpstr>
      <vt:lpstr>Backgroud and Related Essay</vt:lpstr>
      <vt:lpstr>How to collect data</vt:lpstr>
      <vt:lpstr>What method or algorithm are you proposing? If there are existing implementations, will you use them, and how? How do you plan to improve or modify such implementations?</vt:lpstr>
      <vt:lpstr>Evaluate results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Jiang</cp:lastModifiedBy>
  <cp:revision>9</cp:revision>
  <dcterms:created xsi:type="dcterms:W3CDTF">2023-02-12T01:29:00Z</dcterms:created>
  <dcterms:modified xsi:type="dcterms:W3CDTF">2024-03-26T06:07:03Z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D75C9E17192D4427B3945CCF1544151E_13</vt:lpwstr>
  </property>
  <property fmtid="{D5CDD505-2E9C-101B-9397-08002B2CF9AE}" pid="3" name="KSOProductBuildVer">
    <vt:lpwstr>2052-12.1.0.16417</vt:lpwstr>
  </property>
</Properties>
</file>