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fonts/font1.fntdata" ContentType="application/x-fontdata"/>
  <Override PartName="/ppt/fonts/font2.fntdata" ContentType="application/x-fontdata"/>
  <Override PartName="/ppt/fonts/font3.fntdata" ContentType="application/x-fontdata"/>
  <Override PartName="/ppt/fonts/font4.fntdata" ContentType="application/x-fontdata"/>
  <Override PartName="/ppt/fonts/font5.fntdata" ContentType="application/x-fontdata"/>
  <Override PartName="/ppt/fonts/font6.fntdata" ContentType="application/x-fontdata"/>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3"/>
    <p:sldId id="257" r:id="rId4"/>
    <p:sldId id="270" r:id="rId5"/>
    <p:sldId id="259" r:id="rId6"/>
    <p:sldId id="260" r:id="rId7"/>
    <p:sldId id="261" r:id="rId8"/>
    <p:sldId id="262" r:id="rId9"/>
    <p:sldId id="263" r:id="rId10"/>
    <p:sldId id="264" r:id="rId11"/>
    <p:sldId id="265" r:id="rId12"/>
    <p:sldId id="266" r:id="rId13"/>
    <p:sldId id="267" r:id="rId14"/>
    <p:sldId id="268" r:id="rId15"/>
    <p:sldId id="269" r:id="rId16"/>
  </p:sldIdLst>
  <p:sldSz cx="18288000" cy="10287000"/>
  <p:notesSz cx="6858000" cy="9144000"/>
  <p:embeddedFontLst>
    <p:embeddedFont>
      <p:font typeface="Times New Roman Italics" panose="02030502070405090303"/>
      <p:italic r:id="rId20"/>
    </p:embeddedFont>
    <p:embeddedFont>
      <p:font typeface="Calibri" panose="020F0502020204030204" charset="0"/>
      <p:regular r:id="rId21"/>
      <p:bold r:id="rId22"/>
      <p:italic r:id="rId23"/>
      <p:boldItalic r:id="rId24"/>
    </p:embeddedFont>
    <p:embeddedFont>
      <p:font typeface="幼圆" panose="02010509060101010101" charset="-122"/>
      <p:regular r:id="rId2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59"/>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font" Target="fonts/font6.fntdata"/><Relationship Id="rId24" Type="http://schemas.openxmlformats.org/officeDocument/2006/relationships/font" Target="fonts/font5.fntdata"/><Relationship Id="rId23" Type="http://schemas.openxmlformats.org/officeDocument/2006/relationships/font" Target="fonts/font4.fntdata"/><Relationship Id="rId22" Type="http://schemas.openxmlformats.org/officeDocument/2006/relationships/font" Target="fonts/font3.fntdata"/><Relationship Id="rId21" Type="http://schemas.openxmlformats.org/officeDocument/2006/relationships/font" Target="fonts/font2.fntdata"/><Relationship Id="rId20" Type="http://schemas.openxmlformats.org/officeDocument/2006/relationships/font" Target="fonts/font1.fntdata"/><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1D8BD707-D9CF-40AE-B4C6-C98DA3205C09}"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1D8BD707-D9CF-40AE-B4C6-C98DA3205C09}"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5.jpeg"/><Relationship Id="rId1" Type="http://schemas.openxmlformats.org/officeDocument/2006/relationships/image" Target="../media/image1.png"/></Relationships>
</file>

<file path=ppt/slides/_rels/slide14.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4A599"/>
        </a:solidFill>
        <a:effectLst/>
      </p:bgPr>
    </p:bg>
    <p:spTree>
      <p:nvGrpSpPr>
        <p:cNvPr id="1" name=""/>
        <p:cNvGrpSpPr/>
        <p:nvPr/>
      </p:nvGrpSpPr>
      <p:grpSpPr>
        <a:xfrm>
          <a:off x="0" y="0"/>
          <a:ext cx="0" cy="0"/>
          <a:chOff x="0" y="0"/>
          <a:chExt cx="0" cy="0"/>
        </a:xfrm>
      </p:grpSpPr>
      <p:grpSp>
        <p:nvGrpSpPr>
          <p:cNvPr id="2" name="Group 2"/>
          <p:cNvGrpSpPr/>
          <p:nvPr/>
        </p:nvGrpSpPr>
        <p:grpSpPr>
          <a:xfrm rot="0">
            <a:off x="0" y="58899"/>
            <a:ext cx="18288000" cy="9651375"/>
            <a:chOff x="0" y="0"/>
            <a:chExt cx="24384000" cy="12868500"/>
          </a:xfrm>
        </p:grpSpPr>
        <p:sp>
          <p:nvSpPr>
            <p:cNvPr id="3" name="Freeform 3"/>
            <p:cNvSpPr/>
            <p:nvPr/>
          </p:nvSpPr>
          <p:spPr>
            <a:xfrm>
              <a:off x="0" y="0"/>
              <a:ext cx="24384000" cy="12868529"/>
            </a:xfrm>
            <a:custGeom>
              <a:avLst/>
              <a:gdLst/>
              <a:ahLst/>
              <a:cxnLst/>
              <a:rect l="l" t="t" r="r" b="b"/>
              <a:pathLst>
                <a:path w="24384000" h="12868529">
                  <a:moveTo>
                    <a:pt x="0" y="0"/>
                  </a:moveTo>
                  <a:lnTo>
                    <a:pt x="24384000" y="0"/>
                  </a:lnTo>
                  <a:lnTo>
                    <a:pt x="24384000" y="12868529"/>
                  </a:lnTo>
                  <a:lnTo>
                    <a:pt x="0" y="12868529"/>
                  </a:lnTo>
                  <a:close/>
                </a:path>
              </a:pathLst>
            </a:custGeom>
            <a:solidFill>
              <a:srgbClr val="FFFFFF"/>
            </a:solidFill>
          </p:spPr>
        </p:sp>
      </p:grpSp>
      <p:sp>
        <p:nvSpPr>
          <p:cNvPr id="4" name="TextBox 4"/>
          <p:cNvSpPr txBox="1"/>
          <p:nvPr/>
        </p:nvSpPr>
        <p:spPr>
          <a:xfrm>
            <a:off x="392380" y="9292270"/>
            <a:ext cx="1837386" cy="417851"/>
          </a:xfrm>
          <a:prstGeom prst="rect">
            <a:avLst/>
          </a:prstGeom>
        </p:spPr>
        <p:txBody>
          <a:bodyPr lIns="0" tIns="0" rIns="0" bIns="0" rtlCol="0" anchor="t">
            <a:spAutoFit/>
          </a:bodyPr>
          <a:lstStyle/>
          <a:p>
            <a:pPr algn="l">
              <a:lnSpc>
                <a:spcPts val="2520"/>
              </a:lnSpc>
            </a:pPr>
            <a:r>
              <a:rPr lang="en-US" sz="2100">
                <a:solidFill>
                  <a:srgbClr val="000000"/>
                </a:solidFill>
                <a:latin typeface="Times New Roman" panose="02020603050405020304"/>
              </a:rPr>
              <a:t>AncoraSIR.com</a:t>
            </a:r>
            <a:endParaRPr lang="en-US" sz="2100">
              <a:solidFill>
                <a:srgbClr val="000000"/>
              </a:solidFill>
              <a:latin typeface="Times New Roman" panose="02020603050405020304"/>
            </a:endParaRPr>
          </a:p>
        </p:txBody>
      </p:sp>
      <p:sp>
        <p:nvSpPr>
          <p:cNvPr id="5" name="Freeform 5"/>
          <p:cNvSpPr/>
          <p:nvPr/>
        </p:nvSpPr>
        <p:spPr>
          <a:xfrm>
            <a:off x="17132530" y="8267559"/>
            <a:ext cx="808410" cy="1378488"/>
          </a:xfrm>
          <a:custGeom>
            <a:avLst/>
            <a:gdLst/>
            <a:ahLst/>
            <a:cxnLst/>
            <a:rect l="l" t="t" r="r" b="b"/>
            <a:pathLst>
              <a:path w="808410" h="1378488">
                <a:moveTo>
                  <a:pt x="0" y="0"/>
                </a:moveTo>
                <a:lnTo>
                  <a:pt x="808410" y="0"/>
                </a:lnTo>
                <a:lnTo>
                  <a:pt x="808410" y="1378488"/>
                </a:lnTo>
                <a:lnTo>
                  <a:pt x="0" y="1378488"/>
                </a:lnTo>
                <a:lnTo>
                  <a:pt x="0" y="0"/>
                </a:lnTo>
                <a:close/>
              </a:path>
            </a:pathLst>
          </a:custGeom>
          <a:blipFill>
            <a:blip r:embed="rId1"/>
            <a:stretch>
              <a:fillRect l="-1604" r="-1604"/>
            </a:stretch>
          </a:blipFill>
        </p:spPr>
      </p:sp>
      <p:sp>
        <p:nvSpPr>
          <p:cNvPr id="6" name="Freeform 6"/>
          <p:cNvSpPr/>
          <p:nvPr/>
        </p:nvSpPr>
        <p:spPr>
          <a:xfrm>
            <a:off x="300940" y="8024812"/>
            <a:ext cx="1337809" cy="1337810"/>
          </a:xfrm>
          <a:custGeom>
            <a:avLst/>
            <a:gdLst/>
            <a:ahLst/>
            <a:cxnLst/>
            <a:rect l="l" t="t" r="r" b="b"/>
            <a:pathLst>
              <a:path w="1337809" h="1337810">
                <a:moveTo>
                  <a:pt x="0" y="0"/>
                </a:moveTo>
                <a:lnTo>
                  <a:pt x="1337810" y="0"/>
                </a:lnTo>
                <a:lnTo>
                  <a:pt x="1337810" y="1337810"/>
                </a:lnTo>
                <a:lnTo>
                  <a:pt x="0" y="1337810"/>
                </a:lnTo>
                <a:lnTo>
                  <a:pt x="0" y="0"/>
                </a:lnTo>
                <a:close/>
              </a:path>
            </a:pathLst>
          </a:custGeom>
          <a:blipFill>
            <a:blip r:embed="rId2"/>
            <a:stretch>
              <a:fillRect/>
            </a:stretch>
          </a:blipFill>
        </p:spPr>
      </p:sp>
      <p:sp>
        <p:nvSpPr>
          <p:cNvPr id="7" name="Freeform 7"/>
          <p:cNvSpPr/>
          <p:nvPr/>
        </p:nvSpPr>
        <p:spPr>
          <a:xfrm>
            <a:off x="1746249" y="8024812"/>
            <a:ext cx="1337809" cy="1337810"/>
          </a:xfrm>
          <a:custGeom>
            <a:avLst/>
            <a:gdLst/>
            <a:ahLst/>
            <a:cxnLst/>
            <a:rect l="l" t="t" r="r" b="b"/>
            <a:pathLst>
              <a:path w="1337809" h="1337810">
                <a:moveTo>
                  <a:pt x="0" y="0"/>
                </a:moveTo>
                <a:lnTo>
                  <a:pt x="1337809" y="0"/>
                </a:lnTo>
                <a:lnTo>
                  <a:pt x="1337809" y="1337810"/>
                </a:lnTo>
                <a:lnTo>
                  <a:pt x="0" y="1337810"/>
                </a:lnTo>
                <a:lnTo>
                  <a:pt x="0" y="0"/>
                </a:lnTo>
                <a:close/>
              </a:path>
            </a:pathLst>
          </a:custGeom>
          <a:blipFill>
            <a:blip r:embed="rId3"/>
            <a:stretch>
              <a:fillRect/>
            </a:stretch>
          </a:blipFill>
        </p:spPr>
      </p:sp>
      <p:sp>
        <p:nvSpPr>
          <p:cNvPr id="8" name="TextBox 8"/>
          <p:cNvSpPr txBox="1"/>
          <p:nvPr/>
        </p:nvSpPr>
        <p:spPr>
          <a:xfrm>
            <a:off x="392382" y="3428524"/>
            <a:ext cx="17503236" cy="1246505"/>
          </a:xfrm>
          <a:prstGeom prst="rect">
            <a:avLst/>
          </a:prstGeom>
        </p:spPr>
        <p:txBody>
          <a:bodyPr lIns="0" tIns="0" rIns="0" bIns="0" rtlCol="0" anchor="t">
            <a:spAutoFit/>
          </a:bodyPr>
          <a:lstStyle/>
          <a:p>
            <a:pPr algn="ctr">
              <a:lnSpc>
                <a:spcPts val="9720"/>
              </a:lnSpc>
            </a:pPr>
            <a:r>
              <a:rPr lang="en-US" sz="9000">
                <a:solidFill>
                  <a:srgbClr val="000000"/>
                </a:solidFill>
                <a:latin typeface="Times New Roman" panose="02020603050405020304"/>
              </a:rPr>
              <a:t>Intention Recognition Robot Arm </a:t>
            </a:r>
            <a:endParaRPr lang="en-US" sz="9000">
              <a:solidFill>
                <a:srgbClr val="000000"/>
              </a:solidFill>
              <a:latin typeface="Times New Roman" panose="02020603050405020304"/>
            </a:endParaRPr>
          </a:p>
        </p:txBody>
      </p:sp>
      <p:sp>
        <p:nvSpPr>
          <p:cNvPr id="9" name="TextBox 9"/>
          <p:cNvSpPr txBox="1"/>
          <p:nvPr/>
        </p:nvSpPr>
        <p:spPr>
          <a:xfrm>
            <a:off x="1143077" y="5219700"/>
            <a:ext cx="14971588" cy="2877185"/>
          </a:xfrm>
          <a:prstGeom prst="rect">
            <a:avLst/>
          </a:prstGeom>
        </p:spPr>
        <p:txBody>
          <a:bodyPr lIns="0" tIns="0" rIns="0" bIns="0" rtlCol="0" anchor="t">
            <a:spAutoFit/>
          </a:bodyPr>
          <a:lstStyle/>
          <a:p>
            <a:pPr algn="ctr" fontAlgn="auto">
              <a:lnSpc>
                <a:spcPct val="100000"/>
              </a:lnSpc>
            </a:pPr>
            <a:r>
              <a:rPr lang="en-US" sz="3295">
                <a:solidFill>
                  <a:srgbClr val="C00000"/>
                </a:solidFill>
                <a:latin typeface="Times New Roman" panose="02020603050405020304"/>
                <a:ea typeface="Times New Roman" panose="02020603050405020304"/>
              </a:rPr>
              <a:t>Present Name 1: 12112816 张毅恒 | Present Name 2: 12112828 黄孜为</a:t>
            </a:r>
            <a:endParaRPr lang="en-US" sz="3295">
              <a:solidFill>
                <a:srgbClr val="C00000"/>
              </a:solidFill>
              <a:latin typeface="Times New Roman" panose="02020603050405020304"/>
              <a:ea typeface="Times New Roman" panose="02020603050405020304"/>
            </a:endParaRPr>
          </a:p>
          <a:p>
            <a:pPr algn="ctr" fontAlgn="auto">
              <a:lnSpc>
                <a:spcPct val="100000"/>
              </a:lnSpc>
            </a:pPr>
            <a:r>
              <a:rPr lang="en-US" sz="3295">
                <a:solidFill>
                  <a:srgbClr val="C00000"/>
                </a:solidFill>
                <a:latin typeface="Times New Roman" panose="02020603050405020304"/>
                <a:ea typeface="Times New Roman" panose="02020603050405020304"/>
              </a:rPr>
              <a:t>Present Name 3: 12110521 芶国涛 | Present Name 4: 12110132 张宸翰</a:t>
            </a:r>
            <a:endParaRPr lang="en-US" sz="3295">
              <a:solidFill>
                <a:srgbClr val="C00000"/>
              </a:solidFill>
              <a:latin typeface="Times New Roman" panose="02020603050405020304"/>
              <a:ea typeface="Times New Roman" panose="02020603050405020304"/>
            </a:endParaRPr>
          </a:p>
          <a:p>
            <a:pPr algn="ctr" fontAlgn="auto">
              <a:lnSpc>
                <a:spcPct val="100000"/>
              </a:lnSpc>
            </a:pPr>
            <a:r>
              <a:rPr lang="en-US" sz="3295">
                <a:solidFill>
                  <a:srgbClr val="C00000"/>
                </a:solidFill>
                <a:latin typeface="Times New Roman" panose="02020603050405020304"/>
                <a:ea typeface="Times New Roman" panose="02020603050405020304"/>
              </a:rPr>
              <a:t>Present Name 5: 12110128 封德凯 | Present Name 6: 12110303 张元卓</a:t>
            </a:r>
            <a:endParaRPr lang="en-US" sz="3295">
              <a:solidFill>
                <a:srgbClr val="C00000"/>
              </a:solidFill>
              <a:latin typeface="Times New Roman" panose="02020603050405020304"/>
              <a:ea typeface="Times New Roman" panose="02020603050405020304"/>
            </a:endParaRPr>
          </a:p>
          <a:p>
            <a:pPr algn="ctr" fontAlgn="auto">
              <a:lnSpc>
                <a:spcPct val="100000"/>
              </a:lnSpc>
            </a:pPr>
            <a:r>
              <a:rPr lang="en-US" sz="3495">
                <a:solidFill>
                  <a:srgbClr val="C00000"/>
                </a:solidFill>
                <a:latin typeface="Times New Roman" panose="02020603050405020304"/>
              </a:rPr>
              <a:t>Group: 8</a:t>
            </a:r>
            <a:endParaRPr lang="en-US" sz="3495">
              <a:solidFill>
                <a:srgbClr val="C00000"/>
              </a:solidFill>
              <a:latin typeface="Times New Roman" panose="02020603050405020304"/>
            </a:endParaRPr>
          </a:p>
          <a:p>
            <a:pPr algn="ctr" fontAlgn="auto">
              <a:lnSpc>
                <a:spcPct val="100000"/>
              </a:lnSpc>
            </a:pPr>
            <a:r>
              <a:rPr lang="en-US" sz="3495">
                <a:solidFill>
                  <a:srgbClr val="C00000"/>
                </a:solidFill>
                <a:latin typeface="Times New Roman" panose="02020603050405020304"/>
                <a:ea typeface="Times New Roman" panose="02020603050405020304"/>
              </a:rPr>
              <a:t>Date：2024.3.23</a:t>
            </a:r>
            <a:endParaRPr lang="en-US" sz="3495">
              <a:solidFill>
                <a:srgbClr val="C00000"/>
              </a:solidFill>
              <a:latin typeface="Times New Roman" panose="02020603050405020304"/>
              <a:ea typeface="Times New Roman" panose="02020603050405020304"/>
            </a:endParaRPr>
          </a:p>
          <a:p>
            <a:pPr algn="ctr" fontAlgn="auto">
              <a:lnSpc>
                <a:spcPct val="100000"/>
              </a:lnSpc>
            </a:p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14A599"/>
        </a:solidFill>
        <a:effectLst/>
      </p:bgPr>
    </p:bg>
    <p:spTree>
      <p:nvGrpSpPr>
        <p:cNvPr id="1" name=""/>
        <p:cNvGrpSpPr/>
        <p:nvPr/>
      </p:nvGrpSpPr>
      <p:grpSpPr>
        <a:xfrm>
          <a:off x="0" y="0"/>
          <a:ext cx="0" cy="0"/>
          <a:chOff x="0" y="0"/>
          <a:chExt cx="0" cy="0"/>
        </a:xfrm>
      </p:grpSpPr>
      <p:grpSp>
        <p:nvGrpSpPr>
          <p:cNvPr id="2" name="Group 2"/>
          <p:cNvGrpSpPr/>
          <p:nvPr/>
        </p:nvGrpSpPr>
        <p:grpSpPr>
          <a:xfrm rot="0">
            <a:off x="0" y="74139"/>
            <a:ext cx="18288000" cy="9651375"/>
            <a:chOff x="0" y="0"/>
            <a:chExt cx="24384000" cy="12868500"/>
          </a:xfrm>
        </p:grpSpPr>
        <p:sp>
          <p:nvSpPr>
            <p:cNvPr id="3" name="Freeform 3"/>
            <p:cNvSpPr/>
            <p:nvPr/>
          </p:nvSpPr>
          <p:spPr>
            <a:xfrm>
              <a:off x="0" y="0"/>
              <a:ext cx="24384000" cy="12868529"/>
            </a:xfrm>
            <a:custGeom>
              <a:avLst/>
              <a:gdLst/>
              <a:ahLst/>
              <a:cxnLst/>
              <a:rect l="l" t="t" r="r" b="b"/>
              <a:pathLst>
                <a:path w="24384000" h="12868529">
                  <a:moveTo>
                    <a:pt x="0" y="0"/>
                  </a:moveTo>
                  <a:lnTo>
                    <a:pt x="24384000" y="0"/>
                  </a:lnTo>
                  <a:lnTo>
                    <a:pt x="24384000" y="12868529"/>
                  </a:lnTo>
                  <a:lnTo>
                    <a:pt x="0" y="12868529"/>
                  </a:lnTo>
                  <a:close/>
                </a:path>
              </a:pathLst>
            </a:custGeom>
            <a:solidFill>
              <a:srgbClr val="FFFFFF"/>
            </a:solidFill>
          </p:spPr>
        </p:sp>
      </p:grpSp>
      <p:sp>
        <p:nvSpPr>
          <p:cNvPr id="4" name="TextBox 4"/>
          <p:cNvSpPr txBox="1"/>
          <p:nvPr/>
        </p:nvSpPr>
        <p:spPr>
          <a:xfrm>
            <a:off x="392380" y="9292270"/>
            <a:ext cx="1837386" cy="417851"/>
          </a:xfrm>
          <a:prstGeom prst="rect">
            <a:avLst/>
          </a:prstGeom>
        </p:spPr>
        <p:txBody>
          <a:bodyPr lIns="0" tIns="0" rIns="0" bIns="0" rtlCol="0" anchor="t">
            <a:spAutoFit/>
          </a:bodyPr>
          <a:lstStyle/>
          <a:p>
            <a:pPr algn="l">
              <a:lnSpc>
                <a:spcPts val="2520"/>
              </a:lnSpc>
            </a:pPr>
            <a:r>
              <a:rPr lang="en-US" sz="2100">
                <a:solidFill>
                  <a:srgbClr val="000000"/>
                </a:solidFill>
                <a:latin typeface="Times New Roman" panose="02020603050405020304"/>
              </a:rPr>
              <a:t>AncoraSIR.com</a:t>
            </a:r>
            <a:endParaRPr lang="en-US" sz="2100">
              <a:solidFill>
                <a:srgbClr val="000000"/>
              </a:solidFill>
              <a:latin typeface="Times New Roman" panose="02020603050405020304"/>
            </a:endParaRPr>
          </a:p>
        </p:txBody>
      </p:sp>
      <p:sp>
        <p:nvSpPr>
          <p:cNvPr id="5" name="Freeform 5"/>
          <p:cNvSpPr/>
          <p:nvPr/>
        </p:nvSpPr>
        <p:spPr>
          <a:xfrm>
            <a:off x="17132530" y="8267559"/>
            <a:ext cx="808410" cy="1378488"/>
          </a:xfrm>
          <a:custGeom>
            <a:avLst/>
            <a:gdLst/>
            <a:ahLst/>
            <a:cxnLst/>
            <a:rect l="l" t="t" r="r" b="b"/>
            <a:pathLst>
              <a:path w="808410" h="1378488">
                <a:moveTo>
                  <a:pt x="0" y="0"/>
                </a:moveTo>
                <a:lnTo>
                  <a:pt x="808410" y="0"/>
                </a:lnTo>
                <a:lnTo>
                  <a:pt x="808410" y="1378488"/>
                </a:lnTo>
                <a:lnTo>
                  <a:pt x="0" y="1378488"/>
                </a:lnTo>
                <a:lnTo>
                  <a:pt x="0" y="0"/>
                </a:lnTo>
                <a:close/>
              </a:path>
            </a:pathLst>
          </a:custGeom>
          <a:blipFill>
            <a:blip r:embed="rId1"/>
            <a:stretch>
              <a:fillRect l="-1604" r="-1604"/>
            </a:stretch>
          </a:blipFill>
        </p:spPr>
      </p:sp>
      <p:sp>
        <p:nvSpPr>
          <p:cNvPr id="6" name="AutoShape 6"/>
          <p:cNvSpPr/>
          <p:nvPr/>
        </p:nvSpPr>
        <p:spPr>
          <a:xfrm rot="3708">
            <a:off x="291412" y="1503484"/>
            <a:ext cx="17660044" cy="0"/>
          </a:xfrm>
          <a:prstGeom prst="line">
            <a:avLst/>
          </a:prstGeom>
          <a:ln w="9525" cap="rnd">
            <a:solidFill>
              <a:srgbClr val="14A599"/>
            </a:solidFill>
            <a:prstDash val="solid"/>
            <a:headEnd type="none" w="sm" len="sm"/>
            <a:tailEnd type="none" w="sm" len="sm"/>
          </a:ln>
        </p:spPr>
      </p:sp>
      <p:sp>
        <p:nvSpPr>
          <p:cNvPr id="7" name="TextBox 7"/>
          <p:cNvSpPr txBox="1"/>
          <p:nvPr/>
        </p:nvSpPr>
        <p:spPr>
          <a:xfrm>
            <a:off x="392382" y="2363666"/>
            <a:ext cx="17457120" cy="8674608"/>
          </a:xfrm>
          <a:prstGeom prst="rect">
            <a:avLst/>
          </a:prstGeom>
        </p:spPr>
        <p:txBody>
          <a:bodyPr lIns="0" tIns="0" rIns="0" bIns="0" rtlCol="0" anchor="t">
            <a:spAutoFit/>
          </a:bodyPr>
          <a:lstStyle/>
          <a:p>
            <a:pPr marL="760095" lvl="1" indent="-380365">
              <a:lnSpc>
                <a:spcPts val="4535"/>
              </a:lnSpc>
              <a:buFont typeface="Arial" panose="020B0604020202020204"/>
              <a:buChar char="•"/>
            </a:pPr>
            <a:r>
              <a:rPr lang="en-US" sz="4200">
                <a:solidFill>
                  <a:srgbClr val="000000"/>
                </a:solidFill>
                <a:latin typeface="Times New Roman" panose="02020603050405020304"/>
              </a:rPr>
              <a:t>IMU Intent Recognitnion</a:t>
            </a:r>
            <a:endParaRPr lang="en-US" sz="4200">
              <a:solidFill>
                <a:srgbClr val="000000"/>
              </a:solidFill>
              <a:latin typeface="Times New Roman" panose="02020603050405020304"/>
            </a:endParaRPr>
          </a:p>
          <a:p>
            <a:pPr marL="1813560" lvl="2" indent="-604520">
              <a:lnSpc>
                <a:spcPts val="4535"/>
              </a:lnSpc>
              <a:buFont typeface="Arial" panose="020B0604020202020204"/>
              <a:buChar char="⚬"/>
            </a:pPr>
            <a:r>
              <a:rPr lang="en-US" sz="4200">
                <a:solidFill>
                  <a:srgbClr val="000000"/>
                </a:solidFill>
                <a:latin typeface="Times New Roman" panose="02020603050405020304"/>
              </a:rPr>
              <a:t>LSTM( long short-term memory networks) </a:t>
            </a:r>
            <a:endParaRPr lang="en-US" sz="4200">
              <a:solidFill>
                <a:srgbClr val="000000"/>
              </a:solidFill>
              <a:latin typeface="Times New Roman" panose="02020603050405020304"/>
            </a:endParaRPr>
          </a:p>
          <a:p>
            <a:pPr algn="l">
              <a:lnSpc>
                <a:spcPts val="4535"/>
              </a:lnSpc>
            </a:pPr>
          </a:p>
          <a:p>
            <a:pPr marL="760095" lvl="1" indent="-380365" algn="l">
              <a:lnSpc>
                <a:spcPts val="4535"/>
              </a:lnSpc>
              <a:buFont typeface="Arial" panose="020B0604020202020204"/>
              <a:buChar char="•"/>
            </a:pPr>
            <a:r>
              <a:rPr lang="en-US" sz="4200">
                <a:solidFill>
                  <a:srgbClr val="000000"/>
                </a:solidFill>
                <a:latin typeface="Times New Roman" panose="02020603050405020304"/>
              </a:rPr>
              <a:t>Camera Intent Recognition</a:t>
            </a:r>
            <a:endParaRPr lang="en-US" sz="4200">
              <a:solidFill>
                <a:srgbClr val="000000"/>
              </a:solidFill>
              <a:latin typeface="Times New Roman" panose="02020603050405020304"/>
            </a:endParaRPr>
          </a:p>
          <a:p>
            <a:pPr marL="1813560" lvl="2" indent="-604520" algn="l">
              <a:lnSpc>
                <a:spcPts val="4535"/>
              </a:lnSpc>
              <a:buFont typeface="Arial" panose="020B0604020202020204"/>
              <a:buChar char="⚬"/>
            </a:pPr>
            <a:r>
              <a:rPr lang="en-US" sz="4200">
                <a:solidFill>
                  <a:srgbClr val="000000"/>
                </a:solidFill>
                <a:latin typeface="Times New Roman" panose="02020603050405020304"/>
              </a:rPr>
              <a:t>Supervised Learning methods, such as Random Forest, SVC......</a:t>
            </a:r>
            <a:endParaRPr lang="en-US" sz="4200">
              <a:solidFill>
                <a:srgbClr val="000000"/>
              </a:solidFill>
              <a:latin typeface="Times New Roman" panose="02020603050405020304"/>
            </a:endParaRPr>
          </a:p>
          <a:p>
            <a:pPr algn="l">
              <a:lnSpc>
                <a:spcPts val="4535"/>
              </a:lnSpc>
            </a:pPr>
          </a:p>
          <a:p>
            <a:pPr marL="906780" lvl="1" indent="-453390" algn="l">
              <a:lnSpc>
                <a:spcPts val="4535"/>
              </a:lnSpc>
              <a:buFont typeface="Arial" panose="020B0604020202020204"/>
              <a:buChar char="•"/>
            </a:pPr>
            <a:r>
              <a:rPr lang="en-US" sz="4200">
                <a:solidFill>
                  <a:srgbClr val="000000"/>
                </a:solidFill>
                <a:latin typeface="Times New Roman" panose="02020603050405020304"/>
              </a:rPr>
              <a:t>Camera Object Recognition</a:t>
            </a:r>
            <a:endParaRPr lang="en-US" sz="4200">
              <a:solidFill>
                <a:srgbClr val="000000"/>
              </a:solidFill>
              <a:latin typeface="Times New Roman" panose="02020603050405020304"/>
            </a:endParaRPr>
          </a:p>
          <a:p>
            <a:pPr marL="1813560" lvl="2" indent="-604520" algn="l">
              <a:lnSpc>
                <a:spcPts val="4535"/>
              </a:lnSpc>
              <a:buFont typeface="Arial" panose="020B0604020202020204"/>
              <a:buChar char="⚬"/>
            </a:pPr>
            <a:r>
              <a:rPr lang="en-US" sz="4200">
                <a:solidFill>
                  <a:srgbClr val="000000"/>
                </a:solidFill>
                <a:latin typeface="Times New Roman" panose="02020603050405020304"/>
                <a:ea typeface="Times New Roman" panose="02020603050405020304"/>
              </a:rPr>
              <a:t>CNN (Convolutional Neural Network) such as VGG、ResNet.</a:t>
            </a:r>
            <a:endParaRPr lang="en-US" sz="4200">
              <a:solidFill>
                <a:srgbClr val="000000"/>
              </a:solidFill>
              <a:latin typeface="Times New Roman" panose="02020603050405020304"/>
              <a:ea typeface="Times New Roman" panose="02020603050405020304"/>
            </a:endParaRPr>
          </a:p>
          <a:p>
            <a:pPr marL="1813560" lvl="2" indent="-604520" algn="l">
              <a:lnSpc>
                <a:spcPts val="4535"/>
              </a:lnSpc>
              <a:buFont typeface="Arial" panose="020B0604020202020204"/>
              <a:buChar char="⚬"/>
            </a:pPr>
            <a:r>
              <a:rPr lang="en-US" sz="4200">
                <a:solidFill>
                  <a:srgbClr val="000000"/>
                </a:solidFill>
                <a:latin typeface="Times New Roman" panose="02020603050405020304"/>
              </a:rPr>
              <a:t>YOLO (You only look once)</a:t>
            </a:r>
            <a:endParaRPr lang="en-US" sz="4200">
              <a:solidFill>
                <a:srgbClr val="000000"/>
              </a:solidFill>
              <a:latin typeface="Times New Roman" panose="02020603050405020304"/>
            </a:endParaRPr>
          </a:p>
          <a:p>
            <a:pPr algn="l">
              <a:lnSpc>
                <a:spcPts val="4535"/>
              </a:lnSpc>
            </a:pPr>
          </a:p>
          <a:p>
            <a:pPr marL="906780" lvl="1" indent="-453390" algn="l">
              <a:lnSpc>
                <a:spcPts val="4535"/>
              </a:lnSpc>
              <a:buFont typeface="Arial" panose="020B0604020202020204"/>
              <a:buChar char="•"/>
            </a:pPr>
            <a:r>
              <a:rPr lang="en-US" sz="4200">
                <a:solidFill>
                  <a:srgbClr val="000000"/>
                </a:solidFill>
                <a:latin typeface="Times New Roman" panose="02020603050405020304"/>
              </a:rPr>
              <a:t>Voice Intent Recognition</a:t>
            </a:r>
            <a:endParaRPr lang="en-US" sz="4200">
              <a:solidFill>
                <a:srgbClr val="000000"/>
              </a:solidFill>
              <a:latin typeface="Times New Roman" panose="02020603050405020304"/>
            </a:endParaRPr>
          </a:p>
          <a:p>
            <a:pPr marL="1813560" lvl="2" indent="-604520" algn="l">
              <a:lnSpc>
                <a:spcPts val="4535"/>
              </a:lnSpc>
              <a:buFont typeface="Arial" panose="020B0604020202020204"/>
              <a:buChar char="⚬"/>
            </a:pPr>
            <a:r>
              <a:rPr lang="en-US" sz="4200">
                <a:solidFill>
                  <a:srgbClr val="000000"/>
                </a:solidFill>
                <a:latin typeface="Times New Roman" panose="02020603050405020304"/>
              </a:rPr>
              <a:t>LSTM</a:t>
            </a:r>
            <a:endParaRPr lang="en-US" sz="4200">
              <a:solidFill>
                <a:srgbClr val="000000"/>
              </a:solidFill>
              <a:latin typeface="Times New Roman" panose="02020603050405020304"/>
            </a:endParaRPr>
          </a:p>
          <a:p>
            <a:pPr algn="l">
              <a:lnSpc>
                <a:spcPts val="4535"/>
              </a:lnSpc>
            </a:pPr>
          </a:p>
          <a:p>
            <a:pPr algn="l">
              <a:lnSpc>
                <a:spcPts val="4535"/>
              </a:lnSpc>
            </a:pPr>
          </a:p>
          <a:p>
            <a:pPr marL="760095" lvl="1" indent="-380365" algn="l">
              <a:lnSpc>
                <a:spcPts val="4535"/>
              </a:lnSpc>
            </a:pPr>
          </a:p>
        </p:txBody>
      </p:sp>
      <p:sp>
        <p:nvSpPr>
          <p:cNvPr id="8" name="TextBox 8"/>
          <p:cNvSpPr txBox="1"/>
          <p:nvPr/>
        </p:nvSpPr>
        <p:spPr>
          <a:xfrm>
            <a:off x="392382" y="250152"/>
            <a:ext cx="17457120" cy="1062609"/>
          </a:xfrm>
          <a:prstGeom prst="rect">
            <a:avLst/>
          </a:prstGeom>
        </p:spPr>
        <p:txBody>
          <a:bodyPr lIns="0" tIns="0" rIns="0" bIns="0" rtlCol="0" anchor="t">
            <a:spAutoFit/>
          </a:bodyPr>
          <a:lstStyle/>
          <a:p>
            <a:pPr algn="ctr">
              <a:lnSpc>
                <a:spcPts val="7130"/>
              </a:lnSpc>
            </a:pPr>
            <a:r>
              <a:rPr lang="en-US" sz="6600">
                <a:solidFill>
                  <a:srgbClr val="000000"/>
                </a:solidFill>
                <a:latin typeface="Times New Roman" panose="02020603050405020304"/>
              </a:rPr>
              <a:t>What method or algorithm are you proposing? </a:t>
            </a:r>
            <a:endParaRPr lang="en-US" sz="6600">
              <a:solidFill>
                <a:srgbClr val="000000"/>
              </a:solidFill>
              <a:latin typeface="Times New Roman" panose="02020603050405020304"/>
            </a:endParaRPr>
          </a:p>
        </p:txBody>
      </p:sp>
      <p:sp>
        <p:nvSpPr>
          <p:cNvPr id="9" name="TextBox 9"/>
          <p:cNvSpPr txBox="1"/>
          <p:nvPr/>
        </p:nvSpPr>
        <p:spPr>
          <a:xfrm>
            <a:off x="392382" y="1577781"/>
            <a:ext cx="17458104" cy="565297"/>
          </a:xfrm>
          <a:prstGeom prst="rect">
            <a:avLst/>
          </a:prstGeom>
        </p:spPr>
        <p:txBody>
          <a:bodyPr lIns="0" tIns="0" rIns="0" bIns="0" rtlCol="0" anchor="t">
            <a:spAutoFit/>
          </a:bodyPr>
          <a:lstStyle/>
          <a:p>
            <a:pPr algn="ctr">
              <a:lnSpc>
                <a:spcPts val="1995"/>
              </a:lnSpc>
            </a:pPr>
            <a:r>
              <a:rPr lang="en-US" sz="2310">
                <a:solidFill>
                  <a:srgbClr val="C00000"/>
                </a:solidFill>
                <a:latin typeface="Times New Roman Italics" panose="02030502070405090303"/>
              </a:rPr>
              <a:t>If there are existing implementations, will you use them, and how? How do you plan to improve or modify such implementations? You don't have to have an exact answer at this point, but you should have a general sense of how you will approach the problem you are working on.</a:t>
            </a:r>
            <a:endParaRPr lang="en-US" sz="2310">
              <a:solidFill>
                <a:srgbClr val="C00000"/>
              </a:solidFill>
              <a:latin typeface="Times New Roman Italics" panose="02030502070405090303"/>
            </a:endParaRPr>
          </a:p>
        </p:txBody>
      </p:sp>
      <p:sp>
        <p:nvSpPr>
          <p:cNvPr id="10" name="TextBox 10"/>
          <p:cNvSpPr txBox="1"/>
          <p:nvPr/>
        </p:nvSpPr>
        <p:spPr>
          <a:xfrm>
            <a:off x="392382" y="9733136"/>
            <a:ext cx="6483418" cy="494348"/>
          </a:xfrm>
          <a:prstGeom prst="rect">
            <a:avLst/>
          </a:prstGeom>
        </p:spPr>
        <p:txBody>
          <a:bodyPr lIns="0" tIns="0" rIns="0" bIns="0" rtlCol="0" anchor="t">
            <a:spAutoFit/>
          </a:bodyPr>
          <a:lstStyle/>
          <a:p>
            <a:pPr algn="l">
              <a:lnSpc>
                <a:spcPts val="2160"/>
              </a:lnSpc>
            </a:pPr>
            <a:r>
              <a:rPr lang="en-US" sz="1800">
                <a:solidFill>
                  <a:srgbClr val="FFFFFF"/>
                </a:solidFill>
                <a:latin typeface="Times New Roman" panose="02020603050405020304"/>
              </a:rPr>
              <a:t>Presenter Name &amp; Date of Presentation</a:t>
            </a:r>
            <a:endParaRPr lang="en-US" sz="1800">
              <a:solidFill>
                <a:srgbClr val="FFFFFF"/>
              </a:solidFill>
              <a:latin typeface="Times New Roman" panose="02020603050405020304"/>
            </a:endParaRPr>
          </a:p>
        </p:txBody>
      </p:sp>
      <p:sp>
        <p:nvSpPr>
          <p:cNvPr id="11" name="TextBox 11"/>
          <p:cNvSpPr txBox="1"/>
          <p:nvPr/>
        </p:nvSpPr>
        <p:spPr>
          <a:xfrm>
            <a:off x="7058682" y="9733136"/>
            <a:ext cx="4170636" cy="494348"/>
          </a:xfrm>
          <a:prstGeom prst="rect">
            <a:avLst/>
          </a:prstGeom>
        </p:spPr>
        <p:txBody>
          <a:bodyPr lIns="0" tIns="0" rIns="0" bIns="0" rtlCol="0" anchor="t">
            <a:spAutoFit/>
          </a:bodyPr>
          <a:lstStyle/>
          <a:p>
            <a:pPr algn="ctr">
              <a:lnSpc>
                <a:spcPts val="2160"/>
              </a:lnSpc>
            </a:pPr>
            <a:r>
              <a:rPr lang="en-US" sz="1800">
                <a:solidFill>
                  <a:srgbClr val="FFFFFF"/>
                </a:solidFill>
                <a:latin typeface="Times New Roman" panose="02020603050405020304"/>
              </a:rPr>
              <a:t>Title of Your Presentation</a:t>
            </a:r>
            <a:endParaRPr lang="en-US" sz="1800">
              <a:solidFill>
                <a:srgbClr val="FFFFFF"/>
              </a:solidFill>
              <a:latin typeface="Times New Roman" panose="02020603050405020304"/>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14A599"/>
        </a:solidFill>
        <a:effectLst/>
      </p:bgPr>
    </p:bg>
    <p:spTree>
      <p:nvGrpSpPr>
        <p:cNvPr id="1" name=""/>
        <p:cNvGrpSpPr/>
        <p:nvPr/>
      </p:nvGrpSpPr>
      <p:grpSpPr>
        <a:xfrm>
          <a:off x="0" y="0"/>
          <a:ext cx="0" cy="0"/>
          <a:chOff x="0" y="0"/>
          <a:chExt cx="0" cy="0"/>
        </a:xfrm>
      </p:grpSpPr>
      <p:grpSp>
        <p:nvGrpSpPr>
          <p:cNvPr id="2" name="Group 2"/>
          <p:cNvGrpSpPr/>
          <p:nvPr/>
        </p:nvGrpSpPr>
        <p:grpSpPr>
          <a:xfrm rot="0">
            <a:off x="0" y="74139"/>
            <a:ext cx="18288000" cy="9651375"/>
            <a:chOff x="0" y="0"/>
            <a:chExt cx="24384000" cy="12868500"/>
          </a:xfrm>
        </p:grpSpPr>
        <p:sp>
          <p:nvSpPr>
            <p:cNvPr id="3" name="Freeform 3"/>
            <p:cNvSpPr/>
            <p:nvPr/>
          </p:nvSpPr>
          <p:spPr>
            <a:xfrm>
              <a:off x="0" y="0"/>
              <a:ext cx="24384000" cy="12868529"/>
            </a:xfrm>
            <a:custGeom>
              <a:avLst/>
              <a:gdLst/>
              <a:ahLst/>
              <a:cxnLst/>
              <a:rect l="l" t="t" r="r" b="b"/>
              <a:pathLst>
                <a:path w="24384000" h="12868529">
                  <a:moveTo>
                    <a:pt x="0" y="0"/>
                  </a:moveTo>
                  <a:lnTo>
                    <a:pt x="24384000" y="0"/>
                  </a:lnTo>
                  <a:lnTo>
                    <a:pt x="24384000" y="12868529"/>
                  </a:lnTo>
                  <a:lnTo>
                    <a:pt x="0" y="12868529"/>
                  </a:lnTo>
                  <a:close/>
                </a:path>
              </a:pathLst>
            </a:custGeom>
            <a:solidFill>
              <a:srgbClr val="FFFFFF"/>
            </a:solidFill>
          </p:spPr>
        </p:sp>
      </p:grpSp>
      <p:sp>
        <p:nvSpPr>
          <p:cNvPr id="4" name="Freeform 4"/>
          <p:cNvSpPr/>
          <p:nvPr/>
        </p:nvSpPr>
        <p:spPr>
          <a:xfrm>
            <a:off x="17132530" y="8267559"/>
            <a:ext cx="808410" cy="1378488"/>
          </a:xfrm>
          <a:custGeom>
            <a:avLst/>
            <a:gdLst/>
            <a:ahLst/>
            <a:cxnLst/>
            <a:rect l="l" t="t" r="r" b="b"/>
            <a:pathLst>
              <a:path w="808410" h="1378488">
                <a:moveTo>
                  <a:pt x="0" y="0"/>
                </a:moveTo>
                <a:lnTo>
                  <a:pt x="808410" y="0"/>
                </a:lnTo>
                <a:lnTo>
                  <a:pt x="808410" y="1378488"/>
                </a:lnTo>
                <a:lnTo>
                  <a:pt x="0" y="1378488"/>
                </a:lnTo>
                <a:lnTo>
                  <a:pt x="0" y="0"/>
                </a:lnTo>
                <a:close/>
              </a:path>
            </a:pathLst>
          </a:custGeom>
          <a:blipFill>
            <a:blip r:embed="rId1"/>
            <a:stretch>
              <a:fillRect l="-1604" r="-1604"/>
            </a:stretch>
          </a:blipFill>
        </p:spPr>
      </p:sp>
      <p:sp>
        <p:nvSpPr>
          <p:cNvPr id="5" name="AutoShape 5"/>
          <p:cNvSpPr/>
          <p:nvPr/>
        </p:nvSpPr>
        <p:spPr>
          <a:xfrm rot="3708">
            <a:off x="291412" y="1503484"/>
            <a:ext cx="17660044" cy="0"/>
          </a:xfrm>
          <a:prstGeom prst="line">
            <a:avLst/>
          </a:prstGeom>
          <a:ln w="9525" cap="rnd">
            <a:solidFill>
              <a:srgbClr val="14A599"/>
            </a:solidFill>
            <a:prstDash val="solid"/>
            <a:headEnd type="none" w="sm" len="sm"/>
            <a:tailEnd type="none" w="sm" len="sm"/>
          </a:ln>
        </p:spPr>
      </p:sp>
      <p:sp>
        <p:nvSpPr>
          <p:cNvPr id="6" name="TextBox 6"/>
          <p:cNvSpPr txBox="1"/>
          <p:nvPr/>
        </p:nvSpPr>
        <p:spPr>
          <a:xfrm>
            <a:off x="392380" y="9292270"/>
            <a:ext cx="1837386" cy="417851"/>
          </a:xfrm>
          <a:prstGeom prst="rect">
            <a:avLst/>
          </a:prstGeom>
        </p:spPr>
        <p:txBody>
          <a:bodyPr lIns="0" tIns="0" rIns="0" bIns="0" rtlCol="0" anchor="t">
            <a:spAutoFit/>
          </a:bodyPr>
          <a:lstStyle/>
          <a:p>
            <a:pPr algn="l">
              <a:lnSpc>
                <a:spcPts val="2520"/>
              </a:lnSpc>
            </a:pPr>
            <a:r>
              <a:rPr lang="en-US" sz="2100">
                <a:solidFill>
                  <a:srgbClr val="000000"/>
                </a:solidFill>
                <a:latin typeface="Times New Roman" panose="02020603050405020304"/>
              </a:rPr>
              <a:t>AncoraSIR.com</a:t>
            </a:r>
            <a:endParaRPr lang="en-US" sz="2100">
              <a:solidFill>
                <a:srgbClr val="000000"/>
              </a:solidFill>
              <a:latin typeface="Times New Roman" panose="02020603050405020304"/>
            </a:endParaRPr>
          </a:p>
        </p:txBody>
      </p:sp>
      <p:sp>
        <p:nvSpPr>
          <p:cNvPr id="7" name="TextBox 7"/>
          <p:cNvSpPr txBox="1"/>
          <p:nvPr/>
        </p:nvSpPr>
        <p:spPr>
          <a:xfrm>
            <a:off x="392382" y="250152"/>
            <a:ext cx="17457120" cy="1062609"/>
          </a:xfrm>
          <a:prstGeom prst="rect">
            <a:avLst/>
          </a:prstGeom>
        </p:spPr>
        <p:txBody>
          <a:bodyPr lIns="0" tIns="0" rIns="0" bIns="0" rtlCol="0" anchor="t">
            <a:spAutoFit/>
          </a:bodyPr>
          <a:lstStyle/>
          <a:p>
            <a:pPr algn="ctr">
              <a:lnSpc>
                <a:spcPts val="7130"/>
              </a:lnSpc>
            </a:pPr>
            <a:r>
              <a:rPr lang="en-US" sz="6600">
                <a:solidFill>
                  <a:srgbClr val="000000"/>
                </a:solidFill>
                <a:latin typeface="Times New Roman" panose="02020603050405020304"/>
              </a:rPr>
              <a:t>How will you evaluate your results? </a:t>
            </a:r>
            <a:endParaRPr lang="en-US" sz="6600">
              <a:solidFill>
                <a:srgbClr val="000000"/>
              </a:solidFill>
              <a:latin typeface="Times New Roman" panose="02020603050405020304"/>
            </a:endParaRPr>
          </a:p>
        </p:txBody>
      </p:sp>
      <p:sp>
        <p:nvSpPr>
          <p:cNvPr id="8" name="TextBox 8"/>
          <p:cNvSpPr txBox="1"/>
          <p:nvPr/>
        </p:nvSpPr>
        <p:spPr>
          <a:xfrm>
            <a:off x="304752" y="3467013"/>
            <a:ext cx="17315393" cy="2885440"/>
          </a:xfrm>
          <a:prstGeom prst="rect">
            <a:avLst/>
          </a:prstGeom>
        </p:spPr>
        <p:txBody>
          <a:bodyPr lIns="0" tIns="0" rIns="0" bIns="0" rtlCol="0" anchor="t">
            <a:spAutoFit/>
          </a:bodyPr>
          <a:lstStyle/>
          <a:p>
            <a:pPr algn="l">
              <a:lnSpc>
                <a:spcPts val="4500"/>
              </a:lnSpc>
            </a:pPr>
          </a:p>
          <a:p>
            <a:pPr marL="753745" lvl="1" indent="-377190" algn="l">
              <a:lnSpc>
                <a:spcPts val="4500"/>
              </a:lnSpc>
              <a:buFont typeface="Arial" panose="020B0604020202020204"/>
              <a:buChar char="•"/>
            </a:pPr>
            <a:r>
              <a:rPr lang="en-US" sz="4165">
                <a:solidFill>
                  <a:srgbClr val="000000"/>
                </a:solidFill>
                <a:latin typeface="Times New Roman" panose="02020603050405020304"/>
              </a:rPr>
              <a:t>Confusion Matrix</a:t>
            </a:r>
            <a:endParaRPr lang="en-US" sz="4165">
              <a:solidFill>
                <a:srgbClr val="000000"/>
              </a:solidFill>
              <a:latin typeface="Times New Roman" panose="02020603050405020304"/>
            </a:endParaRPr>
          </a:p>
          <a:p>
            <a:pPr algn="l">
              <a:lnSpc>
                <a:spcPts val="4500"/>
              </a:lnSpc>
            </a:pPr>
          </a:p>
          <a:p>
            <a:pPr marL="753745" lvl="1" indent="-377190" algn="l">
              <a:lnSpc>
                <a:spcPts val="4500"/>
              </a:lnSpc>
              <a:buFont typeface="Arial" panose="020B0604020202020204"/>
              <a:buChar char="•"/>
            </a:pPr>
            <a:r>
              <a:rPr lang="en-US" sz="4165">
                <a:solidFill>
                  <a:srgbClr val="000000"/>
                </a:solidFill>
                <a:latin typeface="Times New Roman" panose="02020603050405020304"/>
              </a:rPr>
              <a:t>Accuracy</a:t>
            </a:r>
          </a:p>
          <a:p>
            <a:pPr algn="l">
              <a:lnSpc>
                <a:spcPts val="4500"/>
              </a:lnSpc>
            </a:pPr>
          </a:p>
        </p:txBody>
      </p:sp>
      <p:sp>
        <p:nvSpPr>
          <p:cNvPr id="9" name="TextBox 9"/>
          <p:cNvSpPr txBox="1"/>
          <p:nvPr/>
        </p:nvSpPr>
        <p:spPr>
          <a:xfrm>
            <a:off x="392382" y="1577781"/>
            <a:ext cx="17458104" cy="654939"/>
          </a:xfrm>
          <a:prstGeom prst="rect">
            <a:avLst/>
          </a:prstGeom>
        </p:spPr>
        <p:txBody>
          <a:bodyPr lIns="0" tIns="0" rIns="0" bIns="0" rtlCol="0" anchor="t">
            <a:spAutoFit/>
          </a:bodyPr>
          <a:lstStyle/>
          <a:p>
            <a:pPr algn="ctr">
              <a:lnSpc>
                <a:spcPts val="2270"/>
              </a:lnSpc>
            </a:pPr>
            <a:r>
              <a:rPr lang="en-US" sz="2625">
                <a:solidFill>
                  <a:srgbClr val="C00000"/>
                </a:solidFill>
                <a:latin typeface="Times New Roman Italics" panose="02030502070405090303"/>
              </a:rPr>
              <a:t>Qualitatively, what kind of results do you expect (e.g., plots or figures)? Quantitatively, what kind of analysis will you use to evaluate and/or compare your results (e.g., what performance metrics or statistical tests)?</a:t>
            </a:r>
            <a:endParaRPr lang="en-US" sz="2625">
              <a:solidFill>
                <a:srgbClr val="C00000"/>
              </a:solidFill>
              <a:latin typeface="Times New Roman Italics" panose="02030502070405090303"/>
            </a:endParaRPr>
          </a:p>
        </p:txBody>
      </p:sp>
      <p:sp>
        <p:nvSpPr>
          <p:cNvPr id="10" name="TextBox 10"/>
          <p:cNvSpPr txBox="1"/>
          <p:nvPr/>
        </p:nvSpPr>
        <p:spPr>
          <a:xfrm>
            <a:off x="392382" y="9733136"/>
            <a:ext cx="6483418" cy="494348"/>
          </a:xfrm>
          <a:prstGeom prst="rect">
            <a:avLst/>
          </a:prstGeom>
        </p:spPr>
        <p:txBody>
          <a:bodyPr lIns="0" tIns="0" rIns="0" bIns="0" rtlCol="0" anchor="t">
            <a:spAutoFit/>
          </a:bodyPr>
          <a:lstStyle/>
          <a:p>
            <a:pPr algn="l">
              <a:lnSpc>
                <a:spcPts val="2160"/>
              </a:lnSpc>
            </a:pPr>
            <a:r>
              <a:rPr lang="en-US" sz="1800">
                <a:solidFill>
                  <a:srgbClr val="FFFFFF"/>
                </a:solidFill>
                <a:latin typeface="Times New Roman" panose="02020603050405020304"/>
              </a:rPr>
              <a:t>Presenter Name &amp; Date of Presentation</a:t>
            </a:r>
            <a:endParaRPr lang="en-US" sz="1800">
              <a:solidFill>
                <a:srgbClr val="FFFFFF"/>
              </a:solidFill>
              <a:latin typeface="Times New Roman" panose="02020603050405020304"/>
            </a:endParaRPr>
          </a:p>
        </p:txBody>
      </p:sp>
      <p:sp>
        <p:nvSpPr>
          <p:cNvPr id="11" name="TextBox 11"/>
          <p:cNvSpPr txBox="1"/>
          <p:nvPr/>
        </p:nvSpPr>
        <p:spPr>
          <a:xfrm>
            <a:off x="7058682" y="9733136"/>
            <a:ext cx="4170636" cy="494348"/>
          </a:xfrm>
          <a:prstGeom prst="rect">
            <a:avLst/>
          </a:prstGeom>
        </p:spPr>
        <p:txBody>
          <a:bodyPr lIns="0" tIns="0" rIns="0" bIns="0" rtlCol="0" anchor="t">
            <a:spAutoFit/>
          </a:bodyPr>
          <a:lstStyle/>
          <a:p>
            <a:pPr algn="ctr">
              <a:lnSpc>
                <a:spcPts val="2160"/>
              </a:lnSpc>
            </a:pPr>
            <a:r>
              <a:rPr lang="en-US" sz="1800">
                <a:solidFill>
                  <a:srgbClr val="FFFFFF"/>
                </a:solidFill>
                <a:latin typeface="Times New Roman" panose="02020603050405020304"/>
              </a:rPr>
              <a:t>Title of Your Presentation</a:t>
            </a:r>
            <a:endParaRPr lang="en-US" sz="1800">
              <a:solidFill>
                <a:srgbClr val="FFFFFF"/>
              </a:solidFill>
              <a:latin typeface="Times New Roman" panose="02020603050405020304"/>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14A599"/>
        </a:solidFill>
        <a:effectLst/>
      </p:bgPr>
    </p:bg>
    <p:spTree>
      <p:nvGrpSpPr>
        <p:cNvPr id="1" name=""/>
        <p:cNvGrpSpPr/>
        <p:nvPr/>
      </p:nvGrpSpPr>
      <p:grpSpPr>
        <a:xfrm>
          <a:off x="0" y="0"/>
          <a:ext cx="0" cy="0"/>
          <a:chOff x="0" y="0"/>
          <a:chExt cx="0" cy="0"/>
        </a:xfrm>
      </p:grpSpPr>
      <p:grpSp>
        <p:nvGrpSpPr>
          <p:cNvPr id="2" name="Group 2"/>
          <p:cNvGrpSpPr/>
          <p:nvPr/>
        </p:nvGrpSpPr>
        <p:grpSpPr>
          <a:xfrm rot="0">
            <a:off x="0" y="74139"/>
            <a:ext cx="18288000" cy="9651375"/>
            <a:chOff x="0" y="0"/>
            <a:chExt cx="24384000" cy="12868500"/>
          </a:xfrm>
        </p:grpSpPr>
        <p:sp>
          <p:nvSpPr>
            <p:cNvPr id="3" name="Freeform 3"/>
            <p:cNvSpPr/>
            <p:nvPr/>
          </p:nvSpPr>
          <p:spPr>
            <a:xfrm>
              <a:off x="0" y="0"/>
              <a:ext cx="24384000" cy="12868529"/>
            </a:xfrm>
            <a:custGeom>
              <a:avLst/>
              <a:gdLst/>
              <a:ahLst/>
              <a:cxnLst/>
              <a:rect l="l" t="t" r="r" b="b"/>
              <a:pathLst>
                <a:path w="24384000" h="12868529">
                  <a:moveTo>
                    <a:pt x="0" y="0"/>
                  </a:moveTo>
                  <a:lnTo>
                    <a:pt x="24384000" y="0"/>
                  </a:lnTo>
                  <a:lnTo>
                    <a:pt x="24384000" y="12868529"/>
                  </a:lnTo>
                  <a:lnTo>
                    <a:pt x="0" y="12868529"/>
                  </a:lnTo>
                  <a:close/>
                </a:path>
              </a:pathLst>
            </a:custGeom>
            <a:solidFill>
              <a:srgbClr val="FFFFFF"/>
            </a:solidFill>
          </p:spPr>
        </p:sp>
      </p:grpSp>
      <p:sp>
        <p:nvSpPr>
          <p:cNvPr id="4" name="Freeform 4"/>
          <p:cNvSpPr/>
          <p:nvPr/>
        </p:nvSpPr>
        <p:spPr>
          <a:xfrm>
            <a:off x="17132530" y="8267559"/>
            <a:ext cx="808410" cy="1378488"/>
          </a:xfrm>
          <a:custGeom>
            <a:avLst/>
            <a:gdLst/>
            <a:ahLst/>
            <a:cxnLst/>
            <a:rect l="l" t="t" r="r" b="b"/>
            <a:pathLst>
              <a:path w="808410" h="1378488">
                <a:moveTo>
                  <a:pt x="0" y="0"/>
                </a:moveTo>
                <a:lnTo>
                  <a:pt x="808410" y="0"/>
                </a:lnTo>
                <a:lnTo>
                  <a:pt x="808410" y="1378488"/>
                </a:lnTo>
                <a:lnTo>
                  <a:pt x="0" y="1378488"/>
                </a:lnTo>
                <a:lnTo>
                  <a:pt x="0" y="0"/>
                </a:lnTo>
                <a:close/>
              </a:path>
            </a:pathLst>
          </a:custGeom>
          <a:blipFill>
            <a:blip r:embed="rId1"/>
            <a:stretch>
              <a:fillRect l="-1604" r="-1604"/>
            </a:stretch>
          </a:blipFill>
        </p:spPr>
      </p:sp>
      <p:sp>
        <p:nvSpPr>
          <p:cNvPr id="5" name="AutoShape 5"/>
          <p:cNvSpPr/>
          <p:nvPr/>
        </p:nvSpPr>
        <p:spPr>
          <a:xfrm rot="3708">
            <a:off x="291412" y="1503484"/>
            <a:ext cx="17660044" cy="0"/>
          </a:xfrm>
          <a:prstGeom prst="line">
            <a:avLst/>
          </a:prstGeom>
          <a:ln w="9525" cap="rnd">
            <a:solidFill>
              <a:srgbClr val="14A599"/>
            </a:solidFill>
            <a:prstDash val="solid"/>
            <a:headEnd type="none" w="sm" len="sm"/>
            <a:tailEnd type="none" w="sm" len="sm"/>
          </a:ln>
        </p:spPr>
      </p:sp>
      <p:sp>
        <p:nvSpPr>
          <p:cNvPr id="6" name="Freeform 6"/>
          <p:cNvSpPr/>
          <p:nvPr/>
        </p:nvSpPr>
        <p:spPr>
          <a:xfrm>
            <a:off x="7428127" y="2075384"/>
            <a:ext cx="8599084" cy="6599297"/>
          </a:xfrm>
          <a:custGeom>
            <a:avLst/>
            <a:gdLst/>
            <a:ahLst/>
            <a:cxnLst/>
            <a:rect l="l" t="t" r="r" b="b"/>
            <a:pathLst>
              <a:path w="8599084" h="6599297">
                <a:moveTo>
                  <a:pt x="0" y="0"/>
                </a:moveTo>
                <a:lnTo>
                  <a:pt x="8599084" y="0"/>
                </a:lnTo>
                <a:lnTo>
                  <a:pt x="8599084" y="6599297"/>
                </a:lnTo>
                <a:lnTo>
                  <a:pt x="0" y="6599297"/>
                </a:lnTo>
                <a:lnTo>
                  <a:pt x="0" y="0"/>
                </a:lnTo>
                <a:close/>
              </a:path>
            </a:pathLst>
          </a:custGeom>
          <a:blipFill>
            <a:blip r:embed="rId2"/>
            <a:stretch>
              <a:fillRect/>
            </a:stretch>
          </a:blipFill>
        </p:spPr>
      </p:sp>
      <p:sp>
        <p:nvSpPr>
          <p:cNvPr id="7" name="TextBox 7"/>
          <p:cNvSpPr txBox="1"/>
          <p:nvPr/>
        </p:nvSpPr>
        <p:spPr>
          <a:xfrm>
            <a:off x="392380" y="9292270"/>
            <a:ext cx="1837386" cy="417851"/>
          </a:xfrm>
          <a:prstGeom prst="rect">
            <a:avLst/>
          </a:prstGeom>
        </p:spPr>
        <p:txBody>
          <a:bodyPr lIns="0" tIns="0" rIns="0" bIns="0" rtlCol="0" anchor="t">
            <a:spAutoFit/>
          </a:bodyPr>
          <a:lstStyle/>
          <a:p>
            <a:pPr algn="l">
              <a:lnSpc>
                <a:spcPts val="2520"/>
              </a:lnSpc>
            </a:pPr>
            <a:r>
              <a:rPr lang="en-US" sz="2100">
                <a:solidFill>
                  <a:srgbClr val="000000"/>
                </a:solidFill>
                <a:latin typeface="Times New Roman" panose="02020603050405020304"/>
              </a:rPr>
              <a:t>AncoraSIR.com</a:t>
            </a:r>
            <a:endParaRPr lang="en-US" sz="2100">
              <a:solidFill>
                <a:srgbClr val="000000"/>
              </a:solidFill>
              <a:latin typeface="Times New Roman" panose="02020603050405020304"/>
            </a:endParaRPr>
          </a:p>
        </p:txBody>
      </p:sp>
      <p:sp>
        <p:nvSpPr>
          <p:cNvPr id="8" name="TextBox 8"/>
          <p:cNvSpPr txBox="1"/>
          <p:nvPr/>
        </p:nvSpPr>
        <p:spPr>
          <a:xfrm>
            <a:off x="392382" y="250152"/>
            <a:ext cx="17457120" cy="1062609"/>
          </a:xfrm>
          <a:prstGeom prst="rect">
            <a:avLst/>
          </a:prstGeom>
        </p:spPr>
        <p:txBody>
          <a:bodyPr lIns="0" tIns="0" rIns="0" bIns="0" rtlCol="0" anchor="t">
            <a:spAutoFit/>
          </a:bodyPr>
          <a:lstStyle/>
          <a:p>
            <a:pPr algn="ctr">
              <a:lnSpc>
                <a:spcPts val="7130"/>
              </a:lnSpc>
            </a:pPr>
            <a:r>
              <a:rPr lang="en-US" sz="6600">
                <a:solidFill>
                  <a:srgbClr val="000000"/>
                </a:solidFill>
                <a:latin typeface="Times New Roman" panose="02020603050405020304"/>
              </a:rPr>
              <a:t>How will you evaluate your results? </a:t>
            </a:r>
            <a:endParaRPr lang="en-US" sz="6600">
              <a:solidFill>
                <a:srgbClr val="000000"/>
              </a:solidFill>
              <a:latin typeface="Times New Roman" panose="02020603050405020304"/>
            </a:endParaRPr>
          </a:p>
        </p:txBody>
      </p:sp>
      <p:sp>
        <p:nvSpPr>
          <p:cNvPr id="9" name="TextBox 9"/>
          <p:cNvSpPr txBox="1"/>
          <p:nvPr/>
        </p:nvSpPr>
        <p:spPr>
          <a:xfrm>
            <a:off x="142430" y="1274661"/>
            <a:ext cx="6180378" cy="9789730"/>
          </a:xfrm>
          <a:prstGeom prst="rect">
            <a:avLst/>
          </a:prstGeom>
        </p:spPr>
        <p:txBody>
          <a:bodyPr lIns="0" tIns="0" rIns="0" bIns="0" rtlCol="0" anchor="t">
            <a:spAutoFit/>
          </a:bodyPr>
          <a:lstStyle/>
          <a:p>
            <a:pPr algn="l">
              <a:lnSpc>
                <a:spcPts val="4360"/>
              </a:lnSpc>
            </a:pPr>
          </a:p>
          <a:p>
            <a:pPr marL="730250" lvl="1" indent="-365125" algn="l">
              <a:lnSpc>
                <a:spcPts val="4360"/>
              </a:lnSpc>
              <a:buFont typeface="Arial" panose="020B0604020202020204"/>
              <a:buChar char="•"/>
            </a:pPr>
            <a:r>
              <a:rPr lang="en-US" sz="4035">
                <a:solidFill>
                  <a:srgbClr val="000000"/>
                </a:solidFill>
                <a:latin typeface="Times New Roman" panose="02020603050405020304"/>
              </a:rPr>
              <a:t>Confusion Matrix</a:t>
            </a:r>
            <a:endParaRPr lang="en-US" sz="4035">
              <a:solidFill>
                <a:srgbClr val="000000"/>
              </a:solidFill>
              <a:latin typeface="Times New Roman" panose="02020603050405020304"/>
            </a:endParaRPr>
          </a:p>
          <a:p>
            <a:pPr marL="713105" lvl="1" indent="-356235" algn="l">
              <a:lnSpc>
                <a:spcPts val="4255"/>
              </a:lnSpc>
              <a:buFont typeface="Arial" panose="020B0604020202020204"/>
              <a:buChar char="•"/>
            </a:pPr>
            <a:r>
              <a:rPr lang="en-US" sz="3940">
                <a:solidFill>
                  <a:srgbClr val="000000"/>
                </a:solidFill>
                <a:latin typeface="Times New Roman" panose="02020603050405020304"/>
              </a:rPr>
              <a:t>The confusion matrix is a square matrix where each row represents the instances in a predicted class, and each column represents the instances in an actual class. It helps us understand how well our model is performing in terms of correctly and incorrectly classifying instances.</a:t>
            </a:r>
            <a:endParaRPr lang="en-US" sz="3940">
              <a:solidFill>
                <a:srgbClr val="000000"/>
              </a:solidFill>
              <a:latin typeface="Times New Roman" panose="02020603050405020304"/>
            </a:endParaRPr>
          </a:p>
          <a:p>
            <a:pPr algn="l">
              <a:lnSpc>
                <a:spcPts val="4360"/>
              </a:lnSpc>
            </a:pPr>
          </a:p>
          <a:p>
            <a:pPr algn="l">
              <a:lnSpc>
                <a:spcPts val="4360"/>
              </a:lnSpc>
            </a:pPr>
          </a:p>
          <a:p>
            <a:pPr algn="l">
              <a:lnSpc>
                <a:spcPts val="4360"/>
              </a:lnSpc>
            </a:pPr>
          </a:p>
          <a:p>
            <a:pPr algn="l">
              <a:lnSpc>
                <a:spcPts val="4360"/>
              </a:lnSpc>
            </a:pPr>
          </a:p>
        </p:txBody>
      </p:sp>
      <p:sp>
        <p:nvSpPr>
          <p:cNvPr id="10" name="TextBox 10"/>
          <p:cNvSpPr txBox="1"/>
          <p:nvPr/>
        </p:nvSpPr>
        <p:spPr>
          <a:xfrm>
            <a:off x="392382" y="9733136"/>
            <a:ext cx="6483418" cy="494348"/>
          </a:xfrm>
          <a:prstGeom prst="rect">
            <a:avLst/>
          </a:prstGeom>
        </p:spPr>
        <p:txBody>
          <a:bodyPr lIns="0" tIns="0" rIns="0" bIns="0" rtlCol="0" anchor="t">
            <a:spAutoFit/>
          </a:bodyPr>
          <a:lstStyle/>
          <a:p>
            <a:pPr algn="l">
              <a:lnSpc>
                <a:spcPts val="2160"/>
              </a:lnSpc>
            </a:pPr>
            <a:r>
              <a:rPr lang="en-US" sz="1800">
                <a:solidFill>
                  <a:srgbClr val="FFFFFF"/>
                </a:solidFill>
                <a:latin typeface="Times New Roman" panose="02020603050405020304"/>
              </a:rPr>
              <a:t>Presenter Name &amp; Date of Presentation</a:t>
            </a:r>
            <a:endParaRPr lang="en-US" sz="1800">
              <a:solidFill>
                <a:srgbClr val="FFFFFF"/>
              </a:solidFill>
              <a:latin typeface="Times New Roman" panose="02020603050405020304"/>
            </a:endParaRPr>
          </a:p>
        </p:txBody>
      </p:sp>
      <p:sp>
        <p:nvSpPr>
          <p:cNvPr id="11" name="TextBox 11"/>
          <p:cNvSpPr txBox="1"/>
          <p:nvPr/>
        </p:nvSpPr>
        <p:spPr>
          <a:xfrm>
            <a:off x="7058682" y="9733136"/>
            <a:ext cx="4170636" cy="494348"/>
          </a:xfrm>
          <a:prstGeom prst="rect">
            <a:avLst/>
          </a:prstGeom>
        </p:spPr>
        <p:txBody>
          <a:bodyPr lIns="0" tIns="0" rIns="0" bIns="0" rtlCol="0" anchor="t">
            <a:spAutoFit/>
          </a:bodyPr>
          <a:lstStyle/>
          <a:p>
            <a:pPr algn="ctr">
              <a:lnSpc>
                <a:spcPts val="2160"/>
              </a:lnSpc>
            </a:pPr>
            <a:r>
              <a:rPr lang="en-US" sz="1800">
                <a:solidFill>
                  <a:srgbClr val="FFFFFF"/>
                </a:solidFill>
                <a:latin typeface="Times New Roman" panose="02020603050405020304"/>
              </a:rPr>
              <a:t>Title of Your Presentation</a:t>
            </a:r>
            <a:endParaRPr lang="en-US" sz="1800">
              <a:solidFill>
                <a:srgbClr val="FFFFFF"/>
              </a:solidFill>
              <a:latin typeface="Times New Roman" panose="02020603050405020304"/>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14A599"/>
        </a:solidFill>
        <a:effectLst/>
      </p:bgPr>
    </p:bg>
    <p:spTree>
      <p:nvGrpSpPr>
        <p:cNvPr id="1" name=""/>
        <p:cNvGrpSpPr/>
        <p:nvPr/>
      </p:nvGrpSpPr>
      <p:grpSpPr>
        <a:xfrm>
          <a:off x="0" y="0"/>
          <a:ext cx="0" cy="0"/>
          <a:chOff x="0" y="0"/>
          <a:chExt cx="0" cy="0"/>
        </a:xfrm>
      </p:grpSpPr>
      <p:grpSp>
        <p:nvGrpSpPr>
          <p:cNvPr id="2" name="Group 2"/>
          <p:cNvGrpSpPr/>
          <p:nvPr/>
        </p:nvGrpSpPr>
        <p:grpSpPr>
          <a:xfrm rot="0">
            <a:off x="0" y="74139"/>
            <a:ext cx="18288000" cy="9651375"/>
            <a:chOff x="0" y="0"/>
            <a:chExt cx="24384000" cy="12868500"/>
          </a:xfrm>
        </p:grpSpPr>
        <p:sp>
          <p:nvSpPr>
            <p:cNvPr id="3" name="Freeform 3"/>
            <p:cNvSpPr/>
            <p:nvPr/>
          </p:nvSpPr>
          <p:spPr>
            <a:xfrm>
              <a:off x="0" y="0"/>
              <a:ext cx="24384000" cy="12868529"/>
            </a:xfrm>
            <a:custGeom>
              <a:avLst/>
              <a:gdLst/>
              <a:ahLst/>
              <a:cxnLst/>
              <a:rect l="l" t="t" r="r" b="b"/>
              <a:pathLst>
                <a:path w="24384000" h="12868529">
                  <a:moveTo>
                    <a:pt x="0" y="0"/>
                  </a:moveTo>
                  <a:lnTo>
                    <a:pt x="24384000" y="0"/>
                  </a:lnTo>
                  <a:lnTo>
                    <a:pt x="24384000" y="12868529"/>
                  </a:lnTo>
                  <a:lnTo>
                    <a:pt x="0" y="12868529"/>
                  </a:lnTo>
                  <a:close/>
                </a:path>
              </a:pathLst>
            </a:custGeom>
            <a:solidFill>
              <a:srgbClr val="FFFFFF"/>
            </a:solidFill>
          </p:spPr>
        </p:sp>
      </p:grpSp>
      <p:sp>
        <p:nvSpPr>
          <p:cNvPr id="4" name="Freeform 4"/>
          <p:cNvSpPr/>
          <p:nvPr/>
        </p:nvSpPr>
        <p:spPr>
          <a:xfrm>
            <a:off x="17132530" y="8267559"/>
            <a:ext cx="808410" cy="1378488"/>
          </a:xfrm>
          <a:custGeom>
            <a:avLst/>
            <a:gdLst/>
            <a:ahLst/>
            <a:cxnLst/>
            <a:rect l="l" t="t" r="r" b="b"/>
            <a:pathLst>
              <a:path w="808410" h="1378488">
                <a:moveTo>
                  <a:pt x="0" y="0"/>
                </a:moveTo>
                <a:lnTo>
                  <a:pt x="808410" y="0"/>
                </a:lnTo>
                <a:lnTo>
                  <a:pt x="808410" y="1378488"/>
                </a:lnTo>
                <a:lnTo>
                  <a:pt x="0" y="1378488"/>
                </a:lnTo>
                <a:lnTo>
                  <a:pt x="0" y="0"/>
                </a:lnTo>
                <a:close/>
              </a:path>
            </a:pathLst>
          </a:custGeom>
          <a:blipFill>
            <a:blip r:embed="rId1"/>
            <a:stretch>
              <a:fillRect l="-1604" r="-1604"/>
            </a:stretch>
          </a:blipFill>
        </p:spPr>
      </p:sp>
      <p:sp>
        <p:nvSpPr>
          <p:cNvPr id="5" name="AutoShape 5"/>
          <p:cNvSpPr/>
          <p:nvPr/>
        </p:nvSpPr>
        <p:spPr>
          <a:xfrm rot="3708">
            <a:off x="291412" y="1503484"/>
            <a:ext cx="17660044" cy="0"/>
          </a:xfrm>
          <a:prstGeom prst="line">
            <a:avLst/>
          </a:prstGeom>
          <a:ln w="9525" cap="rnd">
            <a:solidFill>
              <a:srgbClr val="14A599"/>
            </a:solidFill>
            <a:prstDash val="solid"/>
            <a:headEnd type="none" w="sm" len="sm"/>
            <a:tailEnd type="none" w="sm" len="sm"/>
          </a:ln>
        </p:spPr>
      </p:sp>
      <p:sp>
        <p:nvSpPr>
          <p:cNvPr id="6" name="TextBox 6"/>
          <p:cNvSpPr txBox="1"/>
          <p:nvPr/>
        </p:nvSpPr>
        <p:spPr>
          <a:xfrm>
            <a:off x="0" y="1274661"/>
            <a:ext cx="15773515" cy="5238943"/>
          </a:xfrm>
          <a:prstGeom prst="rect">
            <a:avLst/>
          </a:prstGeom>
        </p:spPr>
        <p:txBody>
          <a:bodyPr lIns="0" tIns="0" rIns="0" bIns="0" rtlCol="0" anchor="t">
            <a:spAutoFit/>
          </a:bodyPr>
          <a:lstStyle/>
          <a:p>
            <a:pPr algn="l">
              <a:lnSpc>
                <a:spcPts val="4065"/>
              </a:lnSpc>
            </a:pPr>
          </a:p>
          <a:p>
            <a:pPr marL="680720" lvl="1" indent="-340360" algn="l">
              <a:lnSpc>
                <a:spcPts val="4065"/>
              </a:lnSpc>
              <a:buFont typeface="Arial" panose="020B0604020202020204"/>
              <a:buChar char="•"/>
            </a:pPr>
            <a:r>
              <a:rPr lang="en-US" sz="3760">
                <a:solidFill>
                  <a:srgbClr val="000000"/>
                </a:solidFill>
                <a:latin typeface="Times New Roman" panose="02020603050405020304"/>
              </a:rPr>
              <a:t>Accuracy</a:t>
            </a:r>
            <a:endParaRPr lang="en-US" sz="3760">
              <a:solidFill>
                <a:srgbClr val="000000"/>
              </a:solidFill>
              <a:latin typeface="Times New Roman" panose="02020603050405020304"/>
            </a:endParaRPr>
          </a:p>
          <a:p>
            <a:pPr algn="l">
              <a:lnSpc>
                <a:spcPts val="4065"/>
              </a:lnSpc>
            </a:pPr>
            <a:r>
              <a:rPr lang="en-US" sz="3760">
                <a:solidFill>
                  <a:srgbClr val="000000"/>
                </a:solidFill>
                <a:latin typeface="Times New Roman" panose="02020603050405020304"/>
              </a:rPr>
              <a:t>      Accuracy=Total Number of Predictions/Number of Correct Predictions​</a:t>
            </a:r>
            <a:endParaRPr lang="en-US" sz="3760">
              <a:solidFill>
                <a:srgbClr val="000000"/>
              </a:solidFill>
              <a:latin typeface="Times New Roman" panose="02020603050405020304"/>
            </a:endParaRPr>
          </a:p>
          <a:p>
            <a:pPr algn="l">
              <a:lnSpc>
                <a:spcPts val="4065"/>
              </a:lnSpc>
            </a:pPr>
          </a:p>
          <a:p>
            <a:pPr algn="l">
              <a:lnSpc>
                <a:spcPts val="4065"/>
              </a:lnSpc>
            </a:pPr>
            <a:r>
              <a:rPr lang="en-US" sz="3760">
                <a:solidFill>
                  <a:srgbClr val="000000"/>
                </a:solidFill>
                <a:latin typeface="Times New Roman" panose="02020603050405020304"/>
              </a:rPr>
              <a:t>      </a:t>
            </a:r>
            <a:r>
              <a:rPr lang="en-US" sz="3760">
                <a:solidFill>
                  <a:srgbClr val="000000"/>
                </a:solidFill>
                <a:latin typeface="Times New Roman" panose="02020603050405020304"/>
              </a:rPr>
              <a:t>In the context of a confusion matrix:</a:t>
            </a:r>
            <a:endParaRPr lang="en-US" sz="3760">
              <a:solidFill>
                <a:srgbClr val="000000"/>
              </a:solidFill>
              <a:latin typeface="Times New Roman" panose="02020603050405020304"/>
            </a:endParaRPr>
          </a:p>
          <a:p>
            <a:pPr algn="l">
              <a:lnSpc>
                <a:spcPts val="4065"/>
              </a:lnSpc>
            </a:pPr>
            <a:r>
              <a:rPr lang="en-US" sz="3760">
                <a:solidFill>
                  <a:srgbClr val="000000"/>
                </a:solidFill>
                <a:latin typeface="Times New Roman" panose="02020603050405020304"/>
              </a:rPr>
              <a:t>      Accuracy=(TP+TN)/(</a:t>
            </a:r>
            <a:r>
              <a:rPr lang="en-US" sz="3760">
                <a:solidFill>
                  <a:srgbClr val="000000"/>
                </a:solidFill>
                <a:latin typeface="Times New Roman Italics" panose="02030502070405090303"/>
              </a:rPr>
              <a:t>TP</a:t>
            </a:r>
            <a:r>
              <a:rPr lang="en-US" sz="3760">
                <a:solidFill>
                  <a:srgbClr val="000000"/>
                </a:solidFill>
                <a:latin typeface="Times New Roman" panose="02020603050405020304"/>
              </a:rPr>
              <a:t>+</a:t>
            </a:r>
            <a:r>
              <a:rPr lang="en-US" sz="3760">
                <a:solidFill>
                  <a:srgbClr val="000000"/>
                </a:solidFill>
                <a:latin typeface="Times New Roman Italics" panose="02030502070405090303"/>
              </a:rPr>
              <a:t>TN</a:t>
            </a:r>
            <a:r>
              <a:rPr lang="en-US" sz="3760">
                <a:solidFill>
                  <a:srgbClr val="000000"/>
                </a:solidFill>
                <a:latin typeface="Times New Roman" panose="02020603050405020304"/>
              </a:rPr>
              <a:t>+</a:t>
            </a:r>
            <a:r>
              <a:rPr lang="en-US" sz="3760">
                <a:solidFill>
                  <a:srgbClr val="000000"/>
                </a:solidFill>
                <a:latin typeface="Times New Roman Italics" panose="02030502070405090303"/>
              </a:rPr>
              <a:t>FP</a:t>
            </a:r>
            <a:r>
              <a:rPr lang="en-US" sz="3760">
                <a:solidFill>
                  <a:srgbClr val="000000"/>
                </a:solidFill>
                <a:latin typeface="Times New Roman" panose="02020603050405020304"/>
              </a:rPr>
              <a:t>+</a:t>
            </a:r>
            <a:r>
              <a:rPr lang="en-US" sz="3760">
                <a:solidFill>
                  <a:srgbClr val="000000"/>
                </a:solidFill>
                <a:latin typeface="Times New Roman Italics" panose="02030502070405090303"/>
              </a:rPr>
              <a:t>FN)</a:t>
            </a:r>
            <a:endParaRPr lang="en-US" sz="3760">
              <a:solidFill>
                <a:srgbClr val="000000"/>
              </a:solidFill>
              <a:latin typeface="Times New Roman Italics" panose="02030502070405090303"/>
            </a:endParaRPr>
          </a:p>
          <a:p>
            <a:pPr algn="l">
              <a:lnSpc>
                <a:spcPts val="4065"/>
              </a:lnSpc>
            </a:pPr>
          </a:p>
          <a:p>
            <a:pPr algn="l">
              <a:lnSpc>
                <a:spcPts val="4065"/>
              </a:lnSpc>
            </a:pPr>
          </a:p>
          <a:p>
            <a:pPr algn="l">
              <a:lnSpc>
                <a:spcPts val="4065"/>
              </a:lnSpc>
            </a:pPr>
          </a:p>
          <a:p>
            <a:pPr algn="l">
              <a:lnSpc>
                <a:spcPts val="4065"/>
              </a:lnSpc>
            </a:pPr>
          </a:p>
        </p:txBody>
      </p:sp>
      <p:sp>
        <p:nvSpPr>
          <p:cNvPr id="7" name="Freeform 7"/>
          <p:cNvSpPr/>
          <p:nvPr/>
        </p:nvSpPr>
        <p:spPr>
          <a:xfrm>
            <a:off x="4606813" y="4414198"/>
            <a:ext cx="7931125" cy="4844102"/>
          </a:xfrm>
          <a:custGeom>
            <a:avLst/>
            <a:gdLst/>
            <a:ahLst/>
            <a:cxnLst/>
            <a:rect l="l" t="t" r="r" b="b"/>
            <a:pathLst>
              <a:path w="7931125" h="4844102">
                <a:moveTo>
                  <a:pt x="0" y="0"/>
                </a:moveTo>
                <a:lnTo>
                  <a:pt x="7931125" y="0"/>
                </a:lnTo>
                <a:lnTo>
                  <a:pt x="7931125" y="4844102"/>
                </a:lnTo>
                <a:lnTo>
                  <a:pt x="0" y="4844102"/>
                </a:lnTo>
                <a:lnTo>
                  <a:pt x="0" y="0"/>
                </a:lnTo>
                <a:close/>
              </a:path>
            </a:pathLst>
          </a:custGeom>
          <a:blipFill>
            <a:blip r:embed="rId2"/>
            <a:stretch>
              <a:fillRect/>
            </a:stretch>
          </a:blipFill>
        </p:spPr>
      </p:sp>
      <p:sp>
        <p:nvSpPr>
          <p:cNvPr id="8" name="TextBox 8"/>
          <p:cNvSpPr txBox="1"/>
          <p:nvPr/>
        </p:nvSpPr>
        <p:spPr>
          <a:xfrm>
            <a:off x="392380" y="9292270"/>
            <a:ext cx="1837386" cy="417851"/>
          </a:xfrm>
          <a:prstGeom prst="rect">
            <a:avLst/>
          </a:prstGeom>
        </p:spPr>
        <p:txBody>
          <a:bodyPr lIns="0" tIns="0" rIns="0" bIns="0" rtlCol="0" anchor="t">
            <a:spAutoFit/>
          </a:bodyPr>
          <a:lstStyle/>
          <a:p>
            <a:pPr algn="l">
              <a:lnSpc>
                <a:spcPts val="2520"/>
              </a:lnSpc>
            </a:pPr>
            <a:r>
              <a:rPr lang="en-US" sz="2100">
                <a:solidFill>
                  <a:srgbClr val="000000"/>
                </a:solidFill>
                <a:latin typeface="Times New Roman" panose="02020603050405020304"/>
              </a:rPr>
              <a:t>AncoraSIR.com</a:t>
            </a:r>
            <a:endParaRPr lang="en-US" sz="2100">
              <a:solidFill>
                <a:srgbClr val="000000"/>
              </a:solidFill>
              <a:latin typeface="Times New Roman" panose="02020603050405020304"/>
            </a:endParaRPr>
          </a:p>
        </p:txBody>
      </p:sp>
      <p:sp>
        <p:nvSpPr>
          <p:cNvPr id="9" name="TextBox 9"/>
          <p:cNvSpPr txBox="1"/>
          <p:nvPr/>
        </p:nvSpPr>
        <p:spPr>
          <a:xfrm>
            <a:off x="392382" y="250152"/>
            <a:ext cx="17457120" cy="1062609"/>
          </a:xfrm>
          <a:prstGeom prst="rect">
            <a:avLst/>
          </a:prstGeom>
        </p:spPr>
        <p:txBody>
          <a:bodyPr lIns="0" tIns="0" rIns="0" bIns="0" rtlCol="0" anchor="t">
            <a:spAutoFit/>
          </a:bodyPr>
          <a:lstStyle/>
          <a:p>
            <a:pPr algn="ctr">
              <a:lnSpc>
                <a:spcPts val="7130"/>
              </a:lnSpc>
            </a:pPr>
            <a:r>
              <a:rPr lang="en-US" sz="6600">
                <a:solidFill>
                  <a:srgbClr val="000000"/>
                </a:solidFill>
                <a:latin typeface="Times New Roman" panose="02020603050405020304"/>
              </a:rPr>
              <a:t>How will you evaluate your results? </a:t>
            </a:r>
            <a:endParaRPr lang="en-US" sz="6600">
              <a:solidFill>
                <a:srgbClr val="000000"/>
              </a:solidFill>
              <a:latin typeface="Times New Roman" panose="02020603050405020304"/>
            </a:endParaRPr>
          </a:p>
        </p:txBody>
      </p:sp>
      <p:sp>
        <p:nvSpPr>
          <p:cNvPr id="10" name="TextBox 10"/>
          <p:cNvSpPr txBox="1"/>
          <p:nvPr/>
        </p:nvSpPr>
        <p:spPr>
          <a:xfrm>
            <a:off x="392382" y="9733136"/>
            <a:ext cx="6483418" cy="494348"/>
          </a:xfrm>
          <a:prstGeom prst="rect">
            <a:avLst/>
          </a:prstGeom>
        </p:spPr>
        <p:txBody>
          <a:bodyPr lIns="0" tIns="0" rIns="0" bIns="0" rtlCol="0" anchor="t">
            <a:spAutoFit/>
          </a:bodyPr>
          <a:lstStyle/>
          <a:p>
            <a:pPr algn="l">
              <a:lnSpc>
                <a:spcPts val="2160"/>
              </a:lnSpc>
            </a:pPr>
            <a:r>
              <a:rPr lang="en-US" sz="1800">
                <a:solidFill>
                  <a:srgbClr val="FFFFFF"/>
                </a:solidFill>
                <a:latin typeface="Times New Roman" panose="02020603050405020304"/>
              </a:rPr>
              <a:t>Presenter Name &amp; Date of Presentation</a:t>
            </a:r>
            <a:endParaRPr lang="en-US" sz="1800">
              <a:solidFill>
                <a:srgbClr val="FFFFFF"/>
              </a:solidFill>
              <a:latin typeface="Times New Roman" panose="02020603050405020304"/>
            </a:endParaRPr>
          </a:p>
        </p:txBody>
      </p:sp>
      <p:sp>
        <p:nvSpPr>
          <p:cNvPr id="11" name="TextBox 11"/>
          <p:cNvSpPr txBox="1"/>
          <p:nvPr/>
        </p:nvSpPr>
        <p:spPr>
          <a:xfrm>
            <a:off x="7058682" y="9733136"/>
            <a:ext cx="4170636" cy="494348"/>
          </a:xfrm>
          <a:prstGeom prst="rect">
            <a:avLst/>
          </a:prstGeom>
        </p:spPr>
        <p:txBody>
          <a:bodyPr lIns="0" tIns="0" rIns="0" bIns="0" rtlCol="0" anchor="t">
            <a:spAutoFit/>
          </a:bodyPr>
          <a:lstStyle/>
          <a:p>
            <a:pPr algn="ctr">
              <a:lnSpc>
                <a:spcPts val="2160"/>
              </a:lnSpc>
            </a:pPr>
            <a:r>
              <a:rPr lang="en-US" sz="1800">
                <a:solidFill>
                  <a:srgbClr val="FFFFFF"/>
                </a:solidFill>
                <a:latin typeface="Times New Roman" panose="02020603050405020304"/>
              </a:rPr>
              <a:t>Title of Your Presentation</a:t>
            </a:r>
            <a:endParaRPr lang="en-US" sz="1800">
              <a:solidFill>
                <a:srgbClr val="FFFFFF"/>
              </a:solidFill>
              <a:latin typeface="Times New Roman" panose="02020603050405020304"/>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14A599"/>
        </a:solidFill>
        <a:effectLst/>
      </p:bgPr>
    </p:bg>
    <p:spTree>
      <p:nvGrpSpPr>
        <p:cNvPr id="1" name=""/>
        <p:cNvGrpSpPr/>
        <p:nvPr/>
      </p:nvGrpSpPr>
      <p:grpSpPr>
        <a:xfrm>
          <a:off x="0" y="0"/>
          <a:ext cx="0" cy="0"/>
          <a:chOff x="0" y="0"/>
          <a:chExt cx="0" cy="0"/>
        </a:xfrm>
      </p:grpSpPr>
      <p:grpSp>
        <p:nvGrpSpPr>
          <p:cNvPr id="2" name="Group 2"/>
          <p:cNvGrpSpPr/>
          <p:nvPr/>
        </p:nvGrpSpPr>
        <p:grpSpPr>
          <a:xfrm rot="0">
            <a:off x="0" y="37944"/>
            <a:ext cx="18288000" cy="9651375"/>
            <a:chOff x="0" y="0"/>
            <a:chExt cx="24384000" cy="12868500"/>
          </a:xfrm>
        </p:grpSpPr>
        <p:sp>
          <p:nvSpPr>
            <p:cNvPr id="3" name="Freeform 3"/>
            <p:cNvSpPr/>
            <p:nvPr/>
          </p:nvSpPr>
          <p:spPr>
            <a:xfrm>
              <a:off x="0" y="0"/>
              <a:ext cx="24384000" cy="12868529"/>
            </a:xfrm>
            <a:custGeom>
              <a:avLst/>
              <a:gdLst/>
              <a:ahLst/>
              <a:cxnLst/>
              <a:rect l="l" t="t" r="r" b="b"/>
              <a:pathLst>
                <a:path w="24384000" h="12868529">
                  <a:moveTo>
                    <a:pt x="0" y="0"/>
                  </a:moveTo>
                  <a:lnTo>
                    <a:pt x="24384000" y="0"/>
                  </a:lnTo>
                  <a:lnTo>
                    <a:pt x="24384000" y="12868529"/>
                  </a:lnTo>
                  <a:lnTo>
                    <a:pt x="0" y="12868529"/>
                  </a:lnTo>
                  <a:close/>
                </a:path>
              </a:pathLst>
            </a:custGeom>
            <a:solidFill>
              <a:srgbClr val="FFFFFF"/>
            </a:solidFill>
          </p:spPr>
        </p:sp>
      </p:grpSp>
      <p:sp>
        <p:nvSpPr>
          <p:cNvPr id="4" name="TextBox 4"/>
          <p:cNvSpPr txBox="1"/>
          <p:nvPr/>
        </p:nvSpPr>
        <p:spPr>
          <a:xfrm>
            <a:off x="392380" y="9292270"/>
            <a:ext cx="1837386" cy="417851"/>
          </a:xfrm>
          <a:prstGeom prst="rect">
            <a:avLst/>
          </a:prstGeom>
        </p:spPr>
        <p:txBody>
          <a:bodyPr lIns="0" tIns="0" rIns="0" bIns="0" rtlCol="0" anchor="t">
            <a:spAutoFit/>
          </a:bodyPr>
          <a:lstStyle/>
          <a:p>
            <a:pPr algn="l">
              <a:lnSpc>
                <a:spcPts val="2520"/>
              </a:lnSpc>
            </a:pPr>
            <a:r>
              <a:rPr lang="en-US" sz="2100">
                <a:solidFill>
                  <a:srgbClr val="000000"/>
                </a:solidFill>
                <a:latin typeface="Times New Roman" panose="02020603050405020304"/>
              </a:rPr>
              <a:t>AncoraSIR.com</a:t>
            </a:r>
            <a:endParaRPr lang="en-US" sz="2100">
              <a:solidFill>
                <a:srgbClr val="000000"/>
              </a:solidFill>
              <a:latin typeface="Times New Roman" panose="02020603050405020304"/>
            </a:endParaRPr>
          </a:p>
        </p:txBody>
      </p:sp>
      <p:sp>
        <p:nvSpPr>
          <p:cNvPr id="5" name="Freeform 5"/>
          <p:cNvSpPr/>
          <p:nvPr/>
        </p:nvSpPr>
        <p:spPr>
          <a:xfrm>
            <a:off x="17132530" y="8267559"/>
            <a:ext cx="808410" cy="1378488"/>
          </a:xfrm>
          <a:custGeom>
            <a:avLst/>
            <a:gdLst/>
            <a:ahLst/>
            <a:cxnLst/>
            <a:rect l="l" t="t" r="r" b="b"/>
            <a:pathLst>
              <a:path w="808410" h="1378488">
                <a:moveTo>
                  <a:pt x="0" y="0"/>
                </a:moveTo>
                <a:lnTo>
                  <a:pt x="808410" y="0"/>
                </a:lnTo>
                <a:lnTo>
                  <a:pt x="808410" y="1378488"/>
                </a:lnTo>
                <a:lnTo>
                  <a:pt x="0" y="1378488"/>
                </a:lnTo>
                <a:lnTo>
                  <a:pt x="0" y="0"/>
                </a:lnTo>
                <a:close/>
              </a:path>
            </a:pathLst>
          </a:custGeom>
          <a:blipFill>
            <a:blip r:embed="rId1"/>
            <a:stretch>
              <a:fillRect l="-1604" r="-1604"/>
            </a:stretch>
          </a:blipFill>
        </p:spPr>
      </p:sp>
      <p:sp>
        <p:nvSpPr>
          <p:cNvPr id="6" name="Freeform 6"/>
          <p:cNvSpPr/>
          <p:nvPr/>
        </p:nvSpPr>
        <p:spPr>
          <a:xfrm>
            <a:off x="300940" y="8024812"/>
            <a:ext cx="1337809" cy="1337810"/>
          </a:xfrm>
          <a:custGeom>
            <a:avLst/>
            <a:gdLst/>
            <a:ahLst/>
            <a:cxnLst/>
            <a:rect l="l" t="t" r="r" b="b"/>
            <a:pathLst>
              <a:path w="1337809" h="1337810">
                <a:moveTo>
                  <a:pt x="0" y="0"/>
                </a:moveTo>
                <a:lnTo>
                  <a:pt x="1337810" y="0"/>
                </a:lnTo>
                <a:lnTo>
                  <a:pt x="1337810" y="1337810"/>
                </a:lnTo>
                <a:lnTo>
                  <a:pt x="0" y="1337810"/>
                </a:lnTo>
                <a:lnTo>
                  <a:pt x="0" y="0"/>
                </a:lnTo>
                <a:close/>
              </a:path>
            </a:pathLst>
          </a:custGeom>
          <a:blipFill>
            <a:blip r:embed="rId2"/>
            <a:stretch>
              <a:fillRect/>
            </a:stretch>
          </a:blipFill>
        </p:spPr>
      </p:sp>
      <p:sp>
        <p:nvSpPr>
          <p:cNvPr id="7" name="Freeform 7"/>
          <p:cNvSpPr/>
          <p:nvPr/>
        </p:nvSpPr>
        <p:spPr>
          <a:xfrm>
            <a:off x="1746249" y="8024812"/>
            <a:ext cx="1337809" cy="1337810"/>
          </a:xfrm>
          <a:custGeom>
            <a:avLst/>
            <a:gdLst/>
            <a:ahLst/>
            <a:cxnLst/>
            <a:rect l="l" t="t" r="r" b="b"/>
            <a:pathLst>
              <a:path w="1337809" h="1337810">
                <a:moveTo>
                  <a:pt x="0" y="0"/>
                </a:moveTo>
                <a:lnTo>
                  <a:pt x="1337809" y="0"/>
                </a:lnTo>
                <a:lnTo>
                  <a:pt x="1337809" y="1337810"/>
                </a:lnTo>
                <a:lnTo>
                  <a:pt x="0" y="1337810"/>
                </a:lnTo>
                <a:lnTo>
                  <a:pt x="0" y="0"/>
                </a:lnTo>
                <a:close/>
              </a:path>
            </a:pathLst>
          </a:custGeom>
          <a:blipFill>
            <a:blip r:embed="rId3"/>
            <a:stretch>
              <a:fillRect/>
            </a:stretch>
          </a:blipFill>
        </p:spPr>
      </p:sp>
      <p:sp>
        <p:nvSpPr>
          <p:cNvPr id="10" name="文本框 9"/>
          <p:cNvSpPr txBox="1"/>
          <p:nvPr/>
        </p:nvSpPr>
        <p:spPr>
          <a:xfrm>
            <a:off x="4038600" y="3543300"/>
            <a:ext cx="10619105" cy="1322070"/>
          </a:xfrm>
          <a:prstGeom prst="rect">
            <a:avLst/>
          </a:prstGeom>
          <a:noFill/>
        </p:spPr>
        <p:txBody>
          <a:bodyPr wrap="none" rtlCol="0">
            <a:spAutoFit/>
          </a:bodyPr>
          <a:p>
            <a:r>
              <a:rPr lang="en-US" altLang="zh-CN" sz="8000"/>
              <a:t>Thanks for your listening!</a:t>
            </a:r>
            <a:endParaRPr lang="en-US" altLang="zh-CN" sz="8000"/>
          </a:p>
        </p:txBody>
      </p:sp>
      <p:sp>
        <p:nvSpPr>
          <p:cNvPr id="11" name="文本框 10"/>
          <p:cNvSpPr txBox="1"/>
          <p:nvPr/>
        </p:nvSpPr>
        <p:spPr>
          <a:xfrm>
            <a:off x="5471160" y="5067300"/>
            <a:ext cx="7345680" cy="521970"/>
          </a:xfrm>
          <a:prstGeom prst="rect">
            <a:avLst/>
          </a:prstGeom>
          <a:noFill/>
        </p:spPr>
        <p:txBody>
          <a:bodyPr wrap="none" rtlCol="0">
            <a:spAutoFit/>
          </a:bodyPr>
          <a:p>
            <a:r>
              <a:rPr lang="en-US" altLang="zh-CN" sz="2800" b="1">
                <a:latin typeface="幼圆" panose="02010509060101010101" charset="-122"/>
                <a:ea typeface="幼圆" panose="02010509060101010101" charset="-122"/>
              </a:rPr>
              <a:t>Group 8: Intention Recognition Robot Arm</a:t>
            </a:r>
            <a:endParaRPr lang="en-US" altLang="zh-CN" sz="2800" b="1">
              <a:latin typeface="幼圆" panose="02010509060101010101" charset="-122"/>
              <a:ea typeface="幼圆" panose="02010509060101010101"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4A599"/>
        </a:solidFill>
        <a:effectLst/>
      </p:bgPr>
    </p:bg>
    <p:spTree>
      <p:nvGrpSpPr>
        <p:cNvPr id="1" name=""/>
        <p:cNvGrpSpPr/>
        <p:nvPr/>
      </p:nvGrpSpPr>
      <p:grpSpPr>
        <a:xfrm>
          <a:off x="0" y="0"/>
          <a:ext cx="0" cy="0"/>
          <a:chOff x="0" y="0"/>
          <a:chExt cx="0" cy="0"/>
        </a:xfrm>
      </p:grpSpPr>
      <p:grpSp>
        <p:nvGrpSpPr>
          <p:cNvPr id="2" name="Group 2"/>
          <p:cNvGrpSpPr/>
          <p:nvPr/>
        </p:nvGrpSpPr>
        <p:grpSpPr>
          <a:xfrm rot="0">
            <a:off x="-23058" y="119861"/>
            <a:ext cx="18288000" cy="9651375"/>
            <a:chOff x="0" y="0"/>
            <a:chExt cx="24384000" cy="12868500"/>
          </a:xfrm>
        </p:grpSpPr>
        <p:sp>
          <p:nvSpPr>
            <p:cNvPr id="3" name="Freeform 3"/>
            <p:cNvSpPr/>
            <p:nvPr/>
          </p:nvSpPr>
          <p:spPr>
            <a:xfrm>
              <a:off x="0" y="0"/>
              <a:ext cx="24384000" cy="12868529"/>
            </a:xfrm>
            <a:custGeom>
              <a:avLst/>
              <a:gdLst/>
              <a:ahLst/>
              <a:cxnLst/>
              <a:rect l="l" t="t" r="r" b="b"/>
              <a:pathLst>
                <a:path w="24384000" h="12868529">
                  <a:moveTo>
                    <a:pt x="0" y="0"/>
                  </a:moveTo>
                  <a:lnTo>
                    <a:pt x="24384000" y="0"/>
                  </a:lnTo>
                  <a:lnTo>
                    <a:pt x="24384000" y="12868529"/>
                  </a:lnTo>
                  <a:lnTo>
                    <a:pt x="0" y="12868529"/>
                  </a:lnTo>
                  <a:close/>
                </a:path>
              </a:pathLst>
            </a:custGeom>
            <a:solidFill>
              <a:srgbClr val="FFFFFF"/>
            </a:solidFill>
          </p:spPr>
        </p:sp>
      </p:grpSp>
      <p:sp>
        <p:nvSpPr>
          <p:cNvPr id="4" name="TextBox 4"/>
          <p:cNvSpPr txBox="1"/>
          <p:nvPr/>
        </p:nvSpPr>
        <p:spPr>
          <a:xfrm>
            <a:off x="392380" y="9292270"/>
            <a:ext cx="1837386" cy="417851"/>
          </a:xfrm>
          <a:prstGeom prst="rect">
            <a:avLst/>
          </a:prstGeom>
        </p:spPr>
        <p:txBody>
          <a:bodyPr lIns="0" tIns="0" rIns="0" bIns="0" rtlCol="0" anchor="t">
            <a:spAutoFit/>
          </a:bodyPr>
          <a:lstStyle/>
          <a:p>
            <a:pPr algn="l">
              <a:lnSpc>
                <a:spcPts val="2520"/>
              </a:lnSpc>
            </a:pPr>
            <a:r>
              <a:rPr lang="en-US" sz="2100">
                <a:solidFill>
                  <a:srgbClr val="000000"/>
                </a:solidFill>
                <a:latin typeface="Times New Roman" panose="02020603050405020304"/>
              </a:rPr>
              <a:t>AncoraSIR.com</a:t>
            </a:r>
            <a:endParaRPr lang="en-US" sz="2100">
              <a:solidFill>
                <a:srgbClr val="000000"/>
              </a:solidFill>
              <a:latin typeface="Times New Roman" panose="02020603050405020304"/>
            </a:endParaRPr>
          </a:p>
        </p:txBody>
      </p:sp>
      <p:sp>
        <p:nvSpPr>
          <p:cNvPr id="5" name="Freeform 5"/>
          <p:cNvSpPr/>
          <p:nvPr/>
        </p:nvSpPr>
        <p:spPr>
          <a:xfrm>
            <a:off x="17132530" y="8267559"/>
            <a:ext cx="808410" cy="1378488"/>
          </a:xfrm>
          <a:custGeom>
            <a:avLst/>
            <a:gdLst/>
            <a:ahLst/>
            <a:cxnLst/>
            <a:rect l="l" t="t" r="r" b="b"/>
            <a:pathLst>
              <a:path w="808410" h="1378488">
                <a:moveTo>
                  <a:pt x="0" y="0"/>
                </a:moveTo>
                <a:lnTo>
                  <a:pt x="808410" y="0"/>
                </a:lnTo>
                <a:lnTo>
                  <a:pt x="808410" y="1378488"/>
                </a:lnTo>
                <a:lnTo>
                  <a:pt x="0" y="1378488"/>
                </a:lnTo>
                <a:lnTo>
                  <a:pt x="0" y="0"/>
                </a:lnTo>
                <a:close/>
              </a:path>
            </a:pathLst>
          </a:custGeom>
          <a:blipFill>
            <a:blip r:embed="rId1"/>
            <a:stretch>
              <a:fillRect l="-1604" r="-1604"/>
            </a:stretch>
          </a:blipFill>
        </p:spPr>
      </p:sp>
      <p:sp>
        <p:nvSpPr>
          <p:cNvPr id="6" name="TextBox 6"/>
          <p:cNvSpPr txBox="1"/>
          <p:nvPr/>
        </p:nvSpPr>
        <p:spPr>
          <a:xfrm>
            <a:off x="392382" y="266662"/>
            <a:ext cx="17457120" cy="1246505"/>
          </a:xfrm>
          <a:prstGeom prst="rect">
            <a:avLst/>
          </a:prstGeom>
        </p:spPr>
        <p:txBody>
          <a:bodyPr lIns="0" tIns="0" rIns="0" bIns="0" rtlCol="0" anchor="t">
            <a:spAutoFit/>
          </a:bodyPr>
          <a:lstStyle/>
          <a:p>
            <a:pPr algn="ctr">
              <a:lnSpc>
                <a:spcPts val="9720"/>
              </a:lnSpc>
            </a:pPr>
            <a:r>
              <a:rPr lang="en-US" sz="6600">
                <a:solidFill>
                  <a:srgbClr val="000000"/>
                </a:solidFill>
                <a:latin typeface="Times New Roman" panose="02020603050405020304"/>
                <a:sym typeface="+mn-ea"/>
              </a:rPr>
              <a:t>Intention Recognition Robot Arm </a:t>
            </a:r>
            <a:endParaRPr lang="en-US" sz="6600">
              <a:solidFill>
                <a:srgbClr val="000000"/>
              </a:solidFill>
              <a:latin typeface="Times New Roman" panose="02020603050405020304"/>
            </a:endParaRPr>
          </a:p>
        </p:txBody>
      </p:sp>
      <p:sp>
        <p:nvSpPr>
          <p:cNvPr id="7" name="TextBox 7"/>
          <p:cNvSpPr txBox="1"/>
          <p:nvPr/>
        </p:nvSpPr>
        <p:spPr>
          <a:xfrm>
            <a:off x="369570" y="2613660"/>
            <a:ext cx="17585055" cy="5769610"/>
          </a:xfrm>
          <a:prstGeom prst="rect">
            <a:avLst/>
          </a:prstGeom>
        </p:spPr>
        <p:txBody>
          <a:bodyPr wrap="square" lIns="0" tIns="0" rIns="0" bIns="0" rtlCol="0" anchor="t">
            <a:spAutoFit/>
          </a:bodyPr>
          <a:lstStyle/>
          <a:p>
            <a:pPr algn="l">
              <a:lnSpc>
                <a:spcPts val="4090"/>
              </a:lnSpc>
            </a:pPr>
            <a:r>
              <a:rPr lang="en-US" sz="3790">
                <a:solidFill>
                  <a:srgbClr val="000000"/>
                </a:solidFill>
                <a:latin typeface="Times New Roman" panose="02020603050405020304"/>
              </a:rPr>
              <a:t>1) Our goal is to d</a:t>
            </a:r>
            <a:r>
              <a:rPr lang="en-US" sz="3790">
                <a:solidFill>
                  <a:srgbClr val="000000"/>
                </a:solidFill>
                <a:latin typeface="Times New Roman" panose="02020603050405020304"/>
              </a:rPr>
              <a:t>esign an assistive system for  disabilities. It integrates multiple recognition means, including recognizing actions using IMU, recording keywords with speech recognition, and image recognition to identify gestures and object positions, for recognizing the disabled person's intention and performing the grasping of the corresponding target.We are interested in helping the disabled to improve their life.</a:t>
            </a:r>
            <a:endParaRPr lang="en-US" sz="3790">
              <a:solidFill>
                <a:srgbClr val="000000"/>
              </a:solidFill>
              <a:latin typeface="Times New Roman" panose="02020603050405020304"/>
            </a:endParaRPr>
          </a:p>
          <a:p>
            <a:pPr algn="l">
              <a:lnSpc>
                <a:spcPts val="4090"/>
              </a:lnSpc>
            </a:pPr>
          </a:p>
          <a:p>
            <a:pPr algn="l">
              <a:lnSpc>
                <a:spcPts val="4090"/>
              </a:lnSpc>
            </a:pPr>
            <a:r>
              <a:rPr lang="en-US" sz="3790">
                <a:solidFill>
                  <a:srgbClr val="000000"/>
                </a:solidFill>
                <a:latin typeface="Times New Roman" panose="02020603050405020304"/>
              </a:rPr>
              <a:t>2) The readings we depend are as follows:</a:t>
            </a:r>
            <a:endParaRPr lang="en-US" sz="3790">
              <a:solidFill>
                <a:srgbClr val="000000"/>
              </a:solidFill>
              <a:latin typeface="Times New Roman" panose="02020603050405020304"/>
            </a:endParaRPr>
          </a:p>
          <a:p>
            <a:pPr algn="l">
              <a:lnSpc>
                <a:spcPts val="4090"/>
              </a:lnSpc>
            </a:pPr>
            <a:r>
              <a:rPr lang="en-US" sz="3790">
                <a:solidFill>
                  <a:srgbClr val="000000"/>
                </a:solidFill>
                <a:latin typeface="Times New Roman" panose="02020603050405020304"/>
              </a:rPr>
              <a:t>IMU intent recognition: which illustrates how to determine grasp selection from arm trajectories via deep learning to enable functional hand movement in tetraplegia</a:t>
            </a:r>
            <a:endParaRPr lang="en-US" sz="3790">
              <a:solidFill>
                <a:srgbClr val="000000"/>
              </a:solidFill>
              <a:latin typeface="Times New Roman" panose="02020603050405020304"/>
            </a:endParaRPr>
          </a:p>
          <a:p>
            <a:pPr algn="l">
              <a:lnSpc>
                <a:spcPts val="4090"/>
              </a:lnSpc>
            </a:pPr>
            <a:r>
              <a:rPr lang="en-US" sz="3790">
                <a:solidFill>
                  <a:srgbClr val="000000"/>
                </a:solidFill>
                <a:latin typeface="Times New Roman" panose="02020603050405020304"/>
                <a:ea typeface="Times New Roman" panose="02020603050405020304"/>
              </a:rPr>
              <a:t>Speech recognition:  A review on speech recognition technique</a:t>
            </a:r>
            <a:endParaRPr lang="en-US" sz="3790">
              <a:solidFill>
                <a:srgbClr val="000000"/>
              </a:solidFill>
              <a:latin typeface="Times New Roman" panose="02020603050405020304"/>
              <a:ea typeface="Times New Roman" panose="02020603050405020304"/>
            </a:endParaRPr>
          </a:p>
          <a:p>
            <a:pPr algn="l">
              <a:lnSpc>
                <a:spcPts val="4090"/>
              </a:lnSpc>
            </a:pPr>
            <a:r>
              <a:rPr lang="en-US" sz="3790">
                <a:solidFill>
                  <a:srgbClr val="000000"/>
                </a:solidFill>
                <a:latin typeface="Times New Roman" panose="02020603050405020304"/>
                <a:ea typeface="Times New Roman" panose="02020603050405020304"/>
              </a:rPr>
              <a:t>Image recognition:  Research and Application of Deep Learning in Image Recognition</a:t>
            </a:r>
          </a:p>
        </p:txBody>
      </p:sp>
      <p:sp>
        <p:nvSpPr>
          <p:cNvPr id="8" name="TextBox 8"/>
          <p:cNvSpPr txBox="1"/>
          <p:nvPr/>
        </p:nvSpPr>
        <p:spPr>
          <a:xfrm>
            <a:off x="392382" y="9733136"/>
            <a:ext cx="6483418" cy="494348"/>
          </a:xfrm>
          <a:prstGeom prst="rect">
            <a:avLst/>
          </a:prstGeom>
        </p:spPr>
        <p:txBody>
          <a:bodyPr lIns="0" tIns="0" rIns="0" bIns="0" rtlCol="0" anchor="t">
            <a:spAutoFit/>
          </a:bodyPr>
          <a:lstStyle/>
          <a:p>
            <a:pPr algn="l">
              <a:lnSpc>
                <a:spcPts val="2160"/>
              </a:lnSpc>
            </a:pPr>
            <a:r>
              <a:rPr lang="en-US" sz="1800">
                <a:solidFill>
                  <a:srgbClr val="FFFFFF"/>
                </a:solidFill>
                <a:latin typeface="Times New Roman" panose="02020603050405020304"/>
              </a:rPr>
              <a:t>Presenter Name &amp; Date of Presentation</a:t>
            </a:r>
            <a:endParaRPr lang="en-US" sz="1800">
              <a:solidFill>
                <a:srgbClr val="FFFFFF"/>
              </a:solidFill>
              <a:latin typeface="Times New Roman" panose="02020603050405020304"/>
            </a:endParaRPr>
          </a:p>
        </p:txBody>
      </p:sp>
      <p:sp>
        <p:nvSpPr>
          <p:cNvPr id="9" name="TextBox 9"/>
          <p:cNvSpPr txBox="1"/>
          <p:nvPr/>
        </p:nvSpPr>
        <p:spPr>
          <a:xfrm>
            <a:off x="7058682" y="9733136"/>
            <a:ext cx="4170636" cy="494348"/>
          </a:xfrm>
          <a:prstGeom prst="rect">
            <a:avLst/>
          </a:prstGeom>
        </p:spPr>
        <p:txBody>
          <a:bodyPr lIns="0" tIns="0" rIns="0" bIns="0" rtlCol="0" anchor="t">
            <a:spAutoFit/>
          </a:bodyPr>
          <a:lstStyle/>
          <a:p>
            <a:pPr algn="ctr">
              <a:lnSpc>
                <a:spcPts val="2160"/>
              </a:lnSpc>
            </a:pPr>
            <a:r>
              <a:rPr lang="en-US" sz="1800">
                <a:solidFill>
                  <a:srgbClr val="FFFFFF"/>
                </a:solidFill>
                <a:latin typeface="Times New Roman" panose="02020603050405020304"/>
              </a:rPr>
              <a:t>Title of Your Presentation</a:t>
            </a:r>
            <a:endParaRPr lang="en-US" sz="1800">
              <a:solidFill>
                <a:srgbClr val="FFFFFF"/>
              </a:solidFill>
              <a:latin typeface="Times New Roman" panose="02020603050405020304"/>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4A599"/>
        </a:solidFill>
        <a:effectLst/>
      </p:bgPr>
    </p:bg>
    <p:spTree>
      <p:nvGrpSpPr>
        <p:cNvPr id="1" name=""/>
        <p:cNvGrpSpPr/>
        <p:nvPr/>
      </p:nvGrpSpPr>
      <p:grpSpPr>
        <a:xfrm>
          <a:off x="0" y="0"/>
          <a:ext cx="0" cy="0"/>
          <a:chOff x="0" y="0"/>
          <a:chExt cx="0" cy="0"/>
        </a:xfrm>
      </p:grpSpPr>
      <p:grpSp>
        <p:nvGrpSpPr>
          <p:cNvPr id="2" name="Group 2"/>
          <p:cNvGrpSpPr/>
          <p:nvPr/>
        </p:nvGrpSpPr>
        <p:grpSpPr>
          <a:xfrm rot="0">
            <a:off x="-23058" y="119861"/>
            <a:ext cx="18288000" cy="9651375"/>
            <a:chOff x="0" y="0"/>
            <a:chExt cx="24384000" cy="12868500"/>
          </a:xfrm>
        </p:grpSpPr>
        <p:sp>
          <p:nvSpPr>
            <p:cNvPr id="3" name="Freeform 3"/>
            <p:cNvSpPr/>
            <p:nvPr/>
          </p:nvSpPr>
          <p:spPr>
            <a:xfrm>
              <a:off x="0" y="0"/>
              <a:ext cx="24384000" cy="12868529"/>
            </a:xfrm>
            <a:custGeom>
              <a:avLst/>
              <a:gdLst/>
              <a:ahLst/>
              <a:cxnLst/>
              <a:rect l="l" t="t" r="r" b="b"/>
              <a:pathLst>
                <a:path w="24384000" h="12868529">
                  <a:moveTo>
                    <a:pt x="0" y="0"/>
                  </a:moveTo>
                  <a:lnTo>
                    <a:pt x="24384000" y="0"/>
                  </a:lnTo>
                  <a:lnTo>
                    <a:pt x="24384000" y="12868529"/>
                  </a:lnTo>
                  <a:lnTo>
                    <a:pt x="0" y="12868529"/>
                  </a:lnTo>
                  <a:close/>
                </a:path>
              </a:pathLst>
            </a:custGeom>
            <a:solidFill>
              <a:srgbClr val="FFFFFF"/>
            </a:solidFill>
          </p:spPr>
        </p:sp>
      </p:grpSp>
      <p:sp>
        <p:nvSpPr>
          <p:cNvPr id="4" name="TextBox 4"/>
          <p:cNvSpPr txBox="1"/>
          <p:nvPr/>
        </p:nvSpPr>
        <p:spPr>
          <a:xfrm>
            <a:off x="392380" y="9292270"/>
            <a:ext cx="1837386" cy="417851"/>
          </a:xfrm>
          <a:prstGeom prst="rect">
            <a:avLst/>
          </a:prstGeom>
        </p:spPr>
        <p:txBody>
          <a:bodyPr lIns="0" tIns="0" rIns="0" bIns="0" rtlCol="0" anchor="t">
            <a:spAutoFit/>
          </a:bodyPr>
          <a:lstStyle/>
          <a:p>
            <a:pPr algn="l">
              <a:lnSpc>
                <a:spcPts val="2520"/>
              </a:lnSpc>
            </a:pPr>
            <a:r>
              <a:rPr lang="en-US" sz="2100">
                <a:solidFill>
                  <a:srgbClr val="000000"/>
                </a:solidFill>
                <a:latin typeface="Times New Roman" panose="02020603050405020304"/>
              </a:rPr>
              <a:t>AncoraSIR.com</a:t>
            </a:r>
            <a:endParaRPr lang="en-US" sz="2100">
              <a:solidFill>
                <a:srgbClr val="000000"/>
              </a:solidFill>
              <a:latin typeface="Times New Roman" panose="02020603050405020304"/>
            </a:endParaRPr>
          </a:p>
        </p:txBody>
      </p:sp>
      <p:sp>
        <p:nvSpPr>
          <p:cNvPr id="5" name="Freeform 5"/>
          <p:cNvSpPr/>
          <p:nvPr/>
        </p:nvSpPr>
        <p:spPr>
          <a:xfrm>
            <a:off x="17132530" y="8267559"/>
            <a:ext cx="808410" cy="1378488"/>
          </a:xfrm>
          <a:custGeom>
            <a:avLst/>
            <a:gdLst/>
            <a:ahLst/>
            <a:cxnLst/>
            <a:rect l="l" t="t" r="r" b="b"/>
            <a:pathLst>
              <a:path w="808410" h="1378488">
                <a:moveTo>
                  <a:pt x="0" y="0"/>
                </a:moveTo>
                <a:lnTo>
                  <a:pt x="808410" y="0"/>
                </a:lnTo>
                <a:lnTo>
                  <a:pt x="808410" y="1378488"/>
                </a:lnTo>
                <a:lnTo>
                  <a:pt x="0" y="1378488"/>
                </a:lnTo>
                <a:lnTo>
                  <a:pt x="0" y="0"/>
                </a:lnTo>
                <a:close/>
              </a:path>
            </a:pathLst>
          </a:custGeom>
          <a:blipFill>
            <a:blip r:embed="rId1"/>
            <a:stretch>
              <a:fillRect l="-1604" r="-1604"/>
            </a:stretch>
          </a:blipFill>
        </p:spPr>
      </p:sp>
      <p:sp>
        <p:nvSpPr>
          <p:cNvPr id="6" name="TextBox 6"/>
          <p:cNvSpPr txBox="1"/>
          <p:nvPr/>
        </p:nvSpPr>
        <p:spPr>
          <a:xfrm>
            <a:off x="392382" y="266662"/>
            <a:ext cx="17457120" cy="1246505"/>
          </a:xfrm>
          <a:prstGeom prst="rect">
            <a:avLst/>
          </a:prstGeom>
        </p:spPr>
        <p:txBody>
          <a:bodyPr lIns="0" tIns="0" rIns="0" bIns="0" rtlCol="0" anchor="t">
            <a:spAutoFit/>
          </a:bodyPr>
          <a:lstStyle/>
          <a:p>
            <a:pPr algn="ctr">
              <a:lnSpc>
                <a:spcPts val="9720"/>
              </a:lnSpc>
            </a:pPr>
            <a:r>
              <a:rPr lang="en-US" sz="6600">
                <a:solidFill>
                  <a:srgbClr val="000000"/>
                </a:solidFill>
                <a:latin typeface="Times New Roman" panose="02020603050405020304"/>
                <a:sym typeface="+mn-ea"/>
              </a:rPr>
              <a:t>Intent</a:t>
            </a:r>
            <a:r>
              <a:rPr lang="en-US" sz="6600">
                <a:solidFill>
                  <a:srgbClr val="000000"/>
                </a:solidFill>
                <a:latin typeface="Times New Roman" panose="02020603050405020304"/>
                <a:sym typeface="+mn-ea"/>
              </a:rPr>
              <a:t>ion</a:t>
            </a:r>
            <a:r>
              <a:rPr lang="en-US" sz="6600">
                <a:solidFill>
                  <a:srgbClr val="000000"/>
                </a:solidFill>
                <a:latin typeface="Times New Roman" panose="02020603050405020304"/>
                <a:sym typeface="+mn-ea"/>
              </a:rPr>
              <a:t> Recognition Robot Arm </a:t>
            </a:r>
            <a:endParaRPr lang="en-US" sz="6600">
              <a:solidFill>
                <a:srgbClr val="000000"/>
              </a:solidFill>
              <a:latin typeface="Times New Roman" panose="02020603050405020304"/>
            </a:endParaRPr>
          </a:p>
        </p:txBody>
      </p:sp>
      <p:sp>
        <p:nvSpPr>
          <p:cNvPr id="8" name="TextBox 8"/>
          <p:cNvSpPr txBox="1"/>
          <p:nvPr/>
        </p:nvSpPr>
        <p:spPr>
          <a:xfrm>
            <a:off x="392382" y="9733136"/>
            <a:ext cx="6483418" cy="494348"/>
          </a:xfrm>
          <a:prstGeom prst="rect">
            <a:avLst/>
          </a:prstGeom>
        </p:spPr>
        <p:txBody>
          <a:bodyPr lIns="0" tIns="0" rIns="0" bIns="0" rtlCol="0" anchor="t">
            <a:spAutoFit/>
          </a:bodyPr>
          <a:lstStyle/>
          <a:p>
            <a:pPr algn="l">
              <a:lnSpc>
                <a:spcPts val="2160"/>
              </a:lnSpc>
            </a:pPr>
            <a:r>
              <a:rPr lang="en-US" sz="1800">
                <a:solidFill>
                  <a:srgbClr val="FFFFFF"/>
                </a:solidFill>
                <a:latin typeface="Times New Roman" panose="02020603050405020304"/>
              </a:rPr>
              <a:t>Presenter Name &amp; Date of Presentation</a:t>
            </a:r>
            <a:endParaRPr lang="en-US" sz="1800">
              <a:solidFill>
                <a:srgbClr val="FFFFFF"/>
              </a:solidFill>
              <a:latin typeface="Times New Roman" panose="02020603050405020304"/>
            </a:endParaRPr>
          </a:p>
        </p:txBody>
      </p:sp>
      <p:sp>
        <p:nvSpPr>
          <p:cNvPr id="9" name="TextBox 9"/>
          <p:cNvSpPr txBox="1"/>
          <p:nvPr/>
        </p:nvSpPr>
        <p:spPr>
          <a:xfrm>
            <a:off x="7058682" y="9733136"/>
            <a:ext cx="4170636" cy="494348"/>
          </a:xfrm>
          <a:prstGeom prst="rect">
            <a:avLst/>
          </a:prstGeom>
        </p:spPr>
        <p:txBody>
          <a:bodyPr lIns="0" tIns="0" rIns="0" bIns="0" rtlCol="0" anchor="t">
            <a:spAutoFit/>
          </a:bodyPr>
          <a:lstStyle/>
          <a:p>
            <a:pPr algn="ctr">
              <a:lnSpc>
                <a:spcPts val="2160"/>
              </a:lnSpc>
            </a:pPr>
            <a:r>
              <a:rPr lang="en-US" sz="1800">
                <a:solidFill>
                  <a:srgbClr val="FFFFFF"/>
                </a:solidFill>
                <a:latin typeface="Times New Roman" panose="02020603050405020304"/>
              </a:rPr>
              <a:t>Title of Your Presentation</a:t>
            </a:r>
            <a:endParaRPr lang="en-US" sz="1800">
              <a:solidFill>
                <a:srgbClr val="FFFFFF"/>
              </a:solidFill>
              <a:latin typeface="Times New Roman" panose="02020603050405020304"/>
            </a:endParaRPr>
          </a:p>
        </p:txBody>
      </p:sp>
      <p:sp>
        <p:nvSpPr>
          <p:cNvPr id="11" name="TextBox 9"/>
          <p:cNvSpPr txBox="1"/>
          <p:nvPr/>
        </p:nvSpPr>
        <p:spPr>
          <a:xfrm>
            <a:off x="381000" y="3201035"/>
            <a:ext cx="17731740" cy="3489325"/>
          </a:xfrm>
          <a:prstGeom prst="rect">
            <a:avLst/>
          </a:prstGeom>
        </p:spPr>
        <p:txBody>
          <a:bodyPr wrap="square" lIns="0" tIns="0" rIns="0" bIns="0" rtlCol="0" anchor="t">
            <a:spAutoFit/>
          </a:bodyPr>
          <a:lstStyle/>
          <a:p>
            <a:pPr>
              <a:lnSpc>
                <a:spcPts val="4535"/>
              </a:lnSpc>
            </a:pPr>
            <a:r>
              <a:rPr lang="en-US" sz="3775">
                <a:solidFill>
                  <a:srgbClr val="000000"/>
                </a:solidFill>
                <a:latin typeface="Times New Roman" panose="02020603050405020304"/>
                <a:sym typeface="+mn-ea"/>
              </a:rPr>
              <a:t>3) The data we will use:</a:t>
            </a:r>
            <a:endParaRPr lang="en-US" sz="3775">
              <a:solidFill>
                <a:srgbClr val="000000"/>
              </a:solidFill>
              <a:latin typeface="Times New Roman" panose="02020603050405020304"/>
            </a:endParaRPr>
          </a:p>
          <a:p>
            <a:pPr>
              <a:lnSpc>
                <a:spcPts val="4535"/>
              </a:lnSpc>
            </a:pPr>
            <a:r>
              <a:rPr lang="en-US" sz="3780">
                <a:solidFill>
                  <a:srgbClr val="000000"/>
                </a:solidFill>
                <a:latin typeface="Times New Roman" panose="02020603050405020304"/>
              </a:rPr>
              <a:t>	For the voice data used for training, we will collect the voice commands of our team members in the way of recording. </a:t>
            </a:r>
            <a:r>
              <a:rPr lang="en-US" sz="3780">
                <a:solidFill>
                  <a:srgbClr val="000000"/>
                </a:solidFill>
                <a:latin typeface="Times New Roman" panose="02020603050405020304"/>
              </a:rPr>
              <a:t>For the motion trajectory data, we plan to fix the IMU on the human wrist and use the posture information collected during the wrist movement as the feature data. For gesture data, we will collect the finger joint angle data through the mediapipe pack and send it to the machine learning model as feature data.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14A599"/>
        </a:solidFill>
        <a:effectLst/>
      </p:bgPr>
    </p:bg>
    <p:spTree>
      <p:nvGrpSpPr>
        <p:cNvPr id="1" name=""/>
        <p:cNvGrpSpPr/>
        <p:nvPr/>
      </p:nvGrpSpPr>
      <p:grpSpPr>
        <a:xfrm>
          <a:off x="0" y="0"/>
          <a:ext cx="0" cy="0"/>
          <a:chOff x="0" y="0"/>
          <a:chExt cx="0" cy="0"/>
        </a:xfrm>
      </p:grpSpPr>
      <p:grpSp>
        <p:nvGrpSpPr>
          <p:cNvPr id="2" name="Group 2"/>
          <p:cNvGrpSpPr/>
          <p:nvPr/>
        </p:nvGrpSpPr>
        <p:grpSpPr>
          <a:xfrm rot="0">
            <a:off x="0" y="159156"/>
            <a:ext cx="18288000" cy="9486891"/>
            <a:chOff x="0" y="0"/>
            <a:chExt cx="24384000" cy="12649188"/>
          </a:xfrm>
        </p:grpSpPr>
        <p:sp>
          <p:nvSpPr>
            <p:cNvPr id="3" name="Freeform 3"/>
            <p:cNvSpPr/>
            <p:nvPr/>
          </p:nvSpPr>
          <p:spPr>
            <a:xfrm>
              <a:off x="0" y="0"/>
              <a:ext cx="24384000" cy="12649217"/>
            </a:xfrm>
            <a:custGeom>
              <a:avLst/>
              <a:gdLst/>
              <a:ahLst/>
              <a:cxnLst/>
              <a:rect l="l" t="t" r="r" b="b"/>
              <a:pathLst>
                <a:path w="24384000" h="12649217">
                  <a:moveTo>
                    <a:pt x="0" y="0"/>
                  </a:moveTo>
                  <a:lnTo>
                    <a:pt x="24384000" y="0"/>
                  </a:lnTo>
                  <a:lnTo>
                    <a:pt x="24384000" y="12649217"/>
                  </a:lnTo>
                  <a:lnTo>
                    <a:pt x="0" y="12649217"/>
                  </a:lnTo>
                  <a:close/>
                </a:path>
              </a:pathLst>
            </a:custGeom>
            <a:solidFill>
              <a:srgbClr val="FFFFFF"/>
            </a:solidFill>
          </p:spPr>
        </p:sp>
      </p:grpSp>
      <p:sp>
        <p:nvSpPr>
          <p:cNvPr id="4" name="TextBox 4"/>
          <p:cNvSpPr txBox="1"/>
          <p:nvPr/>
        </p:nvSpPr>
        <p:spPr>
          <a:xfrm>
            <a:off x="392380" y="9292270"/>
            <a:ext cx="1837386" cy="417851"/>
          </a:xfrm>
          <a:prstGeom prst="rect">
            <a:avLst/>
          </a:prstGeom>
        </p:spPr>
        <p:txBody>
          <a:bodyPr lIns="0" tIns="0" rIns="0" bIns="0" rtlCol="0" anchor="t">
            <a:spAutoFit/>
          </a:bodyPr>
          <a:lstStyle/>
          <a:p>
            <a:pPr algn="l">
              <a:lnSpc>
                <a:spcPts val="2520"/>
              </a:lnSpc>
            </a:pPr>
            <a:r>
              <a:rPr lang="en-US" sz="2100">
                <a:solidFill>
                  <a:srgbClr val="000000"/>
                </a:solidFill>
                <a:latin typeface="Times New Roman" panose="02020603050405020304"/>
              </a:rPr>
              <a:t>AncoraSIR.com</a:t>
            </a:r>
            <a:endParaRPr lang="en-US" sz="2100">
              <a:solidFill>
                <a:srgbClr val="000000"/>
              </a:solidFill>
              <a:latin typeface="Times New Roman" panose="02020603050405020304"/>
            </a:endParaRPr>
          </a:p>
        </p:txBody>
      </p:sp>
      <p:sp>
        <p:nvSpPr>
          <p:cNvPr id="5" name="Freeform 5"/>
          <p:cNvSpPr/>
          <p:nvPr/>
        </p:nvSpPr>
        <p:spPr>
          <a:xfrm>
            <a:off x="17132530" y="8267559"/>
            <a:ext cx="808410" cy="1378488"/>
          </a:xfrm>
          <a:custGeom>
            <a:avLst/>
            <a:gdLst/>
            <a:ahLst/>
            <a:cxnLst/>
            <a:rect l="l" t="t" r="r" b="b"/>
            <a:pathLst>
              <a:path w="808410" h="1378488">
                <a:moveTo>
                  <a:pt x="0" y="0"/>
                </a:moveTo>
                <a:lnTo>
                  <a:pt x="808410" y="0"/>
                </a:lnTo>
                <a:lnTo>
                  <a:pt x="808410" y="1378488"/>
                </a:lnTo>
                <a:lnTo>
                  <a:pt x="0" y="1378488"/>
                </a:lnTo>
                <a:lnTo>
                  <a:pt x="0" y="0"/>
                </a:lnTo>
                <a:close/>
              </a:path>
            </a:pathLst>
          </a:custGeom>
          <a:blipFill>
            <a:blip r:embed="rId1"/>
            <a:stretch>
              <a:fillRect l="-1604" r="-1604"/>
            </a:stretch>
          </a:blipFill>
        </p:spPr>
      </p:sp>
      <p:sp>
        <p:nvSpPr>
          <p:cNvPr id="7" name="TextBox 7"/>
          <p:cNvSpPr txBox="1"/>
          <p:nvPr/>
        </p:nvSpPr>
        <p:spPr>
          <a:xfrm>
            <a:off x="392382" y="9733136"/>
            <a:ext cx="6483418" cy="494348"/>
          </a:xfrm>
          <a:prstGeom prst="rect">
            <a:avLst/>
          </a:prstGeom>
        </p:spPr>
        <p:txBody>
          <a:bodyPr lIns="0" tIns="0" rIns="0" bIns="0" rtlCol="0" anchor="t">
            <a:spAutoFit/>
          </a:bodyPr>
          <a:lstStyle/>
          <a:p>
            <a:pPr algn="l">
              <a:lnSpc>
                <a:spcPts val="2160"/>
              </a:lnSpc>
            </a:pPr>
            <a:r>
              <a:rPr lang="en-US" sz="1800">
                <a:solidFill>
                  <a:srgbClr val="FFFFFF"/>
                </a:solidFill>
                <a:latin typeface="Times New Roman" panose="02020603050405020304"/>
              </a:rPr>
              <a:t>Presenter Name &amp; Date of Presentation</a:t>
            </a:r>
            <a:endParaRPr lang="en-US" sz="1800">
              <a:solidFill>
                <a:srgbClr val="FFFFFF"/>
              </a:solidFill>
              <a:latin typeface="Times New Roman" panose="02020603050405020304"/>
            </a:endParaRPr>
          </a:p>
        </p:txBody>
      </p:sp>
      <p:sp>
        <p:nvSpPr>
          <p:cNvPr id="8" name="TextBox 8"/>
          <p:cNvSpPr txBox="1"/>
          <p:nvPr/>
        </p:nvSpPr>
        <p:spPr>
          <a:xfrm>
            <a:off x="7058682" y="9733136"/>
            <a:ext cx="4170636" cy="494348"/>
          </a:xfrm>
          <a:prstGeom prst="rect">
            <a:avLst/>
          </a:prstGeom>
        </p:spPr>
        <p:txBody>
          <a:bodyPr lIns="0" tIns="0" rIns="0" bIns="0" rtlCol="0" anchor="t">
            <a:spAutoFit/>
          </a:bodyPr>
          <a:lstStyle/>
          <a:p>
            <a:pPr algn="ctr">
              <a:lnSpc>
                <a:spcPts val="2160"/>
              </a:lnSpc>
            </a:pPr>
            <a:r>
              <a:rPr lang="en-US" sz="1800">
                <a:solidFill>
                  <a:srgbClr val="FFFFFF"/>
                </a:solidFill>
                <a:latin typeface="Times New Roman" panose="02020603050405020304"/>
              </a:rPr>
              <a:t>Title of Your Presentation</a:t>
            </a:r>
            <a:endParaRPr lang="en-US" sz="1800">
              <a:solidFill>
                <a:srgbClr val="FFFFFF"/>
              </a:solidFill>
              <a:latin typeface="Times New Roman" panose="02020603050405020304"/>
            </a:endParaRPr>
          </a:p>
        </p:txBody>
      </p:sp>
      <p:sp>
        <p:nvSpPr>
          <p:cNvPr id="9" name="TextBox 9"/>
          <p:cNvSpPr txBox="1"/>
          <p:nvPr/>
        </p:nvSpPr>
        <p:spPr>
          <a:xfrm>
            <a:off x="392377" y="2247704"/>
            <a:ext cx="17660044" cy="6406515"/>
          </a:xfrm>
          <a:prstGeom prst="rect">
            <a:avLst/>
          </a:prstGeom>
        </p:spPr>
        <p:txBody>
          <a:bodyPr lIns="0" tIns="0" rIns="0" bIns="0" rtlCol="0" anchor="t">
            <a:spAutoFit/>
          </a:bodyPr>
          <a:lstStyle/>
          <a:p>
            <a:pPr>
              <a:lnSpc>
                <a:spcPts val="4535"/>
              </a:lnSpc>
            </a:pPr>
            <a:r>
              <a:rPr lang="en-US" sz="3800">
                <a:solidFill>
                  <a:srgbClr val="000000"/>
                </a:solidFill>
                <a:latin typeface="Times New Roman" panose="02020603050405020304"/>
                <a:sym typeface="+mn-ea"/>
              </a:rPr>
              <a:t>4)The methods we will use including:</a:t>
            </a:r>
            <a:endParaRPr lang="en-US" sz="3800">
              <a:solidFill>
                <a:srgbClr val="000000"/>
              </a:solidFill>
              <a:latin typeface="Times New Roman" panose="02020603050405020304"/>
            </a:endParaRPr>
          </a:p>
          <a:p>
            <a:pPr>
              <a:lnSpc>
                <a:spcPts val="4535"/>
              </a:lnSpc>
            </a:pPr>
            <a:r>
              <a:rPr lang="en-US" sz="3800">
                <a:solidFill>
                  <a:srgbClr val="000000"/>
                </a:solidFill>
                <a:latin typeface="Times New Roman" panose="02020603050405020304"/>
                <a:sym typeface="+mn-ea"/>
              </a:rPr>
              <a:t>	a) IMU Intent Recognitnion: LSTM (long short-term memory networks) </a:t>
            </a:r>
            <a:endParaRPr lang="en-US" sz="3800">
              <a:solidFill>
                <a:srgbClr val="000000"/>
              </a:solidFill>
              <a:latin typeface="Times New Roman" panose="02020603050405020304"/>
            </a:endParaRPr>
          </a:p>
          <a:p>
            <a:pPr>
              <a:lnSpc>
                <a:spcPts val="4535"/>
              </a:lnSpc>
            </a:pPr>
            <a:r>
              <a:rPr lang="en-US" sz="3800">
                <a:solidFill>
                  <a:srgbClr val="000000"/>
                </a:solidFill>
                <a:latin typeface="Times New Roman" panose="02020603050405020304"/>
                <a:sym typeface="+mn-ea"/>
              </a:rPr>
              <a:t>	b) Camera Intent Recognition: Supervised Learning methods, such as Random Forest, 	   SVC......</a:t>
            </a:r>
            <a:endParaRPr lang="en-US" sz="3800">
              <a:solidFill>
                <a:srgbClr val="000000"/>
              </a:solidFill>
              <a:latin typeface="Times New Roman" panose="02020603050405020304"/>
            </a:endParaRPr>
          </a:p>
          <a:p>
            <a:pPr>
              <a:lnSpc>
                <a:spcPts val="4535"/>
              </a:lnSpc>
            </a:pPr>
            <a:r>
              <a:rPr lang="en-US" sz="3800">
                <a:solidFill>
                  <a:srgbClr val="000000"/>
                </a:solidFill>
                <a:latin typeface="Times New Roman" panose="02020603050405020304"/>
                <a:ea typeface="Times New Roman" panose="02020603050405020304"/>
                <a:sym typeface="+mn-ea"/>
              </a:rPr>
              <a:t>	c) Camera Object Recognition: CNN (Convolutional Neural Network) such as VGG、		   ResNet, YOLO (You only look once)</a:t>
            </a:r>
            <a:endParaRPr lang="en-US" sz="3800">
              <a:solidFill>
                <a:srgbClr val="000000"/>
              </a:solidFill>
              <a:latin typeface="Times New Roman" panose="02020603050405020304"/>
              <a:ea typeface="Times New Roman" panose="02020603050405020304"/>
            </a:endParaRPr>
          </a:p>
          <a:p>
            <a:pPr>
              <a:lnSpc>
                <a:spcPts val="4535"/>
              </a:lnSpc>
            </a:pPr>
            <a:r>
              <a:rPr lang="en-US" sz="3800">
                <a:solidFill>
                  <a:srgbClr val="000000"/>
                </a:solidFill>
                <a:latin typeface="Times New Roman" panose="02020603050405020304"/>
                <a:sym typeface="+mn-ea"/>
              </a:rPr>
              <a:t>	d) Voice Intent Recognition: LSTM</a:t>
            </a:r>
            <a:endParaRPr lang="en-US" sz="3800">
              <a:solidFill>
                <a:srgbClr val="000000"/>
              </a:solidFill>
              <a:latin typeface="Times New Roman" panose="02020603050405020304"/>
              <a:sym typeface="+mn-ea"/>
            </a:endParaRPr>
          </a:p>
          <a:p>
            <a:pPr>
              <a:lnSpc>
                <a:spcPts val="4535"/>
              </a:lnSpc>
            </a:pPr>
            <a:endParaRPr lang="en-US" sz="3800">
              <a:solidFill>
                <a:srgbClr val="000000"/>
              </a:solidFill>
              <a:latin typeface="Times New Roman" panose="02020603050405020304"/>
            </a:endParaRPr>
          </a:p>
          <a:p>
            <a:pPr>
              <a:lnSpc>
                <a:spcPts val="4560"/>
              </a:lnSpc>
            </a:pPr>
            <a:r>
              <a:rPr lang="en-US" sz="3800">
                <a:solidFill>
                  <a:srgbClr val="000000"/>
                </a:solidFill>
                <a:latin typeface="Times New Roman" panose="02020603050405020304"/>
              </a:rPr>
              <a:t>5)Finally, we will evaluate as follows:</a:t>
            </a:r>
          </a:p>
          <a:p>
            <a:pPr>
              <a:lnSpc>
                <a:spcPts val="4560"/>
              </a:lnSpc>
              <a:spcBef>
                <a:spcPct val="0"/>
              </a:spcBef>
            </a:pPr>
            <a:r>
              <a:rPr lang="en-US" sz="3800">
                <a:solidFill>
                  <a:srgbClr val="000000"/>
                </a:solidFill>
                <a:latin typeface="Times New Roman" panose="02020603050405020304"/>
              </a:rPr>
              <a:t>	a) Confusion Matrix</a:t>
            </a:r>
          </a:p>
          <a:p>
            <a:pPr>
              <a:lnSpc>
                <a:spcPts val="4560"/>
              </a:lnSpc>
              <a:spcBef>
                <a:spcPct val="0"/>
              </a:spcBef>
            </a:pPr>
            <a:r>
              <a:rPr lang="en-US" sz="3800">
                <a:solidFill>
                  <a:srgbClr val="000000"/>
                </a:solidFill>
                <a:latin typeface="Times New Roman" panose="02020603050405020304"/>
              </a:rPr>
              <a:t>	b) Accuracy</a:t>
            </a:r>
          </a:p>
        </p:txBody>
      </p:sp>
      <p:sp>
        <p:nvSpPr>
          <p:cNvPr id="10" name="TextBox 6"/>
          <p:cNvSpPr txBox="1"/>
          <p:nvPr/>
        </p:nvSpPr>
        <p:spPr>
          <a:xfrm>
            <a:off x="392382" y="266662"/>
            <a:ext cx="17457120" cy="1246505"/>
          </a:xfrm>
          <a:prstGeom prst="rect">
            <a:avLst/>
          </a:prstGeom>
        </p:spPr>
        <p:txBody>
          <a:bodyPr lIns="0" tIns="0" rIns="0" bIns="0" rtlCol="0" anchor="t">
            <a:spAutoFit/>
          </a:bodyPr>
          <a:p>
            <a:pPr algn="ctr">
              <a:lnSpc>
                <a:spcPts val="9720"/>
              </a:lnSpc>
            </a:pPr>
            <a:r>
              <a:rPr lang="en-US" sz="6600">
                <a:solidFill>
                  <a:srgbClr val="000000"/>
                </a:solidFill>
                <a:latin typeface="Times New Roman" panose="02020603050405020304"/>
                <a:sym typeface="+mn-ea"/>
              </a:rPr>
              <a:t>Intent</a:t>
            </a:r>
            <a:r>
              <a:rPr lang="en-US" sz="6600">
                <a:solidFill>
                  <a:srgbClr val="000000"/>
                </a:solidFill>
                <a:latin typeface="Times New Roman" panose="02020603050405020304"/>
                <a:sym typeface="+mn-ea"/>
              </a:rPr>
              <a:t>ion</a:t>
            </a:r>
            <a:r>
              <a:rPr lang="en-US" sz="6600">
                <a:solidFill>
                  <a:srgbClr val="000000"/>
                </a:solidFill>
                <a:latin typeface="Times New Roman" panose="02020603050405020304"/>
                <a:sym typeface="+mn-ea"/>
              </a:rPr>
              <a:t> Recognition Robot Arm </a:t>
            </a:r>
            <a:endParaRPr lang="en-US" sz="6600">
              <a:solidFill>
                <a:srgbClr val="000000"/>
              </a:solidFill>
              <a:latin typeface="Times New Roman" panose="02020603050405020304"/>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14A599"/>
        </a:solidFill>
        <a:effectLst/>
      </p:bgPr>
    </p:bg>
    <p:spTree>
      <p:nvGrpSpPr>
        <p:cNvPr id="1" name=""/>
        <p:cNvGrpSpPr/>
        <p:nvPr/>
      </p:nvGrpSpPr>
      <p:grpSpPr>
        <a:xfrm>
          <a:off x="0" y="0"/>
          <a:ext cx="0" cy="0"/>
          <a:chOff x="0" y="0"/>
          <a:chExt cx="0" cy="0"/>
        </a:xfrm>
      </p:grpSpPr>
      <p:grpSp>
        <p:nvGrpSpPr>
          <p:cNvPr id="2" name="Group 2"/>
          <p:cNvGrpSpPr/>
          <p:nvPr/>
        </p:nvGrpSpPr>
        <p:grpSpPr>
          <a:xfrm rot="0">
            <a:off x="0" y="74139"/>
            <a:ext cx="18288000" cy="9651375"/>
            <a:chOff x="0" y="0"/>
            <a:chExt cx="24384000" cy="12868500"/>
          </a:xfrm>
        </p:grpSpPr>
        <p:sp>
          <p:nvSpPr>
            <p:cNvPr id="3" name="Freeform 3"/>
            <p:cNvSpPr/>
            <p:nvPr/>
          </p:nvSpPr>
          <p:spPr>
            <a:xfrm>
              <a:off x="0" y="0"/>
              <a:ext cx="24384000" cy="12868529"/>
            </a:xfrm>
            <a:custGeom>
              <a:avLst/>
              <a:gdLst/>
              <a:ahLst/>
              <a:cxnLst/>
              <a:rect l="l" t="t" r="r" b="b"/>
              <a:pathLst>
                <a:path w="24384000" h="12868529">
                  <a:moveTo>
                    <a:pt x="0" y="0"/>
                  </a:moveTo>
                  <a:lnTo>
                    <a:pt x="24384000" y="0"/>
                  </a:lnTo>
                  <a:lnTo>
                    <a:pt x="24384000" y="12868529"/>
                  </a:lnTo>
                  <a:lnTo>
                    <a:pt x="0" y="12868529"/>
                  </a:lnTo>
                  <a:close/>
                </a:path>
              </a:pathLst>
            </a:custGeom>
            <a:solidFill>
              <a:srgbClr val="FFFFFF"/>
            </a:solidFill>
          </p:spPr>
        </p:sp>
      </p:grpSp>
      <p:sp>
        <p:nvSpPr>
          <p:cNvPr id="4" name="TextBox 4"/>
          <p:cNvSpPr txBox="1"/>
          <p:nvPr/>
        </p:nvSpPr>
        <p:spPr>
          <a:xfrm>
            <a:off x="392380" y="9292270"/>
            <a:ext cx="1837386" cy="417851"/>
          </a:xfrm>
          <a:prstGeom prst="rect">
            <a:avLst/>
          </a:prstGeom>
        </p:spPr>
        <p:txBody>
          <a:bodyPr lIns="0" tIns="0" rIns="0" bIns="0" rtlCol="0" anchor="t">
            <a:spAutoFit/>
          </a:bodyPr>
          <a:lstStyle/>
          <a:p>
            <a:pPr algn="l">
              <a:lnSpc>
                <a:spcPts val="2520"/>
              </a:lnSpc>
            </a:pPr>
            <a:r>
              <a:rPr lang="en-US" sz="2100">
                <a:solidFill>
                  <a:srgbClr val="000000"/>
                </a:solidFill>
                <a:latin typeface="Times New Roman" panose="02020603050405020304"/>
              </a:rPr>
              <a:t>AncoraSIR.com</a:t>
            </a:r>
            <a:endParaRPr lang="en-US" sz="2100">
              <a:solidFill>
                <a:srgbClr val="000000"/>
              </a:solidFill>
              <a:latin typeface="Times New Roman" panose="02020603050405020304"/>
            </a:endParaRPr>
          </a:p>
        </p:txBody>
      </p:sp>
      <p:sp>
        <p:nvSpPr>
          <p:cNvPr id="5" name="Freeform 5"/>
          <p:cNvSpPr/>
          <p:nvPr/>
        </p:nvSpPr>
        <p:spPr>
          <a:xfrm>
            <a:off x="17132530" y="8267559"/>
            <a:ext cx="808410" cy="1378488"/>
          </a:xfrm>
          <a:custGeom>
            <a:avLst/>
            <a:gdLst/>
            <a:ahLst/>
            <a:cxnLst/>
            <a:rect l="l" t="t" r="r" b="b"/>
            <a:pathLst>
              <a:path w="808410" h="1378488">
                <a:moveTo>
                  <a:pt x="0" y="0"/>
                </a:moveTo>
                <a:lnTo>
                  <a:pt x="808410" y="0"/>
                </a:lnTo>
                <a:lnTo>
                  <a:pt x="808410" y="1378488"/>
                </a:lnTo>
                <a:lnTo>
                  <a:pt x="0" y="1378488"/>
                </a:lnTo>
                <a:lnTo>
                  <a:pt x="0" y="0"/>
                </a:lnTo>
                <a:close/>
              </a:path>
            </a:pathLst>
          </a:custGeom>
          <a:blipFill>
            <a:blip r:embed="rId1"/>
            <a:stretch>
              <a:fillRect l="-1604" r="-1604"/>
            </a:stretch>
          </a:blipFill>
        </p:spPr>
      </p:sp>
      <p:sp>
        <p:nvSpPr>
          <p:cNvPr id="6" name="AutoShape 6"/>
          <p:cNvSpPr/>
          <p:nvPr/>
        </p:nvSpPr>
        <p:spPr>
          <a:xfrm rot="3708">
            <a:off x="291412" y="1503484"/>
            <a:ext cx="17660044" cy="0"/>
          </a:xfrm>
          <a:prstGeom prst="line">
            <a:avLst/>
          </a:prstGeom>
          <a:ln w="9525" cap="rnd">
            <a:solidFill>
              <a:srgbClr val="14A599"/>
            </a:solidFill>
            <a:prstDash val="solid"/>
            <a:headEnd type="none" w="sm" len="sm"/>
            <a:tailEnd type="none" w="sm" len="sm"/>
          </a:ln>
        </p:spPr>
      </p:sp>
      <p:sp>
        <p:nvSpPr>
          <p:cNvPr id="7" name="TextBox 7"/>
          <p:cNvSpPr txBox="1"/>
          <p:nvPr/>
        </p:nvSpPr>
        <p:spPr>
          <a:xfrm>
            <a:off x="392382" y="266439"/>
            <a:ext cx="17457120" cy="1352616"/>
          </a:xfrm>
          <a:prstGeom prst="rect">
            <a:avLst/>
          </a:prstGeom>
        </p:spPr>
        <p:txBody>
          <a:bodyPr lIns="0" tIns="0" rIns="0" bIns="0" rtlCol="0" anchor="t">
            <a:spAutoFit/>
          </a:bodyPr>
          <a:lstStyle/>
          <a:p>
            <a:pPr algn="ctr">
              <a:lnSpc>
                <a:spcPts val="7130"/>
              </a:lnSpc>
            </a:pPr>
            <a:r>
              <a:rPr lang="en-US" sz="6600">
                <a:solidFill>
                  <a:srgbClr val="000000"/>
                </a:solidFill>
                <a:latin typeface="Times New Roman" panose="02020603050405020304"/>
              </a:rPr>
              <a:t>What is the problem that you will be investigating? </a:t>
            </a:r>
            <a:endParaRPr lang="en-US" sz="6600">
              <a:solidFill>
                <a:srgbClr val="000000"/>
              </a:solidFill>
              <a:latin typeface="Times New Roman" panose="02020603050405020304"/>
            </a:endParaRPr>
          </a:p>
        </p:txBody>
      </p:sp>
      <p:sp>
        <p:nvSpPr>
          <p:cNvPr id="8" name="TextBox 8"/>
          <p:cNvSpPr txBox="1"/>
          <p:nvPr/>
        </p:nvSpPr>
        <p:spPr>
          <a:xfrm>
            <a:off x="392382" y="9733136"/>
            <a:ext cx="6483418" cy="494348"/>
          </a:xfrm>
          <a:prstGeom prst="rect">
            <a:avLst/>
          </a:prstGeom>
        </p:spPr>
        <p:txBody>
          <a:bodyPr lIns="0" tIns="0" rIns="0" bIns="0" rtlCol="0" anchor="t">
            <a:spAutoFit/>
          </a:bodyPr>
          <a:lstStyle/>
          <a:p>
            <a:pPr algn="l">
              <a:lnSpc>
                <a:spcPts val="2160"/>
              </a:lnSpc>
            </a:pPr>
            <a:r>
              <a:rPr lang="en-US" sz="1800">
                <a:solidFill>
                  <a:srgbClr val="FFFFFF"/>
                </a:solidFill>
                <a:latin typeface="Times New Roman" panose="02020603050405020304"/>
              </a:rPr>
              <a:t>Presenter Name &amp; Date of Presentation</a:t>
            </a:r>
            <a:endParaRPr lang="en-US" sz="1800">
              <a:solidFill>
                <a:srgbClr val="FFFFFF"/>
              </a:solidFill>
              <a:latin typeface="Times New Roman" panose="02020603050405020304"/>
            </a:endParaRPr>
          </a:p>
        </p:txBody>
      </p:sp>
      <p:sp>
        <p:nvSpPr>
          <p:cNvPr id="9" name="TextBox 9"/>
          <p:cNvSpPr txBox="1"/>
          <p:nvPr/>
        </p:nvSpPr>
        <p:spPr>
          <a:xfrm>
            <a:off x="7058682" y="9733136"/>
            <a:ext cx="4170636" cy="494348"/>
          </a:xfrm>
          <a:prstGeom prst="rect">
            <a:avLst/>
          </a:prstGeom>
        </p:spPr>
        <p:txBody>
          <a:bodyPr lIns="0" tIns="0" rIns="0" bIns="0" rtlCol="0" anchor="t">
            <a:spAutoFit/>
          </a:bodyPr>
          <a:lstStyle/>
          <a:p>
            <a:pPr algn="ctr">
              <a:lnSpc>
                <a:spcPts val="2160"/>
              </a:lnSpc>
            </a:pPr>
            <a:r>
              <a:rPr lang="en-US" sz="1800">
                <a:solidFill>
                  <a:srgbClr val="FFFFFF"/>
                </a:solidFill>
                <a:latin typeface="Times New Roman" panose="02020603050405020304"/>
              </a:rPr>
              <a:t>Title of Your Presentation</a:t>
            </a:r>
            <a:endParaRPr lang="en-US" sz="1800">
              <a:solidFill>
                <a:srgbClr val="FFFFFF"/>
              </a:solidFill>
              <a:latin typeface="Times New Roman" panose="02020603050405020304"/>
            </a:endParaRPr>
          </a:p>
        </p:txBody>
      </p:sp>
      <p:sp>
        <p:nvSpPr>
          <p:cNvPr id="10" name="TextBox 10"/>
          <p:cNvSpPr txBox="1"/>
          <p:nvPr/>
        </p:nvSpPr>
        <p:spPr>
          <a:xfrm>
            <a:off x="228552" y="2476599"/>
            <a:ext cx="17457120" cy="5053965"/>
          </a:xfrm>
          <a:prstGeom prst="rect">
            <a:avLst/>
          </a:prstGeom>
        </p:spPr>
        <p:txBody>
          <a:bodyPr lIns="0" tIns="0" rIns="0" bIns="0" rtlCol="0" anchor="t">
            <a:spAutoFit/>
          </a:bodyPr>
          <a:lstStyle/>
          <a:p>
            <a:pPr marL="906780" lvl="1" indent="-453390">
              <a:lnSpc>
                <a:spcPts val="5630"/>
              </a:lnSpc>
              <a:buFont typeface="Arial" panose="020B0604020202020204"/>
              <a:buChar char="•"/>
            </a:pPr>
            <a:r>
              <a:rPr lang="en-US" sz="4200">
                <a:solidFill>
                  <a:srgbClr val="000000"/>
                </a:solidFill>
                <a:latin typeface="Times New Roman" panose="02020603050405020304"/>
              </a:rPr>
              <a:t>In our project, we will design an assistive system for people with disabilities. It integrates multiple recognition means, including recognizing actions using IMU, recording keywords with speech recognition, and image recognition to identify gestures and object positions, for recognizing the disabled person's intention and performing the grasping of the corresponding target. </a:t>
            </a:r>
            <a:endParaRPr lang="en-US" sz="4200">
              <a:solidFill>
                <a:srgbClr val="000000"/>
              </a:solidFill>
              <a:latin typeface="Times New Roman" panose="02020603050405020304"/>
            </a:endParaRPr>
          </a:p>
          <a:p>
            <a:pPr marL="906780" lvl="1" indent="-453390">
              <a:lnSpc>
                <a:spcPts val="5630"/>
              </a:lnSpc>
              <a:buFont typeface="Arial" panose="020B0604020202020204"/>
              <a:buChar char="•"/>
            </a:pPr>
            <a:r>
              <a:rPr lang="en-US" sz="4200">
                <a:solidFill>
                  <a:srgbClr val="000000"/>
                </a:solidFill>
                <a:latin typeface="Times New Roman" panose="02020603050405020304"/>
              </a:rPr>
              <a:t>We want people with disabilities to be able to use our system in a natural and intuitive way to improve their quality of life.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4A599"/>
        </a:solidFill>
        <a:effectLst/>
      </p:bgPr>
    </p:bg>
    <p:spTree>
      <p:nvGrpSpPr>
        <p:cNvPr id="1" name=""/>
        <p:cNvGrpSpPr/>
        <p:nvPr/>
      </p:nvGrpSpPr>
      <p:grpSpPr>
        <a:xfrm>
          <a:off x="0" y="0"/>
          <a:ext cx="0" cy="0"/>
          <a:chOff x="0" y="0"/>
          <a:chExt cx="0" cy="0"/>
        </a:xfrm>
      </p:grpSpPr>
      <p:grpSp>
        <p:nvGrpSpPr>
          <p:cNvPr id="2" name="Group 2"/>
          <p:cNvGrpSpPr/>
          <p:nvPr/>
        </p:nvGrpSpPr>
        <p:grpSpPr>
          <a:xfrm rot="0">
            <a:off x="0" y="74139"/>
            <a:ext cx="18288000" cy="9651375"/>
            <a:chOff x="0" y="0"/>
            <a:chExt cx="24384000" cy="12868500"/>
          </a:xfrm>
        </p:grpSpPr>
        <p:sp>
          <p:nvSpPr>
            <p:cNvPr id="3" name="Freeform 3"/>
            <p:cNvSpPr/>
            <p:nvPr/>
          </p:nvSpPr>
          <p:spPr>
            <a:xfrm>
              <a:off x="0" y="0"/>
              <a:ext cx="24384000" cy="12868529"/>
            </a:xfrm>
            <a:custGeom>
              <a:avLst/>
              <a:gdLst/>
              <a:ahLst/>
              <a:cxnLst/>
              <a:rect l="l" t="t" r="r" b="b"/>
              <a:pathLst>
                <a:path w="24384000" h="12868529">
                  <a:moveTo>
                    <a:pt x="0" y="0"/>
                  </a:moveTo>
                  <a:lnTo>
                    <a:pt x="24384000" y="0"/>
                  </a:lnTo>
                  <a:lnTo>
                    <a:pt x="24384000" y="12868529"/>
                  </a:lnTo>
                  <a:lnTo>
                    <a:pt x="0" y="12868529"/>
                  </a:lnTo>
                  <a:close/>
                </a:path>
              </a:pathLst>
            </a:custGeom>
            <a:solidFill>
              <a:srgbClr val="FFFFFF"/>
            </a:solidFill>
          </p:spPr>
        </p:sp>
      </p:grpSp>
      <p:sp>
        <p:nvSpPr>
          <p:cNvPr id="4" name="TextBox 4"/>
          <p:cNvSpPr txBox="1"/>
          <p:nvPr/>
        </p:nvSpPr>
        <p:spPr>
          <a:xfrm>
            <a:off x="392380" y="9292270"/>
            <a:ext cx="1837386" cy="417851"/>
          </a:xfrm>
          <a:prstGeom prst="rect">
            <a:avLst/>
          </a:prstGeom>
        </p:spPr>
        <p:txBody>
          <a:bodyPr lIns="0" tIns="0" rIns="0" bIns="0" rtlCol="0" anchor="t">
            <a:spAutoFit/>
          </a:bodyPr>
          <a:lstStyle/>
          <a:p>
            <a:pPr algn="l">
              <a:lnSpc>
                <a:spcPts val="2520"/>
              </a:lnSpc>
            </a:pPr>
            <a:r>
              <a:rPr lang="en-US" sz="2100">
                <a:solidFill>
                  <a:srgbClr val="000000"/>
                </a:solidFill>
                <a:latin typeface="Times New Roman" panose="02020603050405020304"/>
              </a:rPr>
              <a:t>AncoraSIR.com</a:t>
            </a:r>
            <a:endParaRPr lang="en-US" sz="2100">
              <a:solidFill>
                <a:srgbClr val="000000"/>
              </a:solidFill>
              <a:latin typeface="Times New Roman" panose="02020603050405020304"/>
            </a:endParaRPr>
          </a:p>
        </p:txBody>
      </p:sp>
      <p:sp>
        <p:nvSpPr>
          <p:cNvPr id="5" name="Freeform 5"/>
          <p:cNvSpPr/>
          <p:nvPr/>
        </p:nvSpPr>
        <p:spPr>
          <a:xfrm>
            <a:off x="17132530" y="8267559"/>
            <a:ext cx="808410" cy="1378488"/>
          </a:xfrm>
          <a:custGeom>
            <a:avLst/>
            <a:gdLst/>
            <a:ahLst/>
            <a:cxnLst/>
            <a:rect l="l" t="t" r="r" b="b"/>
            <a:pathLst>
              <a:path w="808410" h="1378488">
                <a:moveTo>
                  <a:pt x="0" y="0"/>
                </a:moveTo>
                <a:lnTo>
                  <a:pt x="808410" y="0"/>
                </a:lnTo>
                <a:lnTo>
                  <a:pt x="808410" y="1378488"/>
                </a:lnTo>
                <a:lnTo>
                  <a:pt x="0" y="1378488"/>
                </a:lnTo>
                <a:lnTo>
                  <a:pt x="0" y="0"/>
                </a:lnTo>
                <a:close/>
              </a:path>
            </a:pathLst>
          </a:custGeom>
          <a:blipFill>
            <a:blip r:embed="rId1"/>
            <a:stretch>
              <a:fillRect l="-1604" r="-1604"/>
            </a:stretch>
          </a:blipFill>
        </p:spPr>
      </p:sp>
      <p:sp>
        <p:nvSpPr>
          <p:cNvPr id="6" name="AutoShape 6"/>
          <p:cNvSpPr/>
          <p:nvPr/>
        </p:nvSpPr>
        <p:spPr>
          <a:xfrm rot="3708">
            <a:off x="380947" y="2071809"/>
            <a:ext cx="17660044" cy="0"/>
          </a:xfrm>
          <a:prstGeom prst="line">
            <a:avLst/>
          </a:prstGeom>
          <a:ln w="9525" cap="rnd">
            <a:solidFill>
              <a:srgbClr val="14A599"/>
            </a:solidFill>
            <a:prstDash val="solid"/>
            <a:headEnd type="none" w="sm" len="sm"/>
            <a:tailEnd type="none" w="sm" len="sm"/>
          </a:ln>
        </p:spPr>
      </p:sp>
      <p:sp>
        <p:nvSpPr>
          <p:cNvPr id="7" name="TextBox 7"/>
          <p:cNvSpPr txBox="1"/>
          <p:nvPr/>
        </p:nvSpPr>
        <p:spPr>
          <a:xfrm>
            <a:off x="380952" y="114262"/>
            <a:ext cx="17457120" cy="1967484"/>
          </a:xfrm>
          <a:prstGeom prst="rect">
            <a:avLst/>
          </a:prstGeom>
        </p:spPr>
        <p:txBody>
          <a:bodyPr lIns="0" tIns="0" rIns="0" bIns="0" rtlCol="0" anchor="t">
            <a:spAutoFit/>
          </a:bodyPr>
          <a:lstStyle/>
          <a:p>
            <a:pPr algn="ctr">
              <a:lnSpc>
                <a:spcPts val="7130"/>
              </a:lnSpc>
            </a:pPr>
            <a:r>
              <a:rPr lang="en-US" sz="6600">
                <a:solidFill>
                  <a:srgbClr val="000000"/>
                </a:solidFill>
                <a:latin typeface="Times New Roman" panose="02020603050405020304"/>
              </a:rPr>
              <a:t>What reading will you examine to provide context and background?</a:t>
            </a:r>
            <a:endParaRPr lang="en-US" sz="6600">
              <a:solidFill>
                <a:srgbClr val="000000"/>
              </a:solidFill>
              <a:latin typeface="Times New Roman" panose="02020603050405020304"/>
            </a:endParaRPr>
          </a:p>
        </p:txBody>
      </p:sp>
      <p:sp>
        <p:nvSpPr>
          <p:cNvPr id="8" name="TextBox 8"/>
          <p:cNvSpPr txBox="1"/>
          <p:nvPr/>
        </p:nvSpPr>
        <p:spPr>
          <a:xfrm>
            <a:off x="392382" y="9733136"/>
            <a:ext cx="6483418" cy="494348"/>
          </a:xfrm>
          <a:prstGeom prst="rect">
            <a:avLst/>
          </a:prstGeom>
        </p:spPr>
        <p:txBody>
          <a:bodyPr lIns="0" tIns="0" rIns="0" bIns="0" rtlCol="0" anchor="t">
            <a:spAutoFit/>
          </a:bodyPr>
          <a:lstStyle/>
          <a:p>
            <a:pPr algn="l">
              <a:lnSpc>
                <a:spcPts val="2160"/>
              </a:lnSpc>
            </a:pPr>
            <a:r>
              <a:rPr lang="en-US" sz="1800">
                <a:solidFill>
                  <a:srgbClr val="FFFFFF"/>
                </a:solidFill>
                <a:latin typeface="Times New Roman" panose="02020603050405020304"/>
              </a:rPr>
              <a:t>Presenter Name &amp; Date of Presentation</a:t>
            </a:r>
            <a:endParaRPr lang="en-US" sz="1800">
              <a:solidFill>
                <a:srgbClr val="FFFFFF"/>
              </a:solidFill>
              <a:latin typeface="Times New Roman" panose="02020603050405020304"/>
            </a:endParaRPr>
          </a:p>
        </p:txBody>
      </p:sp>
      <p:sp>
        <p:nvSpPr>
          <p:cNvPr id="9" name="TextBox 9"/>
          <p:cNvSpPr txBox="1"/>
          <p:nvPr/>
        </p:nvSpPr>
        <p:spPr>
          <a:xfrm>
            <a:off x="7058682" y="9733136"/>
            <a:ext cx="4170636" cy="494348"/>
          </a:xfrm>
          <a:prstGeom prst="rect">
            <a:avLst/>
          </a:prstGeom>
        </p:spPr>
        <p:txBody>
          <a:bodyPr lIns="0" tIns="0" rIns="0" bIns="0" rtlCol="0" anchor="t">
            <a:spAutoFit/>
          </a:bodyPr>
          <a:lstStyle/>
          <a:p>
            <a:pPr algn="ctr">
              <a:lnSpc>
                <a:spcPts val="2160"/>
              </a:lnSpc>
            </a:pPr>
            <a:r>
              <a:rPr lang="en-US" sz="1800">
                <a:solidFill>
                  <a:srgbClr val="FFFFFF"/>
                </a:solidFill>
                <a:latin typeface="Times New Roman" panose="02020603050405020304"/>
              </a:rPr>
              <a:t>Title of Your Presentation</a:t>
            </a:r>
            <a:endParaRPr lang="en-US" sz="1800">
              <a:solidFill>
                <a:srgbClr val="FFFFFF"/>
              </a:solidFill>
              <a:latin typeface="Times New Roman" panose="02020603050405020304"/>
            </a:endParaRPr>
          </a:p>
        </p:txBody>
      </p:sp>
      <p:sp>
        <p:nvSpPr>
          <p:cNvPr id="10" name="TextBox 10"/>
          <p:cNvSpPr txBox="1"/>
          <p:nvPr/>
        </p:nvSpPr>
        <p:spPr>
          <a:xfrm>
            <a:off x="483475" y="3009623"/>
            <a:ext cx="17457120" cy="4652645"/>
          </a:xfrm>
          <a:prstGeom prst="rect">
            <a:avLst/>
          </a:prstGeom>
        </p:spPr>
        <p:txBody>
          <a:bodyPr lIns="0" tIns="0" rIns="0" bIns="0" rtlCol="0" anchor="t">
            <a:spAutoFit/>
          </a:bodyPr>
          <a:lstStyle/>
          <a:p>
            <a:pPr>
              <a:lnSpc>
                <a:spcPts val="4535"/>
              </a:lnSpc>
            </a:pPr>
            <a:r>
              <a:rPr lang="en-US" sz="4200">
                <a:solidFill>
                  <a:srgbClr val="000000"/>
                </a:solidFill>
                <a:latin typeface="Times New Roman" panose="02020603050405020304"/>
                <a:ea typeface="Times New Roman" panose="02020603050405020304"/>
              </a:rPr>
              <a:t>IMU intent recognition： </a:t>
            </a:r>
            <a:endParaRPr lang="en-US" sz="4200">
              <a:solidFill>
                <a:srgbClr val="000000"/>
              </a:solidFill>
              <a:latin typeface="Times New Roman" panose="02020603050405020304"/>
              <a:ea typeface="Times New Roman" panose="02020603050405020304"/>
            </a:endParaRPr>
          </a:p>
          <a:p>
            <a:pPr>
              <a:lnSpc>
                <a:spcPts val="4535"/>
              </a:lnSpc>
            </a:pPr>
            <a:r>
              <a:rPr lang="en-US" sz="4200">
                <a:solidFill>
                  <a:srgbClr val="000000"/>
                </a:solidFill>
                <a:latin typeface="Times New Roman" panose="02020603050405020304"/>
                <a:ea typeface="Times New Roman" panose="02020603050405020304"/>
              </a:rPr>
              <a:t>(Determining grasp selection from arm trajectories via deep learning to enable functional hand movement in tetraplegia)</a:t>
            </a:r>
            <a:endParaRPr lang="en-US" sz="4200">
              <a:solidFill>
                <a:srgbClr val="000000"/>
              </a:solidFill>
              <a:latin typeface="Times New Roman" panose="02020603050405020304"/>
              <a:ea typeface="Times New Roman" panose="02020603050405020304"/>
            </a:endParaRPr>
          </a:p>
          <a:p>
            <a:pPr>
              <a:lnSpc>
                <a:spcPts val="4535"/>
              </a:lnSpc>
            </a:pPr>
          </a:p>
          <a:p>
            <a:pPr>
              <a:lnSpc>
                <a:spcPts val="4535"/>
              </a:lnSpc>
            </a:pPr>
            <a:r>
              <a:rPr lang="en-US" sz="4200">
                <a:solidFill>
                  <a:srgbClr val="000000"/>
                </a:solidFill>
                <a:latin typeface="Times New Roman" panose="02020603050405020304"/>
              </a:rPr>
              <a:t>In this paper, the patient's wrist movement information is collected by inertial sensors and the motion trajectories are classified using the dynamic time warping (DTW) algorithm to identify the patient's intention.</a:t>
            </a:r>
            <a:endParaRPr lang="en-US" sz="4200">
              <a:solidFill>
                <a:srgbClr val="000000"/>
              </a:solidFill>
              <a:latin typeface="Times New Roman" panose="02020603050405020304"/>
            </a:endParaRPr>
          </a:p>
          <a:p>
            <a:pPr algn="l">
              <a:lnSpc>
                <a:spcPts val="4535"/>
              </a:lnSpc>
            </a:p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14A599"/>
        </a:solidFill>
        <a:effectLst/>
      </p:bgPr>
    </p:bg>
    <p:spTree>
      <p:nvGrpSpPr>
        <p:cNvPr id="1" name=""/>
        <p:cNvGrpSpPr/>
        <p:nvPr/>
      </p:nvGrpSpPr>
      <p:grpSpPr>
        <a:xfrm>
          <a:off x="0" y="0"/>
          <a:ext cx="0" cy="0"/>
          <a:chOff x="0" y="0"/>
          <a:chExt cx="0" cy="0"/>
        </a:xfrm>
      </p:grpSpPr>
      <p:grpSp>
        <p:nvGrpSpPr>
          <p:cNvPr id="2" name="Group 2"/>
          <p:cNvGrpSpPr/>
          <p:nvPr/>
        </p:nvGrpSpPr>
        <p:grpSpPr>
          <a:xfrm rot="0">
            <a:off x="0" y="74139"/>
            <a:ext cx="18288000" cy="9651375"/>
            <a:chOff x="0" y="0"/>
            <a:chExt cx="24384000" cy="12868500"/>
          </a:xfrm>
        </p:grpSpPr>
        <p:sp>
          <p:nvSpPr>
            <p:cNvPr id="3" name="Freeform 3"/>
            <p:cNvSpPr/>
            <p:nvPr/>
          </p:nvSpPr>
          <p:spPr>
            <a:xfrm>
              <a:off x="0" y="0"/>
              <a:ext cx="24384000" cy="12868529"/>
            </a:xfrm>
            <a:custGeom>
              <a:avLst/>
              <a:gdLst/>
              <a:ahLst/>
              <a:cxnLst/>
              <a:rect l="l" t="t" r="r" b="b"/>
              <a:pathLst>
                <a:path w="24384000" h="12868529">
                  <a:moveTo>
                    <a:pt x="0" y="0"/>
                  </a:moveTo>
                  <a:lnTo>
                    <a:pt x="24384000" y="0"/>
                  </a:lnTo>
                  <a:lnTo>
                    <a:pt x="24384000" y="12868529"/>
                  </a:lnTo>
                  <a:lnTo>
                    <a:pt x="0" y="12868529"/>
                  </a:lnTo>
                  <a:close/>
                </a:path>
              </a:pathLst>
            </a:custGeom>
            <a:solidFill>
              <a:srgbClr val="FFFFFF"/>
            </a:solidFill>
          </p:spPr>
        </p:sp>
      </p:grpSp>
      <p:sp>
        <p:nvSpPr>
          <p:cNvPr id="4" name="TextBox 4"/>
          <p:cNvSpPr txBox="1"/>
          <p:nvPr/>
        </p:nvSpPr>
        <p:spPr>
          <a:xfrm>
            <a:off x="392380" y="9292270"/>
            <a:ext cx="1837386" cy="417851"/>
          </a:xfrm>
          <a:prstGeom prst="rect">
            <a:avLst/>
          </a:prstGeom>
        </p:spPr>
        <p:txBody>
          <a:bodyPr lIns="0" tIns="0" rIns="0" bIns="0" rtlCol="0" anchor="t">
            <a:spAutoFit/>
          </a:bodyPr>
          <a:lstStyle/>
          <a:p>
            <a:pPr algn="l">
              <a:lnSpc>
                <a:spcPts val="2520"/>
              </a:lnSpc>
            </a:pPr>
            <a:r>
              <a:rPr lang="en-US" sz="2100">
                <a:solidFill>
                  <a:srgbClr val="000000"/>
                </a:solidFill>
                <a:latin typeface="Times New Roman" panose="02020603050405020304"/>
              </a:rPr>
              <a:t>AncoraSIR.com</a:t>
            </a:r>
            <a:endParaRPr lang="en-US" sz="2100">
              <a:solidFill>
                <a:srgbClr val="000000"/>
              </a:solidFill>
              <a:latin typeface="Times New Roman" panose="02020603050405020304"/>
            </a:endParaRPr>
          </a:p>
        </p:txBody>
      </p:sp>
      <p:sp>
        <p:nvSpPr>
          <p:cNvPr id="5" name="Freeform 5"/>
          <p:cNvSpPr/>
          <p:nvPr/>
        </p:nvSpPr>
        <p:spPr>
          <a:xfrm>
            <a:off x="17132530" y="8267559"/>
            <a:ext cx="808410" cy="1378488"/>
          </a:xfrm>
          <a:custGeom>
            <a:avLst/>
            <a:gdLst/>
            <a:ahLst/>
            <a:cxnLst/>
            <a:rect l="l" t="t" r="r" b="b"/>
            <a:pathLst>
              <a:path w="808410" h="1378488">
                <a:moveTo>
                  <a:pt x="0" y="0"/>
                </a:moveTo>
                <a:lnTo>
                  <a:pt x="808410" y="0"/>
                </a:lnTo>
                <a:lnTo>
                  <a:pt x="808410" y="1378488"/>
                </a:lnTo>
                <a:lnTo>
                  <a:pt x="0" y="1378488"/>
                </a:lnTo>
                <a:lnTo>
                  <a:pt x="0" y="0"/>
                </a:lnTo>
                <a:close/>
              </a:path>
            </a:pathLst>
          </a:custGeom>
          <a:blipFill>
            <a:blip r:embed="rId1"/>
            <a:stretch>
              <a:fillRect l="-1604" r="-1604"/>
            </a:stretch>
          </a:blipFill>
        </p:spPr>
      </p:sp>
      <p:sp>
        <p:nvSpPr>
          <p:cNvPr id="6" name="AutoShape 6"/>
          <p:cNvSpPr/>
          <p:nvPr/>
        </p:nvSpPr>
        <p:spPr>
          <a:xfrm rot="3708">
            <a:off x="280617" y="2333429"/>
            <a:ext cx="17660044" cy="0"/>
          </a:xfrm>
          <a:prstGeom prst="line">
            <a:avLst/>
          </a:prstGeom>
          <a:ln w="9525" cap="rnd">
            <a:solidFill>
              <a:srgbClr val="14A599"/>
            </a:solidFill>
            <a:prstDash val="solid"/>
            <a:headEnd type="none" w="sm" len="sm"/>
            <a:tailEnd type="none" w="sm" len="sm"/>
          </a:ln>
        </p:spPr>
      </p:sp>
      <p:sp>
        <p:nvSpPr>
          <p:cNvPr id="7" name="TextBox 7"/>
          <p:cNvSpPr txBox="1"/>
          <p:nvPr/>
        </p:nvSpPr>
        <p:spPr>
          <a:xfrm>
            <a:off x="392382" y="342862"/>
            <a:ext cx="17457120" cy="1967484"/>
          </a:xfrm>
          <a:prstGeom prst="rect">
            <a:avLst/>
          </a:prstGeom>
        </p:spPr>
        <p:txBody>
          <a:bodyPr lIns="0" tIns="0" rIns="0" bIns="0" rtlCol="0" anchor="t">
            <a:spAutoFit/>
          </a:bodyPr>
          <a:lstStyle/>
          <a:p>
            <a:pPr algn="ctr">
              <a:lnSpc>
                <a:spcPts val="7130"/>
              </a:lnSpc>
            </a:pPr>
            <a:r>
              <a:rPr lang="en-US" sz="6600">
                <a:solidFill>
                  <a:srgbClr val="000000"/>
                </a:solidFill>
                <a:latin typeface="Times New Roman" panose="02020603050405020304"/>
              </a:rPr>
              <a:t>What reading will you examine to provide context and background?</a:t>
            </a:r>
            <a:endParaRPr lang="en-US" sz="6600">
              <a:solidFill>
                <a:srgbClr val="000000"/>
              </a:solidFill>
              <a:latin typeface="Times New Roman" panose="02020603050405020304"/>
            </a:endParaRPr>
          </a:p>
        </p:txBody>
      </p:sp>
      <p:sp>
        <p:nvSpPr>
          <p:cNvPr id="8" name="TextBox 8"/>
          <p:cNvSpPr txBox="1"/>
          <p:nvPr/>
        </p:nvSpPr>
        <p:spPr>
          <a:xfrm>
            <a:off x="392382" y="9733136"/>
            <a:ext cx="6483418" cy="494348"/>
          </a:xfrm>
          <a:prstGeom prst="rect">
            <a:avLst/>
          </a:prstGeom>
        </p:spPr>
        <p:txBody>
          <a:bodyPr lIns="0" tIns="0" rIns="0" bIns="0" rtlCol="0" anchor="t">
            <a:spAutoFit/>
          </a:bodyPr>
          <a:lstStyle/>
          <a:p>
            <a:pPr algn="l">
              <a:lnSpc>
                <a:spcPts val="2160"/>
              </a:lnSpc>
            </a:pPr>
            <a:r>
              <a:rPr lang="en-US" sz="1800">
                <a:solidFill>
                  <a:srgbClr val="FFFFFF"/>
                </a:solidFill>
                <a:latin typeface="Times New Roman" panose="02020603050405020304"/>
              </a:rPr>
              <a:t>Presenter Name &amp; Date of Presentation</a:t>
            </a:r>
            <a:endParaRPr lang="en-US" sz="1800">
              <a:solidFill>
                <a:srgbClr val="FFFFFF"/>
              </a:solidFill>
              <a:latin typeface="Times New Roman" panose="02020603050405020304"/>
            </a:endParaRPr>
          </a:p>
        </p:txBody>
      </p:sp>
      <p:sp>
        <p:nvSpPr>
          <p:cNvPr id="9" name="TextBox 9"/>
          <p:cNvSpPr txBox="1"/>
          <p:nvPr/>
        </p:nvSpPr>
        <p:spPr>
          <a:xfrm>
            <a:off x="7058682" y="9733136"/>
            <a:ext cx="4170636" cy="494348"/>
          </a:xfrm>
          <a:prstGeom prst="rect">
            <a:avLst/>
          </a:prstGeom>
        </p:spPr>
        <p:txBody>
          <a:bodyPr lIns="0" tIns="0" rIns="0" bIns="0" rtlCol="0" anchor="t">
            <a:spAutoFit/>
          </a:bodyPr>
          <a:lstStyle/>
          <a:p>
            <a:pPr algn="ctr">
              <a:lnSpc>
                <a:spcPts val="2160"/>
              </a:lnSpc>
            </a:pPr>
            <a:r>
              <a:rPr lang="en-US" sz="1800">
                <a:solidFill>
                  <a:srgbClr val="FFFFFF"/>
                </a:solidFill>
                <a:latin typeface="Times New Roman" panose="02020603050405020304"/>
              </a:rPr>
              <a:t>Title of Your Presentation</a:t>
            </a:r>
            <a:endParaRPr lang="en-US" sz="1800">
              <a:solidFill>
                <a:srgbClr val="FFFFFF"/>
              </a:solidFill>
              <a:latin typeface="Times New Roman" panose="02020603050405020304"/>
            </a:endParaRPr>
          </a:p>
        </p:txBody>
      </p:sp>
      <p:sp>
        <p:nvSpPr>
          <p:cNvPr id="10" name="TextBox 10"/>
          <p:cNvSpPr txBox="1"/>
          <p:nvPr/>
        </p:nvSpPr>
        <p:spPr>
          <a:xfrm>
            <a:off x="280622" y="3253903"/>
            <a:ext cx="17457120" cy="4102608"/>
          </a:xfrm>
          <a:prstGeom prst="rect">
            <a:avLst/>
          </a:prstGeom>
        </p:spPr>
        <p:txBody>
          <a:bodyPr lIns="0" tIns="0" rIns="0" bIns="0" rtlCol="0" anchor="t">
            <a:spAutoFit/>
          </a:bodyPr>
          <a:lstStyle/>
          <a:p>
            <a:pPr>
              <a:lnSpc>
                <a:spcPts val="4535"/>
              </a:lnSpc>
            </a:pPr>
            <a:r>
              <a:rPr lang="en-US" sz="4200">
                <a:solidFill>
                  <a:srgbClr val="000000"/>
                </a:solidFill>
                <a:latin typeface="Times New Roman" panose="02020603050405020304"/>
                <a:ea typeface="Times New Roman" panose="02020603050405020304"/>
              </a:rPr>
              <a:t>Speech recognition： </a:t>
            </a:r>
            <a:endParaRPr lang="en-US" sz="4200">
              <a:solidFill>
                <a:srgbClr val="000000"/>
              </a:solidFill>
              <a:latin typeface="Times New Roman" panose="02020603050405020304"/>
              <a:ea typeface="Times New Roman" panose="02020603050405020304"/>
            </a:endParaRPr>
          </a:p>
          <a:p>
            <a:pPr>
              <a:lnSpc>
                <a:spcPts val="4535"/>
              </a:lnSpc>
            </a:pPr>
            <a:r>
              <a:rPr lang="en-US" sz="4200">
                <a:solidFill>
                  <a:srgbClr val="000000"/>
                </a:solidFill>
                <a:latin typeface="Times New Roman" panose="02020603050405020304"/>
              </a:rPr>
              <a:t>(A review on speech recognition technique)</a:t>
            </a:r>
            <a:endParaRPr lang="en-US" sz="4200">
              <a:solidFill>
                <a:srgbClr val="000000"/>
              </a:solidFill>
              <a:latin typeface="Times New Roman" panose="02020603050405020304"/>
            </a:endParaRPr>
          </a:p>
          <a:p>
            <a:pPr>
              <a:lnSpc>
                <a:spcPts val="4535"/>
              </a:lnSpc>
            </a:pPr>
          </a:p>
          <a:p>
            <a:pPr>
              <a:lnSpc>
                <a:spcPts val="4535"/>
              </a:lnSpc>
            </a:pPr>
            <a:r>
              <a:rPr lang="en-US" sz="4200">
                <a:solidFill>
                  <a:srgbClr val="000000"/>
                </a:solidFill>
                <a:latin typeface="Times New Roman" panose="02020603050405020304"/>
              </a:rPr>
              <a:t>This paper introduces the advantages and disadvantages of various speech recognition technologies, which helps us to choose the speech recognition technology suitable for our project.</a:t>
            </a:r>
            <a:endParaRPr lang="en-US" sz="4200">
              <a:solidFill>
                <a:srgbClr val="000000"/>
              </a:solidFill>
              <a:latin typeface="Times New Roman" panose="02020603050405020304"/>
            </a:endParaRPr>
          </a:p>
          <a:p>
            <a:pPr algn="l">
              <a:lnSpc>
                <a:spcPts val="4535"/>
              </a:lnSpc>
            </a:p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14A599"/>
        </a:solidFill>
        <a:effectLst/>
      </p:bgPr>
    </p:bg>
    <p:spTree>
      <p:nvGrpSpPr>
        <p:cNvPr id="1" name=""/>
        <p:cNvGrpSpPr/>
        <p:nvPr/>
      </p:nvGrpSpPr>
      <p:grpSpPr>
        <a:xfrm>
          <a:off x="0" y="0"/>
          <a:ext cx="0" cy="0"/>
          <a:chOff x="0" y="0"/>
          <a:chExt cx="0" cy="0"/>
        </a:xfrm>
      </p:grpSpPr>
      <p:grpSp>
        <p:nvGrpSpPr>
          <p:cNvPr id="2" name="Group 2"/>
          <p:cNvGrpSpPr/>
          <p:nvPr/>
        </p:nvGrpSpPr>
        <p:grpSpPr>
          <a:xfrm rot="0">
            <a:off x="0" y="74139"/>
            <a:ext cx="18288000" cy="9651375"/>
            <a:chOff x="0" y="0"/>
            <a:chExt cx="24384000" cy="12868500"/>
          </a:xfrm>
        </p:grpSpPr>
        <p:sp>
          <p:nvSpPr>
            <p:cNvPr id="3" name="Freeform 3"/>
            <p:cNvSpPr/>
            <p:nvPr/>
          </p:nvSpPr>
          <p:spPr>
            <a:xfrm>
              <a:off x="0" y="0"/>
              <a:ext cx="24384000" cy="12868529"/>
            </a:xfrm>
            <a:custGeom>
              <a:avLst/>
              <a:gdLst/>
              <a:ahLst/>
              <a:cxnLst/>
              <a:rect l="l" t="t" r="r" b="b"/>
              <a:pathLst>
                <a:path w="24384000" h="12868529">
                  <a:moveTo>
                    <a:pt x="0" y="0"/>
                  </a:moveTo>
                  <a:lnTo>
                    <a:pt x="24384000" y="0"/>
                  </a:lnTo>
                  <a:lnTo>
                    <a:pt x="24384000" y="12868529"/>
                  </a:lnTo>
                  <a:lnTo>
                    <a:pt x="0" y="12868529"/>
                  </a:lnTo>
                  <a:close/>
                </a:path>
              </a:pathLst>
            </a:custGeom>
            <a:solidFill>
              <a:srgbClr val="FFFFFF"/>
            </a:solidFill>
          </p:spPr>
        </p:sp>
      </p:grpSp>
      <p:sp>
        <p:nvSpPr>
          <p:cNvPr id="4" name="TextBox 4"/>
          <p:cNvSpPr txBox="1"/>
          <p:nvPr/>
        </p:nvSpPr>
        <p:spPr>
          <a:xfrm>
            <a:off x="392380" y="9292270"/>
            <a:ext cx="1837386" cy="417851"/>
          </a:xfrm>
          <a:prstGeom prst="rect">
            <a:avLst/>
          </a:prstGeom>
        </p:spPr>
        <p:txBody>
          <a:bodyPr lIns="0" tIns="0" rIns="0" bIns="0" rtlCol="0" anchor="t">
            <a:spAutoFit/>
          </a:bodyPr>
          <a:lstStyle/>
          <a:p>
            <a:pPr algn="l">
              <a:lnSpc>
                <a:spcPts val="2520"/>
              </a:lnSpc>
            </a:pPr>
            <a:r>
              <a:rPr lang="en-US" sz="2100">
                <a:solidFill>
                  <a:srgbClr val="000000"/>
                </a:solidFill>
                <a:latin typeface="Times New Roman" panose="02020603050405020304"/>
              </a:rPr>
              <a:t>AncoraSIR.com</a:t>
            </a:r>
            <a:endParaRPr lang="en-US" sz="2100">
              <a:solidFill>
                <a:srgbClr val="000000"/>
              </a:solidFill>
              <a:latin typeface="Times New Roman" panose="02020603050405020304"/>
            </a:endParaRPr>
          </a:p>
        </p:txBody>
      </p:sp>
      <p:sp>
        <p:nvSpPr>
          <p:cNvPr id="5" name="Freeform 5"/>
          <p:cNvSpPr/>
          <p:nvPr/>
        </p:nvSpPr>
        <p:spPr>
          <a:xfrm>
            <a:off x="17132530" y="8267559"/>
            <a:ext cx="808410" cy="1378488"/>
          </a:xfrm>
          <a:custGeom>
            <a:avLst/>
            <a:gdLst/>
            <a:ahLst/>
            <a:cxnLst/>
            <a:rect l="l" t="t" r="r" b="b"/>
            <a:pathLst>
              <a:path w="808410" h="1378488">
                <a:moveTo>
                  <a:pt x="0" y="0"/>
                </a:moveTo>
                <a:lnTo>
                  <a:pt x="808410" y="0"/>
                </a:lnTo>
                <a:lnTo>
                  <a:pt x="808410" y="1378488"/>
                </a:lnTo>
                <a:lnTo>
                  <a:pt x="0" y="1378488"/>
                </a:lnTo>
                <a:lnTo>
                  <a:pt x="0" y="0"/>
                </a:lnTo>
                <a:close/>
              </a:path>
            </a:pathLst>
          </a:custGeom>
          <a:blipFill>
            <a:blip r:embed="rId1"/>
            <a:stretch>
              <a:fillRect l="-1604" r="-1604"/>
            </a:stretch>
          </a:blipFill>
        </p:spPr>
      </p:sp>
      <p:sp>
        <p:nvSpPr>
          <p:cNvPr id="6" name="AutoShape 6"/>
          <p:cNvSpPr/>
          <p:nvPr/>
        </p:nvSpPr>
        <p:spPr>
          <a:xfrm rot="3708">
            <a:off x="280617" y="2333429"/>
            <a:ext cx="17660044" cy="0"/>
          </a:xfrm>
          <a:prstGeom prst="line">
            <a:avLst/>
          </a:prstGeom>
          <a:ln w="9525" cap="rnd">
            <a:solidFill>
              <a:srgbClr val="14A599"/>
            </a:solidFill>
            <a:prstDash val="solid"/>
            <a:headEnd type="none" w="sm" len="sm"/>
            <a:tailEnd type="none" w="sm" len="sm"/>
          </a:ln>
        </p:spPr>
      </p:sp>
      <p:sp>
        <p:nvSpPr>
          <p:cNvPr id="7" name="TextBox 7"/>
          <p:cNvSpPr txBox="1"/>
          <p:nvPr/>
        </p:nvSpPr>
        <p:spPr>
          <a:xfrm>
            <a:off x="415242" y="266700"/>
            <a:ext cx="17457120" cy="1967484"/>
          </a:xfrm>
          <a:prstGeom prst="rect">
            <a:avLst/>
          </a:prstGeom>
        </p:spPr>
        <p:txBody>
          <a:bodyPr lIns="0" tIns="0" rIns="0" bIns="0" rtlCol="0" anchor="t">
            <a:spAutoFit/>
          </a:bodyPr>
          <a:lstStyle/>
          <a:p>
            <a:pPr algn="ctr">
              <a:lnSpc>
                <a:spcPts val="7130"/>
              </a:lnSpc>
            </a:pPr>
            <a:r>
              <a:rPr lang="en-US" sz="6600">
                <a:solidFill>
                  <a:srgbClr val="000000"/>
                </a:solidFill>
                <a:latin typeface="Times New Roman" panose="02020603050405020304"/>
              </a:rPr>
              <a:t>What reading will you examine to provide context and background?</a:t>
            </a:r>
            <a:endParaRPr lang="en-US" sz="6600">
              <a:solidFill>
                <a:srgbClr val="000000"/>
              </a:solidFill>
              <a:latin typeface="Times New Roman" panose="02020603050405020304"/>
            </a:endParaRPr>
          </a:p>
        </p:txBody>
      </p:sp>
      <p:sp>
        <p:nvSpPr>
          <p:cNvPr id="8" name="TextBox 8"/>
          <p:cNvSpPr txBox="1"/>
          <p:nvPr/>
        </p:nvSpPr>
        <p:spPr>
          <a:xfrm>
            <a:off x="392382" y="9733136"/>
            <a:ext cx="6483418" cy="494348"/>
          </a:xfrm>
          <a:prstGeom prst="rect">
            <a:avLst/>
          </a:prstGeom>
        </p:spPr>
        <p:txBody>
          <a:bodyPr lIns="0" tIns="0" rIns="0" bIns="0" rtlCol="0" anchor="t">
            <a:spAutoFit/>
          </a:bodyPr>
          <a:lstStyle/>
          <a:p>
            <a:pPr algn="l">
              <a:lnSpc>
                <a:spcPts val="2160"/>
              </a:lnSpc>
            </a:pPr>
            <a:r>
              <a:rPr lang="en-US" sz="1800">
                <a:solidFill>
                  <a:srgbClr val="FFFFFF"/>
                </a:solidFill>
                <a:latin typeface="Times New Roman" panose="02020603050405020304"/>
              </a:rPr>
              <a:t>Presenter Name &amp; Date of Presentation</a:t>
            </a:r>
            <a:endParaRPr lang="en-US" sz="1800">
              <a:solidFill>
                <a:srgbClr val="FFFFFF"/>
              </a:solidFill>
              <a:latin typeface="Times New Roman" panose="02020603050405020304"/>
            </a:endParaRPr>
          </a:p>
        </p:txBody>
      </p:sp>
      <p:sp>
        <p:nvSpPr>
          <p:cNvPr id="9" name="TextBox 9"/>
          <p:cNvSpPr txBox="1"/>
          <p:nvPr/>
        </p:nvSpPr>
        <p:spPr>
          <a:xfrm>
            <a:off x="7058682" y="9733136"/>
            <a:ext cx="4170636" cy="494348"/>
          </a:xfrm>
          <a:prstGeom prst="rect">
            <a:avLst/>
          </a:prstGeom>
        </p:spPr>
        <p:txBody>
          <a:bodyPr lIns="0" tIns="0" rIns="0" bIns="0" rtlCol="0" anchor="t">
            <a:spAutoFit/>
          </a:bodyPr>
          <a:lstStyle/>
          <a:p>
            <a:pPr algn="ctr">
              <a:lnSpc>
                <a:spcPts val="2160"/>
              </a:lnSpc>
            </a:pPr>
            <a:r>
              <a:rPr lang="en-US" sz="1800">
                <a:solidFill>
                  <a:srgbClr val="FFFFFF"/>
                </a:solidFill>
                <a:latin typeface="Times New Roman" panose="02020603050405020304"/>
              </a:rPr>
              <a:t>Title of Your Presentation</a:t>
            </a:r>
            <a:endParaRPr lang="en-US" sz="1800">
              <a:solidFill>
                <a:srgbClr val="FFFFFF"/>
              </a:solidFill>
              <a:latin typeface="Times New Roman" panose="02020603050405020304"/>
            </a:endParaRPr>
          </a:p>
        </p:txBody>
      </p:sp>
      <p:sp>
        <p:nvSpPr>
          <p:cNvPr id="10" name="TextBox 10"/>
          <p:cNvSpPr txBox="1"/>
          <p:nvPr/>
        </p:nvSpPr>
        <p:spPr>
          <a:xfrm>
            <a:off x="280622" y="3539653"/>
            <a:ext cx="17457120" cy="3531108"/>
          </a:xfrm>
          <a:prstGeom prst="rect">
            <a:avLst/>
          </a:prstGeom>
        </p:spPr>
        <p:txBody>
          <a:bodyPr lIns="0" tIns="0" rIns="0" bIns="0" rtlCol="0" anchor="t">
            <a:spAutoFit/>
          </a:bodyPr>
          <a:lstStyle/>
          <a:p>
            <a:pPr>
              <a:lnSpc>
                <a:spcPts val="4535"/>
              </a:lnSpc>
            </a:pPr>
            <a:r>
              <a:rPr lang="en-US" sz="4200">
                <a:solidFill>
                  <a:srgbClr val="000000"/>
                </a:solidFill>
                <a:latin typeface="Times New Roman" panose="02020603050405020304"/>
                <a:ea typeface="Times New Roman" panose="02020603050405020304"/>
              </a:rPr>
              <a:t>Image recognition： </a:t>
            </a:r>
            <a:endParaRPr lang="en-US" sz="4200">
              <a:solidFill>
                <a:srgbClr val="000000"/>
              </a:solidFill>
              <a:latin typeface="Times New Roman" panose="02020603050405020304"/>
              <a:ea typeface="Times New Roman" panose="02020603050405020304"/>
            </a:endParaRPr>
          </a:p>
          <a:p>
            <a:pPr>
              <a:lnSpc>
                <a:spcPts val="4535"/>
              </a:lnSpc>
            </a:pPr>
            <a:r>
              <a:rPr lang="en-US" sz="4200">
                <a:solidFill>
                  <a:srgbClr val="000000"/>
                </a:solidFill>
                <a:latin typeface="Times New Roman" panose="02020603050405020304"/>
              </a:rPr>
              <a:t>(Research and Application of Deep Learning in Image Recognition)</a:t>
            </a:r>
            <a:endParaRPr lang="en-US" sz="4200">
              <a:solidFill>
                <a:srgbClr val="000000"/>
              </a:solidFill>
              <a:latin typeface="Times New Roman" panose="02020603050405020304"/>
            </a:endParaRPr>
          </a:p>
          <a:p>
            <a:pPr>
              <a:lnSpc>
                <a:spcPts val="4535"/>
              </a:lnSpc>
            </a:pPr>
          </a:p>
          <a:p>
            <a:pPr algn="l">
              <a:lnSpc>
                <a:spcPts val="4535"/>
              </a:lnSpc>
            </a:pPr>
            <a:r>
              <a:rPr lang="en-US" sz="4200">
                <a:solidFill>
                  <a:srgbClr val="000000"/>
                </a:solidFill>
                <a:latin typeface="Times New Roman" panose="02020603050405020304"/>
              </a:rPr>
              <a:t>This paper introduces three deep learning models in image recognition and compares their advantages and disadvantages, which is helpful for our project to choose a suitable image recognition algorithm.</a:t>
            </a:r>
            <a:endParaRPr lang="en-US" sz="4200">
              <a:solidFill>
                <a:srgbClr val="000000"/>
              </a:solidFill>
              <a:latin typeface="Times New Roman" panose="02020603050405020304"/>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14A599"/>
        </a:solidFill>
        <a:effectLst/>
      </p:bgPr>
    </p:bg>
    <p:spTree>
      <p:nvGrpSpPr>
        <p:cNvPr id="1" name=""/>
        <p:cNvGrpSpPr/>
        <p:nvPr/>
      </p:nvGrpSpPr>
      <p:grpSpPr>
        <a:xfrm>
          <a:off x="0" y="0"/>
          <a:ext cx="0" cy="0"/>
          <a:chOff x="0" y="0"/>
          <a:chExt cx="0" cy="0"/>
        </a:xfrm>
      </p:grpSpPr>
      <p:grpSp>
        <p:nvGrpSpPr>
          <p:cNvPr id="2" name="Group 2"/>
          <p:cNvGrpSpPr/>
          <p:nvPr/>
        </p:nvGrpSpPr>
        <p:grpSpPr>
          <a:xfrm rot="0">
            <a:off x="0" y="74139"/>
            <a:ext cx="18288000" cy="9651375"/>
            <a:chOff x="0" y="0"/>
            <a:chExt cx="24384000" cy="12868500"/>
          </a:xfrm>
        </p:grpSpPr>
        <p:sp>
          <p:nvSpPr>
            <p:cNvPr id="3" name="Freeform 3"/>
            <p:cNvSpPr/>
            <p:nvPr/>
          </p:nvSpPr>
          <p:spPr>
            <a:xfrm>
              <a:off x="0" y="0"/>
              <a:ext cx="24384000" cy="12868529"/>
            </a:xfrm>
            <a:custGeom>
              <a:avLst/>
              <a:gdLst/>
              <a:ahLst/>
              <a:cxnLst/>
              <a:rect l="l" t="t" r="r" b="b"/>
              <a:pathLst>
                <a:path w="24384000" h="12868529">
                  <a:moveTo>
                    <a:pt x="0" y="0"/>
                  </a:moveTo>
                  <a:lnTo>
                    <a:pt x="24384000" y="0"/>
                  </a:lnTo>
                  <a:lnTo>
                    <a:pt x="24384000" y="12868529"/>
                  </a:lnTo>
                  <a:lnTo>
                    <a:pt x="0" y="12868529"/>
                  </a:lnTo>
                  <a:close/>
                </a:path>
              </a:pathLst>
            </a:custGeom>
            <a:solidFill>
              <a:srgbClr val="FFFFFF"/>
            </a:solidFill>
          </p:spPr>
        </p:sp>
      </p:grpSp>
      <p:sp>
        <p:nvSpPr>
          <p:cNvPr id="4" name="TextBox 4"/>
          <p:cNvSpPr txBox="1"/>
          <p:nvPr/>
        </p:nvSpPr>
        <p:spPr>
          <a:xfrm>
            <a:off x="392380" y="9292270"/>
            <a:ext cx="1837386" cy="417851"/>
          </a:xfrm>
          <a:prstGeom prst="rect">
            <a:avLst/>
          </a:prstGeom>
        </p:spPr>
        <p:txBody>
          <a:bodyPr lIns="0" tIns="0" rIns="0" bIns="0" rtlCol="0" anchor="t">
            <a:spAutoFit/>
          </a:bodyPr>
          <a:lstStyle/>
          <a:p>
            <a:pPr algn="l">
              <a:lnSpc>
                <a:spcPts val="2520"/>
              </a:lnSpc>
            </a:pPr>
            <a:r>
              <a:rPr lang="en-US" sz="2100">
                <a:solidFill>
                  <a:srgbClr val="000000"/>
                </a:solidFill>
                <a:latin typeface="Times New Roman" panose="02020603050405020304"/>
              </a:rPr>
              <a:t>AncoraSIR.com</a:t>
            </a:r>
            <a:endParaRPr lang="en-US" sz="2100">
              <a:solidFill>
                <a:srgbClr val="000000"/>
              </a:solidFill>
              <a:latin typeface="Times New Roman" panose="02020603050405020304"/>
            </a:endParaRPr>
          </a:p>
        </p:txBody>
      </p:sp>
      <p:sp>
        <p:nvSpPr>
          <p:cNvPr id="5" name="Freeform 5"/>
          <p:cNvSpPr/>
          <p:nvPr/>
        </p:nvSpPr>
        <p:spPr>
          <a:xfrm>
            <a:off x="17132530" y="8267559"/>
            <a:ext cx="808410" cy="1378488"/>
          </a:xfrm>
          <a:custGeom>
            <a:avLst/>
            <a:gdLst/>
            <a:ahLst/>
            <a:cxnLst/>
            <a:rect l="l" t="t" r="r" b="b"/>
            <a:pathLst>
              <a:path w="808410" h="1378488">
                <a:moveTo>
                  <a:pt x="0" y="0"/>
                </a:moveTo>
                <a:lnTo>
                  <a:pt x="808410" y="0"/>
                </a:lnTo>
                <a:lnTo>
                  <a:pt x="808410" y="1378488"/>
                </a:lnTo>
                <a:lnTo>
                  <a:pt x="0" y="1378488"/>
                </a:lnTo>
                <a:lnTo>
                  <a:pt x="0" y="0"/>
                </a:lnTo>
                <a:close/>
              </a:path>
            </a:pathLst>
          </a:custGeom>
          <a:blipFill>
            <a:blip r:embed="rId1"/>
            <a:stretch>
              <a:fillRect l="-1604" r="-1604"/>
            </a:stretch>
          </a:blipFill>
        </p:spPr>
      </p:sp>
      <p:sp>
        <p:nvSpPr>
          <p:cNvPr id="6" name="AutoShape 6"/>
          <p:cNvSpPr/>
          <p:nvPr/>
        </p:nvSpPr>
        <p:spPr>
          <a:xfrm rot="3708">
            <a:off x="291412" y="1503484"/>
            <a:ext cx="17660044" cy="0"/>
          </a:xfrm>
          <a:prstGeom prst="line">
            <a:avLst/>
          </a:prstGeom>
          <a:ln w="9525" cap="rnd">
            <a:solidFill>
              <a:srgbClr val="14A599"/>
            </a:solidFill>
            <a:prstDash val="solid"/>
            <a:headEnd type="none" w="sm" len="sm"/>
            <a:tailEnd type="none" w="sm" len="sm"/>
          </a:ln>
        </p:spPr>
      </p:sp>
      <p:sp>
        <p:nvSpPr>
          <p:cNvPr id="7" name="TextBox 7"/>
          <p:cNvSpPr txBox="1"/>
          <p:nvPr/>
        </p:nvSpPr>
        <p:spPr>
          <a:xfrm>
            <a:off x="392382" y="250152"/>
            <a:ext cx="17457120" cy="1062609"/>
          </a:xfrm>
          <a:prstGeom prst="rect">
            <a:avLst/>
          </a:prstGeom>
        </p:spPr>
        <p:txBody>
          <a:bodyPr lIns="0" tIns="0" rIns="0" bIns="0" rtlCol="0" anchor="t">
            <a:spAutoFit/>
          </a:bodyPr>
          <a:lstStyle/>
          <a:p>
            <a:pPr algn="ctr">
              <a:lnSpc>
                <a:spcPts val="7130"/>
              </a:lnSpc>
            </a:pPr>
            <a:r>
              <a:rPr lang="en-US" sz="6600">
                <a:solidFill>
                  <a:srgbClr val="000000"/>
                </a:solidFill>
                <a:latin typeface="Times New Roman" panose="02020603050405020304"/>
              </a:rPr>
              <a:t>What data will you use? </a:t>
            </a:r>
            <a:endParaRPr lang="en-US" sz="6600">
              <a:solidFill>
                <a:srgbClr val="000000"/>
              </a:solidFill>
              <a:latin typeface="Times New Roman" panose="02020603050405020304"/>
            </a:endParaRPr>
          </a:p>
        </p:txBody>
      </p:sp>
      <p:sp>
        <p:nvSpPr>
          <p:cNvPr id="8" name="TextBox 8"/>
          <p:cNvSpPr txBox="1"/>
          <p:nvPr/>
        </p:nvSpPr>
        <p:spPr>
          <a:xfrm>
            <a:off x="494331" y="1996695"/>
            <a:ext cx="17457120" cy="6960108"/>
          </a:xfrm>
          <a:prstGeom prst="rect">
            <a:avLst/>
          </a:prstGeom>
        </p:spPr>
        <p:txBody>
          <a:bodyPr lIns="0" tIns="0" rIns="0" bIns="0" rtlCol="0" anchor="t">
            <a:spAutoFit/>
          </a:bodyPr>
          <a:lstStyle/>
          <a:p>
            <a:pPr algn="l">
              <a:lnSpc>
                <a:spcPts val="4535"/>
              </a:lnSpc>
            </a:pPr>
          </a:p>
          <a:p>
            <a:pPr marL="760095" lvl="1" indent="-380365" algn="l">
              <a:lnSpc>
                <a:spcPts val="4535"/>
              </a:lnSpc>
              <a:buFont typeface="Arial" panose="020B0604020202020204"/>
              <a:buChar char="•"/>
            </a:pPr>
            <a:r>
              <a:rPr lang="en-US" sz="4200">
                <a:solidFill>
                  <a:srgbClr val="000000"/>
                </a:solidFill>
                <a:latin typeface="Times New Roman" panose="02020603050405020304"/>
              </a:rPr>
              <a:t>For the voice data used for training, we will collect the voice commands of our team members in the way of recording, and send the MP3 file to the machine learning model as feature information</a:t>
            </a:r>
            <a:endParaRPr lang="en-US" sz="4200">
              <a:solidFill>
                <a:srgbClr val="000000"/>
              </a:solidFill>
              <a:latin typeface="Times New Roman" panose="02020603050405020304"/>
            </a:endParaRPr>
          </a:p>
          <a:p>
            <a:pPr algn="l">
              <a:lnSpc>
                <a:spcPts val="4535"/>
              </a:lnSpc>
            </a:pPr>
          </a:p>
          <a:p>
            <a:pPr marL="760095" lvl="1" indent="-380365" algn="l">
              <a:lnSpc>
                <a:spcPts val="4535"/>
              </a:lnSpc>
              <a:buFont typeface="Arial" panose="020B0604020202020204"/>
              <a:buChar char="•"/>
            </a:pPr>
            <a:r>
              <a:rPr lang="en-US" sz="4200">
                <a:solidFill>
                  <a:srgbClr val="000000"/>
                </a:solidFill>
                <a:latin typeface="Times New Roman" panose="02020603050405020304"/>
              </a:rPr>
              <a:t>For the motion trajectory data, we plan to fix the IMU on the human wrist and use the posture information collected during the wrist movement as the feature data</a:t>
            </a:r>
            <a:endParaRPr lang="en-US" sz="4200">
              <a:solidFill>
                <a:srgbClr val="000000"/>
              </a:solidFill>
              <a:latin typeface="Times New Roman" panose="02020603050405020304"/>
            </a:endParaRPr>
          </a:p>
          <a:p>
            <a:pPr algn="l">
              <a:lnSpc>
                <a:spcPts val="4535"/>
              </a:lnSpc>
            </a:pPr>
          </a:p>
          <a:p>
            <a:pPr marL="760095" lvl="1" indent="-380365" algn="l">
              <a:lnSpc>
                <a:spcPts val="4535"/>
              </a:lnSpc>
              <a:buFont typeface="Arial" panose="020B0604020202020204"/>
              <a:buChar char="•"/>
            </a:pPr>
            <a:r>
              <a:rPr lang="en-US" sz="4200">
                <a:solidFill>
                  <a:srgbClr val="000000"/>
                </a:solidFill>
                <a:latin typeface="Times New Roman" panose="02020603050405020304"/>
              </a:rPr>
              <a:t>For gesture data, we will collect the finger joint angle data through the mediapipe pack and send it to the machine learning model as feature data</a:t>
            </a:r>
            <a:endParaRPr lang="en-US" sz="4200">
              <a:solidFill>
                <a:srgbClr val="000000"/>
              </a:solidFill>
              <a:latin typeface="Times New Roman" panose="02020603050405020304"/>
            </a:endParaRPr>
          </a:p>
          <a:p>
            <a:pPr marL="760095" lvl="1" indent="-380365" algn="l">
              <a:lnSpc>
                <a:spcPts val="4535"/>
              </a:lnSpc>
            </a:pPr>
          </a:p>
        </p:txBody>
      </p:sp>
      <p:sp>
        <p:nvSpPr>
          <p:cNvPr id="9" name="TextBox 9"/>
          <p:cNvSpPr txBox="1"/>
          <p:nvPr/>
        </p:nvSpPr>
        <p:spPr>
          <a:xfrm>
            <a:off x="392382" y="1511106"/>
            <a:ext cx="17458104" cy="673608"/>
          </a:xfrm>
          <a:prstGeom prst="rect">
            <a:avLst/>
          </a:prstGeom>
        </p:spPr>
        <p:txBody>
          <a:bodyPr lIns="0" tIns="0" rIns="0" bIns="0" rtlCol="0" anchor="t">
            <a:spAutoFit/>
          </a:bodyPr>
          <a:lstStyle/>
          <a:p>
            <a:pPr algn="ctr">
              <a:lnSpc>
                <a:spcPts val="4535"/>
              </a:lnSpc>
            </a:pPr>
            <a:r>
              <a:rPr lang="en-US" sz="4200">
                <a:solidFill>
                  <a:srgbClr val="C00000"/>
                </a:solidFill>
                <a:latin typeface="Times New Roman Italics" panose="02030502070405090303"/>
              </a:rPr>
              <a:t>If you are collecting new data, how will you do it?</a:t>
            </a:r>
            <a:endParaRPr lang="en-US" sz="4200">
              <a:solidFill>
                <a:srgbClr val="C00000"/>
              </a:solidFill>
              <a:latin typeface="Times New Roman Italics" panose="02030502070405090303"/>
            </a:endParaRPr>
          </a:p>
        </p:txBody>
      </p:sp>
      <p:sp>
        <p:nvSpPr>
          <p:cNvPr id="10" name="TextBox 10"/>
          <p:cNvSpPr txBox="1"/>
          <p:nvPr/>
        </p:nvSpPr>
        <p:spPr>
          <a:xfrm>
            <a:off x="392382" y="9733136"/>
            <a:ext cx="6483418" cy="494348"/>
          </a:xfrm>
          <a:prstGeom prst="rect">
            <a:avLst/>
          </a:prstGeom>
        </p:spPr>
        <p:txBody>
          <a:bodyPr lIns="0" tIns="0" rIns="0" bIns="0" rtlCol="0" anchor="t">
            <a:spAutoFit/>
          </a:bodyPr>
          <a:lstStyle/>
          <a:p>
            <a:pPr algn="l">
              <a:lnSpc>
                <a:spcPts val="2160"/>
              </a:lnSpc>
            </a:pPr>
            <a:r>
              <a:rPr lang="en-US" sz="1800">
                <a:solidFill>
                  <a:srgbClr val="FFFFFF"/>
                </a:solidFill>
                <a:latin typeface="Times New Roman" panose="02020603050405020304"/>
              </a:rPr>
              <a:t>Presenter Name &amp; Date of Presentation</a:t>
            </a:r>
            <a:endParaRPr lang="en-US" sz="1800">
              <a:solidFill>
                <a:srgbClr val="FFFFFF"/>
              </a:solidFill>
              <a:latin typeface="Times New Roman" panose="02020603050405020304"/>
            </a:endParaRPr>
          </a:p>
        </p:txBody>
      </p:sp>
      <p:sp>
        <p:nvSpPr>
          <p:cNvPr id="11" name="TextBox 11"/>
          <p:cNvSpPr txBox="1"/>
          <p:nvPr/>
        </p:nvSpPr>
        <p:spPr>
          <a:xfrm>
            <a:off x="7058682" y="9733136"/>
            <a:ext cx="4170636" cy="494348"/>
          </a:xfrm>
          <a:prstGeom prst="rect">
            <a:avLst/>
          </a:prstGeom>
        </p:spPr>
        <p:txBody>
          <a:bodyPr lIns="0" tIns="0" rIns="0" bIns="0" rtlCol="0" anchor="t">
            <a:spAutoFit/>
          </a:bodyPr>
          <a:lstStyle/>
          <a:p>
            <a:pPr algn="ctr">
              <a:lnSpc>
                <a:spcPts val="2160"/>
              </a:lnSpc>
            </a:pPr>
            <a:r>
              <a:rPr lang="en-US" sz="1800">
                <a:solidFill>
                  <a:srgbClr val="FFFFFF"/>
                </a:solidFill>
                <a:latin typeface="Times New Roman" panose="02020603050405020304"/>
              </a:rPr>
              <a:t>Title of Your Presentation</a:t>
            </a:r>
            <a:endParaRPr lang="en-US" sz="1800">
              <a:solidFill>
                <a:srgbClr val="FFFFFF"/>
              </a:solidFill>
              <a:latin typeface="Times New Roman" panose="02020603050405020304"/>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6594</Words>
  <Application>WPS 演示</Application>
  <PresentationFormat>On-screen Show (4:3)</PresentationFormat>
  <Paragraphs>204</Paragraphs>
  <Slides>14</Slides>
  <Notes>0</Notes>
  <HiddenSlides>0</HiddenSlides>
  <MMClips>0</MMClips>
  <ScaleCrop>false</ScaleCrop>
  <HeadingPairs>
    <vt:vector size="6" baseType="variant">
      <vt:variant>
        <vt:lpstr>已用的字体</vt:lpstr>
      </vt:variant>
      <vt:variant>
        <vt:i4>21</vt:i4>
      </vt:variant>
      <vt:variant>
        <vt:lpstr>主题</vt:lpstr>
      </vt:variant>
      <vt:variant>
        <vt:i4>1</vt:i4>
      </vt:variant>
      <vt:variant>
        <vt:lpstr>幻灯片标题</vt:lpstr>
      </vt:variant>
      <vt:variant>
        <vt:i4>14</vt:i4>
      </vt:variant>
    </vt:vector>
  </HeadingPairs>
  <TitlesOfParts>
    <vt:vector size="36" baseType="lpstr">
      <vt:lpstr>Arial</vt:lpstr>
      <vt:lpstr>宋体</vt:lpstr>
      <vt:lpstr>Wingdings</vt:lpstr>
      <vt:lpstr>Times New Roman</vt:lpstr>
      <vt:lpstr>Arial</vt:lpstr>
      <vt:lpstr>Times New Roman Italics</vt:lpstr>
      <vt:lpstr>Calibri</vt:lpstr>
      <vt:lpstr>微软雅黑</vt:lpstr>
      <vt:lpstr>Arial Unicode MS</vt:lpstr>
      <vt:lpstr>等线 Light</vt:lpstr>
      <vt:lpstr>仿宋</vt:lpstr>
      <vt:lpstr>方正舒体</vt:lpstr>
      <vt:lpstr>华文仿宋</vt:lpstr>
      <vt:lpstr>华文琥珀</vt:lpstr>
      <vt:lpstr>黑体</vt:lpstr>
      <vt:lpstr>华文楷体</vt:lpstr>
      <vt:lpstr>华文宋体</vt:lpstr>
      <vt:lpstr>等线</vt:lpstr>
      <vt:lpstr>华文行楷</vt:lpstr>
      <vt:lpstr>新宋体</vt:lpstr>
      <vt:lpstr>幼圆</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8th project proposal.pptx</dc:title>
  <dc:creator/>
  <cp:lastModifiedBy>Stay</cp:lastModifiedBy>
  <cp:revision>6</cp:revision>
  <dcterms:created xsi:type="dcterms:W3CDTF">2006-08-16T00:00:00Z</dcterms:created>
  <dcterms:modified xsi:type="dcterms:W3CDTF">2024-03-23T14:15:03Z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9AC96DEF3B464D19951969DC9D2CA35E</vt:lpwstr>
  </property>
  <property fmtid="{D5CDD505-2E9C-101B-9397-08002B2CF9AE}" pid="3" name="KSOProductBuildVer">
    <vt:lpwstr>2052-11.8.2.10912</vt:lpwstr>
  </property>
</Properties>
</file>