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74" r:id="rId2"/>
    <p:sldId id="275" r:id="rId3"/>
    <p:sldId id="257" r:id="rId4"/>
    <p:sldId id="276" r:id="rId5"/>
    <p:sldId id="277" r:id="rId6"/>
    <p:sldId id="278" r:id="rId7"/>
    <p:sldId id="27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71798" autoAdjust="0"/>
  </p:normalViewPr>
  <p:slideViewPr>
    <p:cSldViewPr snapToGrid="0" snapToObjects="1">
      <p:cViewPr varScale="1">
        <p:scale>
          <a:sx n="113" d="100"/>
          <a:sy n="113" d="100"/>
        </p:scale>
        <p:origin x="5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3/23/2024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fontScale="90000"/>
          </a:bodyPr>
          <a:lstStyle/>
          <a:p>
            <a:r>
              <a:rPr lang="en-US" altLang="zh-CN" dirty="0" err="1"/>
              <a:t>Overconstrained</a:t>
            </a:r>
            <a:r>
              <a:rPr lang="en-US" altLang="zh-CN" dirty="0"/>
              <a:t> Quadruped Locomotion using Reinforcement Learning</a:t>
            </a:r>
            <a:endParaRPr lang="en-CN"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a:xfrm>
            <a:off x="894202" y="3602037"/>
            <a:ext cx="10403597" cy="1958503"/>
          </a:xfrm>
        </p:spPr>
        <p:txBody>
          <a:bodyPr>
            <a:normAutofit/>
          </a:bodyPr>
          <a:lstStyle/>
          <a:p>
            <a:r>
              <a:rPr lang="en-US" dirty="0" err="1"/>
              <a:t>Guojing</a:t>
            </a:r>
            <a:r>
              <a:rPr lang="en-US" dirty="0"/>
              <a:t> Huang</a:t>
            </a:r>
            <a:r>
              <a:rPr lang="en-CN" dirty="0"/>
              <a:t>: </a:t>
            </a:r>
            <a:r>
              <a:rPr lang="en-US" dirty="0"/>
              <a:t>12111820</a:t>
            </a:r>
            <a:r>
              <a:rPr lang="en-CN" dirty="0"/>
              <a:t> | </a:t>
            </a:r>
            <a:r>
              <a:rPr lang="en-US" dirty="0" err="1"/>
              <a:t>Jinda</a:t>
            </a:r>
            <a:r>
              <a:rPr lang="en-US" dirty="0"/>
              <a:t> Dong</a:t>
            </a:r>
            <a:r>
              <a:rPr lang="en-CN" dirty="0"/>
              <a:t>: </a:t>
            </a:r>
            <a:r>
              <a:rPr lang="en-US" dirty="0"/>
              <a:t>12111829</a:t>
            </a:r>
            <a:endParaRPr lang="en-CN" dirty="0"/>
          </a:p>
          <a:p>
            <a:r>
              <a:rPr lang="en-US" dirty="0" err="1"/>
              <a:t>Junwei</a:t>
            </a:r>
            <a:r>
              <a:rPr lang="en-US" dirty="0"/>
              <a:t> Lu</a:t>
            </a:r>
            <a:r>
              <a:rPr lang="en-CN" dirty="0"/>
              <a:t>: </a:t>
            </a:r>
            <a:r>
              <a:rPr lang="en-US" dirty="0"/>
              <a:t>12212928</a:t>
            </a:r>
            <a:r>
              <a:rPr lang="en-CN" dirty="0"/>
              <a:t>| </a:t>
            </a:r>
            <a:r>
              <a:rPr lang="en-US" dirty="0"/>
              <a:t>Xinyan Ju</a:t>
            </a:r>
            <a:r>
              <a:rPr lang="en-CN" dirty="0"/>
              <a:t>: </a:t>
            </a:r>
            <a:r>
              <a:rPr lang="en-US" dirty="0"/>
              <a:t>12111142</a:t>
            </a:r>
          </a:p>
          <a:p>
            <a:r>
              <a:rPr lang="en-US" altLang="zh-CN" dirty="0"/>
              <a:t>Zhou Chen</a:t>
            </a:r>
            <a:r>
              <a:rPr lang="en-CN" altLang="zh-CN" dirty="0"/>
              <a:t>: </a:t>
            </a:r>
            <a:r>
              <a:rPr lang="en-US" altLang="zh-CN" dirty="0"/>
              <a:t>12111812</a:t>
            </a:r>
            <a:r>
              <a:rPr lang="en-CN" altLang="zh-CN" dirty="0"/>
              <a:t>| </a:t>
            </a:r>
            <a:r>
              <a:rPr lang="en-US" altLang="zh-CN" dirty="0" err="1"/>
              <a:t>Shengyang</a:t>
            </a:r>
            <a:r>
              <a:rPr lang="en-US" altLang="zh-CN" dirty="0"/>
              <a:t> Ming</a:t>
            </a:r>
            <a:r>
              <a:rPr lang="en-CN" altLang="zh-CN" dirty="0"/>
              <a:t>: </a:t>
            </a:r>
            <a:r>
              <a:rPr lang="en-US" altLang="zh-CN" dirty="0"/>
              <a:t>12111717</a:t>
            </a:r>
            <a:endParaRPr lang="en-CN" altLang="zh-CN" dirty="0"/>
          </a:p>
          <a:p>
            <a:endParaRPr lang="en-CN" dirty="0"/>
          </a:p>
        </p:txBody>
      </p:sp>
    </p:spTree>
    <p:extLst>
      <p:ext uri="{BB962C8B-B14F-4D97-AF65-F5344CB8AC3E}">
        <p14:creationId xmlns:p14="http://schemas.microsoft.com/office/powerpoint/2010/main" val="404325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BC9E-CD3D-C266-3EF5-4F1D9E68F786}"/>
              </a:ext>
            </a:extLst>
          </p:cNvPr>
          <p:cNvSpPr>
            <a:spLocks noGrp="1"/>
          </p:cNvSpPr>
          <p:nvPr>
            <p:ph type="title"/>
          </p:nvPr>
        </p:nvSpPr>
        <p:spPr/>
        <p:txBody>
          <a:bodyPr/>
          <a:lstStyle/>
          <a:p>
            <a:r>
              <a:rPr lang="en-CN" dirty="0"/>
              <a:t>Proposed Project Title Summary</a:t>
            </a:r>
          </a:p>
        </p:txBody>
      </p:sp>
      <p:sp>
        <p:nvSpPr>
          <p:cNvPr id="3" name="Content Placeholder 2">
            <a:extLst>
              <a:ext uri="{FF2B5EF4-FFF2-40B4-BE49-F238E27FC236}">
                <a16:creationId xmlns:a16="http://schemas.microsoft.com/office/drawing/2014/main" id="{94DEED77-8EC4-434B-EA87-7FAC7249CB10}"/>
              </a:ext>
            </a:extLst>
          </p:cNvPr>
          <p:cNvSpPr>
            <a:spLocks noGrp="1"/>
          </p:cNvSpPr>
          <p:nvPr>
            <p:ph idx="1"/>
          </p:nvPr>
        </p:nvSpPr>
        <p:spPr>
          <a:xfrm>
            <a:off x="199972" y="1003009"/>
            <a:ext cx="11760000" cy="5286795"/>
          </a:xfrm>
        </p:spPr>
        <p:txBody>
          <a:bodyPr>
            <a:normAutofit lnSpcReduction="10000"/>
          </a:bodyPr>
          <a:lstStyle/>
          <a:p>
            <a:pPr indent="2667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What we want to study is to train a quadrupedal robot through (deep) reinforcement learning to pass all kinds of obstacles on its own, such as "high hurdles", "slopes", "steps", "double wooden bridges", and "stumps". This problem is interesting because quadrupedal robots are becoming more and more popular in scientific research and commercialization, and reinforcement learning is a learning control algorithm that has been widely used by research institutes and commercial companies in recent years, so we would like to combine both of them for this course project.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will purposely read relevant papers according to the existing situation and progress, such as, model and algorithm construction, performance comparison and optimization, and sim-to-real success deployment.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have now collected some preliminary data, one is the robot ontology configuration, firstly, we have collected the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stl</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model of the robot as well as the available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urdf</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usd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files for describing and simulating the robot; secondly, we have chosen the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Cybergear</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as the driver of the quadruped robot, and we have also obtained the key parameters of the motor based on the instruction manual; then we have chosen to train the quadruped robot in two kinds of simulation environments for training, one is flat ground and the other is self-built field; lastly, the camera, if we need to train on the self-built field, we need to add a camera to the quadruped robot to detect obstacles. Meanwhile, we will obtain some data and support that may be needed in the future by looking up papers, open source materials, product manuals, etc.</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will use </a:t>
            </a:r>
            <a:r>
              <a:rPr lang="zh-CN" altLang="en-US" sz="1800" kern="100" dirty="0">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ssac </a:t>
            </a:r>
            <a:r>
              <a:rPr lang="en-US" altLang="zh-CN" sz="1800" kern="100" dirty="0">
                <a:latin typeface="Times New Roman" panose="02020603050405020304" pitchFamily="18" charset="0"/>
                <a:ea typeface="等线" panose="02010600030101010101" pitchFamily="2" charset="-122"/>
                <a:cs typeface="Times New Roman" panose="02020603050405020304" pitchFamily="18" charset="0"/>
              </a:rPr>
              <a:t>S</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im</a:t>
            </a:r>
            <a:r>
              <a:rPr lang="zh-CN" altLang="en-US"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developed by NVIDIA as software platform, and the orbit framework is used for training. The training method is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rsl_rl</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which is a fast and simple implementation of RL algorithm, designed to run fully on GPU. We will validate its feasibility at first and then modify the parameters of learning and control strategy to achieve better performances.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As for results, we currently choose the relatively easy-to-obtain parameters of velocity, COT, reward, and joint torque as the technical indexes for evaluating the training results, which will eventually be analyzed by figures or tables.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Content Placeholder 3">
            <a:extLst>
              <a:ext uri="{FF2B5EF4-FFF2-40B4-BE49-F238E27FC236}">
                <a16:creationId xmlns:a16="http://schemas.microsoft.com/office/drawing/2014/main" id="{675BE81D-82B6-762A-5869-09C341E0568C}"/>
              </a:ext>
            </a:extLst>
          </p:cNvPr>
          <p:cNvSpPr>
            <a:spLocks noGrp="1"/>
          </p:cNvSpPr>
          <p:nvPr>
            <p:ph sz="quarter" idx="13"/>
          </p:nvPr>
        </p:nvSpPr>
        <p:spPr/>
        <p:txBody>
          <a:bodyPr/>
          <a:lstStyle/>
          <a:p>
            <a:endParaRPr lang="en-CN" dirty="0"/>
          </a:p>
        </p:txBody>
      </p:sp>
      <p:sp>
        <p:nvSpPr>
          <p:cNvPr id="5" name="Date Placeholder 4">
            <a:extLst>
              <a:ext uri="{FF2B5EF4-FFF2-40B4-BE49-F238E27FC236}">
                <a16:creationId xmlns:a16="http://schemas.microsoft.com/office/drawing/2014/main" id="{209DB080-7546-F414-6028-7D9061F73064}"/>
              </a:ext>
            </a:extLst>
          </p:cNvPr>
          <p:cNvSpPr>
            <a:spLocks noGrp="1"/>
          </p:cNvSpPr>
          <p:nvPr>
            <p:ph type="dt" sz="half" idx="2"/>
          </p:nvPr>
        </p:nvSpPr>
        <p:spPr/>
        <p:txBody>
          <a:bodyPr/>
          <a:lstStyle/>
          <a:p>
            <a:r>
              <a:rPr lang="en-US" dirty="0" err="1"/>
              <a:t>Guojing</a:t>
            </a:r>
            <a:r>
              <a:rPr lang="en-US" dirty="0"/>
              <a:t> Huang &amp; 2024/3/26</a:t>
            </a:r>
          </a:p>
        </p:txBody>
      </p:sp>
      <p:sp>
        <p:nvSpPr>
          <p:cNvPr id="6" name="Footer Placeholder 5">
            <a:extLst>
              <a:ext uri="{FF2B5EF4-FFF2-40B4-BE49-F238E27FC236}">
                <a16:creationId xmlns:a16="http://schemas.microsoft.com/office/drawing/2014/main" id="{277A7F00-1531-D25A-33D8-5690018F18CF}"/>
              </a:ext>
            </a:extLst>
          </p:cNvPr>
          <p:cNvSpPr>
            <a:spLocks noGrp="1"/>
          </p:cNvSpPr>
          <p:nvPr>
            <p:ph type="ftr" sz="quarter" idx="3"/>
          </p:nvPr>
        </p:nvSpPr>
        <p:spPr>
          <a:xfrm>
            <a:off x="0" y="6483677"/>
            <a:ext cx="12192000" cy="365125"/>
          </a:xfrm>
        </p:spPr>
        <p:txBody>
          <a:bodyPr/>
          <a:lstStyle/>
          <a:p>
            <a:r>
              <a:rPr lang="en-US" altLang="zh-CN" dirty="0" err="1"/>
              <a:t>Overconstrained</a:t>
            </a:r>
            <a:r>
              <a:rPr lang="en-US" altLang="zh-CN" dirty="0"/>
              <a:t> Quadruped Locomotion using Reinforcement Learning</a:t>
            </a:r>
            <a:endParaRPr lang="en-US" dirty="0"/>
          </a:p>
        </p:txBody>
      </p:sp>
      <p:sp>
        <p:nvSpPr>
          <p:cNvPr id="7" name="Slide Number Placeholder 6">
            <a:extLst>
              <a:ext uri="{FF2B5EF4-FFF2-40B4-BE49-F238E27FC236}">
                <a16:creationId xmlns:a16="http://schemas.microsoft.com/office/drawing/2014/main" id="{D0A1482B-E4B1-A9F7-1FF0-D114D5A69F39}"/>
              </a:ext>
            </a:extLst>
          </p:cNvPr>
          <p:cNvSpPr>
            <a:spLocks noGrp="1"/>
          </p:cNvSpPr>
          <p:nvPr>
            <p:ph type="sldNum" sz="quarter" idx="4"/>
          </p:nvPr>
        </p:nvSpPr>
        <p:spPr/>
        <p:txBody>
          <a:bodyPr/>
          <a:lstStyle/>
          <a:p>
            <a:fld id="{753A1DE0-CF65-344E-A1C3-3B403388D3F5}" type="slidenum">
              <a:rPr lang="en-US" smtClean="0"/>
              <a:pPr/>
              <a:t>2</a:t>
            </a:fld>
            <a:endParaRPr lang="en-US" dirty="0"/>
          </a:p>
        </p:txBody>
      </p:sp>
    </p:spTree>
    <p:extLst>
      <p:ext uri="{BB962C8B-B14F-4D97-AF65-F5344CB8AC3E}">
        <p14:creationId xmlns:p14="http://schemas.microsoft.com/office/powerpoint/2010/main" val="295080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is the problem that you will be investigating? </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468689"/>
            <a:ext cx="11760000" cy="4860000"/>
          </a:xfrm>
        </p:spPr>
        <p:txBody>
          <a:bodyPr>
            <a:normAutofit/>
          </a:bodyPr>
          <a:lstStyle/>
          <a:p>
            <a:pPr indent="266700" algn="just"/>
            <a:r>
              <a:rPr lang="en-US" altLang="zh-CN" sz="2600" kern="100" dirty="0">
                <a:effectLst/>
                <a:latin typeface="Times New Roman" panose="02020603050405020304" pitchFamily="18" charset="0"/>
                <a:ea typeface="等线" panose="02010600030101010101" pitchFamily="2" charset="-122"/>
                <a:cs typeface="Times New Roman" panose="02020603050405020304" pitchFamily="18" charset="0"/>
              </a:rPr>
              <a:t>What we want to study is to train a quadrupedal robot through (deep) reinforcement learning to pass all kinds of obstacles on its own, such as "high hurdles", "slopes", "steps", "double wooden bridges", and "stumps". This problem is interesting because quadrupedal robots are becoming more and more popular in scientific research and commercialization, and reinforcement learning is a learning control algorithm that has been widely used by research institutes and commercial companies in recent years, so we would like to combine both of them for this course project.</a:t>
            </a:r>
            <a:endParaRPr lang="zh-CN" altLang="zh-CN" sz="26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Why is it interesting?</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&amp; 2024/3/26</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err="1"/>
              <a:t>Overconstrained</a:t>
            </a:r>
            <a:r>
              <a:rPr lang="en-US" altLang="zh-CN" dirty="0"/>
              <a:t> Quadruped Locomotion using Reinforcement Learning</a:t>
            </a:r>
            <a:endParaRPr lang="en-US"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a:t>
            </a:fld>
            <a:endParaRPr lang="en-US" dirty="0"/>
          </a:p>
        </p:txBody>
      </p:sp>
      <p:pic>
        <p:nvPicPr>
          <p:cNvPr id="9" name="图片 8">
            <a:extLst>
              <a:ext uri="{FF2B5EF4-FFF2-40B4-BE49-F238E27FC236}">
                <a16:creationId xmlns:a16="http://schemas.microsoft.com/office/drawing/2014/main" id="{3804F378-064F-FB9C-4A25-F09540237DAE}"/>
              </a:ext>
            </a:extLst>
          </p:cNvPr>
          <p:cNvPicPr>
            <a:picLocks noChangeAspect="1"/>
          </p:cNvPicPr>
          <p:nvPr/>
        </p:nvPicPr>
        <p:blipFill>
          <a:blip r:embed="rId2"/>
          <a:stretch>
            <a:fillRect/>
          </a:stretch>
        </p:blipFill>
        <p:spPr>
          <a:xfrm>
            <a:off x="0" y="4182357"/>
            <a:ext cx="4050032" cy="1813806"/>
          </a:xfrm>
          <a:prstGeom prst="rect">
            <a:avLst/>
          </a:prstGeom>
        </p:spPr>
      </p:pic>
      <p:pic>
        <p:nvPicPr>
          <p:cNvPr id="11" name="图片 10">
            <a:extLst>
              <a:ext uri="{FF2B5EF4-FFF2-40B4-BE49-F238E27FC236}">
                <a16:creationId xmlns:a16="http://schemas.microsoft.com/office/drawing/2014/main" id="{785E4179-6675-6444-D6D7-D34F529C2FFC}"/>
              </a:ext>
            </a:extLst>
          </p:cNvPr>
          <p:cNvPicPr>
            <a:picLocks noChangeAspect="1"/>
          </p:cNvPicPr>
          <p:nvPr/>
        </p:nvPicPr>
        <p:blipFill>
          <a:blip r:embed="rId3"/>
          <a:stretch>
            <a:fillRect/>
          </a:stretch>
        </p:blipFill>
        <p:spPr>
          <a:xfrm>
            <a:off x="3977711" y="4186238"/>
            <a:ext cx="4336722" cy="1813806"/>
          </a:xfrm>
          <a:prstGeom prst="rect">
            <a:avLst/>
          </a:prstGeom>
        </p:spPr>
      </p:pic>
      <p:pic>
        <p:nvPicPr>
          <p:cNvPr id="13" name="图片 12">
            <a:extLst>
              <a:ext uri="{FF2B5EF4-FFF2-40B4-BE49-F238E27FC236}">
                <a16:creationId xmlns:a16="http://schemas.microsoft.com/office/drawing/2014/main" id="{E270FFA1-6C96-0C3F-5195-66160414E4B4}"/>
              </a:ext>
            </a:extLst>
          </p:cNvPr>
          <p:cNvPicPr>
            <a:picLocks noChangeAspect="1"/>
          </p:cNvPicPr>
          <p:nvPr/>
        </p:nvPicPr>
        <p:blipFill>
          <a:blip r:embed="rId4"/>
          <a:stretch>
            <a:fillRect/>
          </a:stretch>
        </p:blipFill>
        <p:spPr>
          <a:xfrm>
            <a:off x="8320077" y="4146164"/>
            <a:ext cx="3086494" cy="1886191"/>
          </a:xfrm>
          <a:prstGeom prst="rect">
            <a:avLst/>
          </a:prstGeom>
        </p:spPr>
      </p:pic>
    </p:spTree>
    <p:extLst>
      <p:ext uri="{BB962C8B-B14F-4D97-AF65-F5344CB8AC3E}">
        <p14:creationId xmlns:p14="http://schemas.microsoft.com/office/powerpoint/2010/main" val="14939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reading will you examine?</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indent="266700" algn="just"/>
            <a:r>
              <a:rPr lang="en-US" altLang="zh-CN" sz="3200" kern="100" dirty="0">
                <a:effectLst/>
                <a:latin typeface="Times New Roman" panose="02020603050405020304" pitchFamily="18" charset="0"/>
                <a:ea typeface="等线" panose="02010600030101010101" pitchFamily="2" charset="-122"/>
                <a:cs typeface="Times New Roman" panose="02020603050405020304" pitchFamily="18" charset="0"/>
              </a:rPr>
              <a:t>We will purposely read relevant papers according to the existing situation and progress, such as, model and algorithm construction, performance comparison and optimization, and sim-to-real success deployment.</a:t>
            </a:r>
            <a:endParaRPr lang="en-US" sz="100" dirty="0"/>
          </a:p>
          <a:p>
            <a:pPr marL="0" indent="0">
              <a:buNone/>
            </a:pPr>
            <a:r>
              <a:rPr lang="en-US" altLang="zh-CN" sz="1400" dirty="0"/>
              <a:t>X. B. Peng, G. </a:t>
            </a:r>
            <a:r>
              <a:rPr lang="en-US" altLang="zh-CN" sz="1400" dirty="0" err="1"/>
              <a:t>Berseth</a:t>
            </a:r>
            <a:r>
              <a:rPr lang="en-US" altLang="zh-CN" sz="1400" dirty="0"/>
              <a:t>, M. Van de Panne, Terrain-adaptive locomotion skills using deep reinforcement learning, ACM Transactions on Graphics (TOG) 1–12 (2016).</a:t>
            </a:r>
          </a:p>
          <a:p>
            <a:pPr marL="0" indent="0">
              <a:buNone/>
            </a:pPr>
            <a:r>
              <a:rPr lang="en-US" altLang="zh-CN" sz="1400" dirty="0"/>
              <a:t>Y. Yang, K. </a:t>
            </a:r>
            <a:r>
              <a:rPr lang="en-US" altLang="zh-CN" sz="1400" dirty="0" err="1"/>
              <a:t>Caluwaerts</a:t>
            </a:r>
            <a:r>
              <a:rPr lang="en-US" altLang="zh-CN" sz="1400" dirty="0"/>
              <a:t>, A. </a:t>
            </a:r>
            <a:r>
              <a:rPr lang="en-US" altLang="zh-CN" sz="1400" dirty="0" err="1"/>
              <a:t>Iscen</a:t>
            </a:r>
            <a:r>
              <a:rPr lang="en-US" altLang="zh-CN" sz="1400" dirty="0"/>
              <a:t>, T. Zhang, J. Tan, V. </a:t>
            </a:r>
            <a:r>
              <a:rPr lang="en-US" altLang="zh-CN" sz="1400" dirty="0" err="1"/>
              <a:t>Sindhwani</a:t>
            </a:r>
            <a:r>
              <a:rPr lang="en-US" altLang="zh-CN" sz="1400" dirty="0"/>
              <a:t>, Data efficient reinforcement learning for legged robots, Conference on Robot Learning, 1–10 (PMLR, 2020)</a:t>
            </a:r>
          </a:p>
          <a:p>
            <a:pPr marL="0" indent="0">
              <a:buNone/>
            </a:pPr>
            <a:r>
              <a:rPr lang="en-US" altLang="zh-CN" sz="1400" dirty="0"/>
              <a:t>Takahiro Miki et al. ,Learning robust perceptive locomotion for quadrupedal robots in the </a:t>
            </a:r>
            <a:r>
              <a:rPr lang="en-US" altLang="zh-CN" sz="1400" dirty="0" err="1"/>
              <a:t>wild.Sci</a:t>
            </a:r>
            <a:r>
              <a:rPr lang="en-US" altLang="zh-CN" sz="1400" dirty="0"/>
              <a:t>. Robot.7,eabk2822(2022).</a:t>
            </a:r>
          </a:p>
          <a:p>
            <a:pPr marL="0" indent="0">
              <a:buNone/>
            </a:pPr>
            <a:r>
              <a:rPr lang="en-US" altLang="zh-CN" sz="1400" dirty="0"/>
              <a:t>V. </a:t>
            </a:r>
            <a:r>
              <a:rPr lang="en-US" altLang="zh-CN" sz="1400" dirty="0" err="1"/>
              <a:t>Tsounis</a:t>
            </a:r>
            <a:r>
              <a:rPr lang="en-US" altLang="zh-CN" sz="1400" dirty="0"/>
              <a:t>, M. </a:t>
            </a:r>
            <a:r>
              <a:rPr lang="en-US" altLang="zh-CN" sz="1400" dirty="0" err="1"/>
              <a:t>Alge</a:t>
            </a:r>
            <a:r>
              <a:rPr lang="en-US" altLang="zh-CN" sz="1400" dirty="0"/>
              <a:t>, J. Lee, F. </a:t>
            </a:r>
            <a:r>
              <a:rPr lang="en-US" altLang="zh-CN" sz="1400" dirty="0" err="1"/>
              <a:t>Farshidian</a:t>
            </a:r>
            <a:r>
              <a:rPr lang="en-US" altLang="zh-CN" sz="1400" dirty="0"/>
              <a:t>, M. </a:t>
            </a:r>
            <a:r>
              <a:rPr lang="en-US" altLang="zh-CN" sz="1400" dirty="0" err="1"/>
              <a:t>Hutter</a:t>
            </a:r>
            <a:r>
              <a:rPr lang="en-US" altLang="zh-CN" sz="1400" dirty="0"/>
              <a:t>, </a:t>
            </a:r>
            <a:r>
              <a:rPr lang="en-US" altLang="zh-CN" sz="1400" dirty="0" err="1"/>
              <a:t>Deepgait</a:t>
            </a:r>
            <a:r>
              <a:rPr lang="en-US" altLang="zh-CN" sz="1400" dirty="0"/>
              <a:t>: Planning and control of quadrupedal gaits using deep reinforcement learning, IEEE Robotics and Automation Letters 3699–3706 (2020).</a:t>
            </a:r>
          </a:p>
          <a:p>
            <a:pPr marL="0" indent="0">
              <a:buNone/>
            </a:pPr>
            <a:r>
              <a:rPr lang="en-US" altLang="zh-CN" sz="1400" dirty="0"/>
              <a:t>S. </a:t>
            </a:r>
            <a:r>
              <a:rPr lang="en-US" altLang="zh-CN" sz="1400" dirty="0" err="1"/>
              <a:t>Gangapurwala</a:t>
            </a:r>
            <a:r>
              <a:rPr lang="en-US" altLang="zh-CN" sz="1400" dirty="0"/>
              <a:t>, M. </a:t>
            </a:r>
            <a:r>
              <a:rPr lang="en-US" altLang="zh-CN" sz="1400" dirty="0" err="1"/>
              <a:t>Geisert</a:t>
            </a:r>
            <a:r>
              <a:rPr lang="en-US" altLang="zh-CN" sz="1400" dirty="0"/>
              <a:t>, R. </a:t>
            </a:r>
            <a:r>
              <a:rPr lang="en-US" altLang="zh-CN" sz="1400" dirty="0" err="1"/>
              <a:t>Orsolino</a:t>
            </a:r>
            <a:r>
              <a:rPr lang="en-US" altLang="zh-CN" sz="1400" dirty="0"/>
              <a:t>, M. Fallon, I. </a:t>
            </a:r>
            <a:r>
              <a:rPr lang="en-US" altLang="zh-CN" sz="1400" dirty="0" err="1"/>
              <a:t>Havoutis</a:t>
            </a:r>
            <a:r>
              <a:rPr lang="en-US" altLang="zh-CN" sz="1400" dirty="0"/>
              <a:t>, RLOC: Terrain-aware legged locomotion using reinforcement learning and optimal control, </a:t>
            </a:r>
            <a:r>
              <a:rPr lang="en-US" altLang="zh-CN" sz="1400" dirty="0" err="1"/>
              <a:t>arXiv</a:t>
            </a:r>
            <a:r>
              <a:rPr lang="en-US" altLang="zh-CN" sz="1400" dirty="0"/>
              <a:t> preprint arXiv:2012.03094 (2020). </a:t>
            </a:r>
            <a:endParaRPr lang="en-US" sz="1400"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&amp; 2024/3/26</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err="1"/>
              <a:t>Overconstrained</a:t>
            </a:r>
            <a:r>
              <a:rPr lang="en-US" altLang="zh-CN" dirty="0"/>
              <a:t> Quadruped Locomotion using Reinforcement Learning</a:t>
            </a:r>
            <a:endParaRPr lang="en-US"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a:t>
            </a:fld>
            <a:endParaRPr lang="en-US" dirty="0"/>
          </a:p>
        </p:txBody>
      </p:sp>
    </p:spTree>
    <p:extLst>
      <p:ext uri="{BB962C8B-B14F-4D97-AF65-F5344CB8AC3E}">
        <p14:creationId xmlns:p14="http://schemas.microsoft.com/office/powerpoint/2010/main" val="222796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data will you use? </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indent="266700"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We have now collected some preliminary data, one is the robot ontology configuration, firstly, we have collected the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stl</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model of the robot as well as the available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urdf</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and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usd</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files for describing and simulating the robot; secondly, we have chosen the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Cybergear</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as the driver of the quadruped robot, and we have also obtained the key parameters of the motor based on the instruction manual; then we have chosen to train the quadruped robot in two kinds of simulation environments for training, one is flat ground and the other is self-built field; lastly, the camera, if we need to train on the self-built field, we need to add a camera to the quadruped robot to detect obstacles. Meanwhile, we will obtain some data and support that may be needed in the future by looking up papers, open source materials, product manuals, etc.</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dirty="0" err="1"/>
              <a:t>Overconstrained</a:t>
            </a:r>
            <a:r>
              <a:rPr lang="en-US" altLang="zh-CN" dirty="0"/>
              <a:t> Quadruped(Robot),</a:t>
            </a:r>
            <a:r>
              <a:rPr lang="zh-CN" altLang="en-US" dirty="0"/>
              <a:t> </a:t>
            </a:r>
            <a:r>
              <a:rPr lang="en-US" altLang="zh-CN" dirty="0" err="1"/>
              <a:t>Cybergear</a:t>
            </a:r>
            <a:r>
              <a:rPr lang="en-US" altLang="zh-CN" dirty="0"/>
              <a:t>(Motor),Field(Environment)</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&amp; 2024/3/26</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err="1"/>
              <a:t>Overconstrained</a:t>
            </a:r>
            <a:r>
              <a:rPr lang="en-US" altLang="zh-CN" dirty="0"/>
              <a:t> Quadruped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5</a:t>
            </a:fld>
            <a:endParaRPr lang="en-US" dirty="0"/>
          </a:p>
        </p:txBody>
      </p:sp>
      <p:pic>
        <p:nvPicPr>
          <p:cNvPr id="8" name="图片 7">
            <a:extLst>
              <a:ext uri="{FF2B5EF4-FFF2-40B4-BE49-F238E27FC236}">
                <a16:creationId xmlns:a16="http://schemas.microsoft.com/office/drawing/2014/main" id="{AF754A84-EFE3-5B02-5F2A-5651141A70C3}"/>
              </a:ext>
            </a:extLst>
          </p:cNvPr>
          <p:cNvPicPr>
            <a:picLocks noChangeAspect="1"/>
          </p:cNvPicPr>
          <p:nvPr/>
        </p:nvPicPr>
        <p:blipFill>
          <a:blip r:embed="rId2"/>
          <a:stretch>
            <a:fillRect/>
          </a:stretch>
        </p:blipFill>
        <p:spPr>
          <a:xfrm>
            <a:off x="7764849" y="3972013"/>
            <a:ext cx="3380175" cy="2106016"/>
          </a:xfrm>
          <a:prstGeom prst="rect">
            <a:avLst/>
          </a:prstGeom>
        </p:spPr>
      </p:pic>
      <p:pic>
        <p:nvPicPr>
          <p:cNvPr id="12" name="图片 11">
            <a:extLst>
              <a:ext uri="{FF2B5EF4-FFF2-40B4-BE49-F238E27FC236}">
                <a16:creationId xmlns:a16="http://schemas.microsoft.com/office/drawing/2014/main" id="{999FC0D2-78B4-5883-9F03-4A0AEEA1FE1B}"/>
              </a:ext>
            </a:extLst>
          </p:cNvPr>
          <p:cNvPicPr>
            <a:picLocks noChangeAspect="1"/>
          </p:cNvPicPr>
          <p:nvPr/>
        </p:nvPicPr>
        <p:blipFill>
          <a:blip r:embed="rId3"/>
          <a:stretch>
            <a:fillRect/>
          </a:stretch>
        </p:blipFill>
        <p:spPr>
          <a:xfrm>
            <a:off x="3865801" y="3972013"/>
            <a:ext cx="3681371" cy="2028184"/>
          </a:xfrm>
          <a:prstGeom prst="rect">
            <a:avLst/>
          </a:prstGeom>
        </p:spPr>
      </p:pic>
      <p:pic>
        <p:nvPicPr>
          <p:cNvPr id="18" name="图片 17">
            <a:extLst>
              <a:ext uri="{FF2B5EF4-FFF2-40B4-BE49-F238E27FC236}">
                <a16:creationId xmlns:a16="http://schemas.microsoft.com/office/drawing/2014/main" id="{5A85C5F2-EC8D-B6A4-26D8-14385B649CFD}"/>
              </a:ext>
            </a:extLst>
          </p:cNvPr>
          <p:cNvPicPr>
            <a:picLocks noChangeAspect="1"/>
          </p:cNvPicPr>
          <p:nvPr/>
        </p:nvPicPr>
        <p:blipFill>
          <a:blip r:embed="rId4"/>
          <a:stretch>
            <a:fillRect/>
          </a:stretch>
        </p:blipFill>
        <p:spPr>
          <a:xfrm>
            <a:off x="531727" y="3972013"/>
            <a:ext cx="2856676" cy="2106016"/>
          </a:xfrm>
          <a:prstGeom prst="rect">
            <a:avLst/>
          </a:prstGeom>
        </p:spPr>
      </p:pic>
    </p:spTree>
    <p:extLst>
      <p:ext uri="{BB962C8B-B14F-4D97-AF65-F5344CB8AC3E}">
        <p14:creationId xmlns:p14="http://schemas.microsoft.com/office/powerpoint/2010/main" val="177655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method or algorithm are you proposing? </a:t>
            </a: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482441"/>
            <a:ext cx="11760000" cy="4860000"/>
          </a:xfrm>
        </p:spPr>
        <p:txBody>
          <a:bodyPr>
            <a:normAutofit fontScale="92500"/>
          </a:bodyPr>
          <a:lstStyle/>
          <a:p>
            <a:pPr indent="266700" algn="just"/>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We will use </a:t>
            </a:r>
            <a:r>
              <a:rPr lang="zh-CN" altLang="en-US" sz="3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3000" kern="100" dirty="0">
                <a:latin typeface="Times New Roman" panose="02020603050405020304" pitchFamily="18" charset="0"/>
                <a:ea typeface="等线" panose="02010600030101010101" pitchFamily="2" charset="-122"/>
                <a:cs typeface="Times New Roman" panose="02020603050405020304" pitchFamily="18" charset="0"/>
              </a:rPr>
              <a:t>I</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ssac Sim</a:t>
            </a:r>
            <a:r>
              <a:rPr lang="zh-CN" altLang="en-US" sz="3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developed by NVIDIA as software platform, and the orbit framework is used for training. The training method is </a:t>
            </a:r>
            <a:r>
              <a:rPr lang="en-US" altLang="zh-CN" sz="3000" kern="100" dirty="0" err="1">
                <a:effectLst/>
                <a:latin typeface="Times New Roman" panose="02020603050405020304" pitchFamily="18" charset="0"/>
                <a:ea typeface="等线" panose="02010600030101010101" pitchFamily="2" charset="-122"/>
                <a:cs typeface="Times New Roman" panose="02020603050405020304" pitchFamily="18" charset="0"/>
              </a:rPr>
              <a:t>rsl_rl</a:t>
            </a:r>
            <a:r>
              <a:rPr lang="en-US" altLang="zh-CN" sz="3000" kern="100" dirty="0">
                <a:effectLst/>
                <a:latin typeface="Times New Roman" panose="02020603050405020304" pitchFamily="18" charset="0"/>
                <a:ea typeface="等线" panose="02010600030101010101" pitchFamily="2" charset="-122"/>
                <a:cs typeface="Times New Roman" panose="02020603050405020304" pitchFamily="18" charset="0"/>
              </a:rPr>
              <a:t>, which is a fast and simple implementation of RL algorithm, designed to run fully on GPU. We will validate its feasibility at first and then modify the parameters of learning and control strategy to achieve better performances. </a:t>
            </a:r>
          </a:p>
          <a:p>
            <a:pPr indent="266700" algn="just"/>
            <a:endPar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endPar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endParaRPr lang="en-US" altLang="zh-CN" kern="100" dirty="0">
              <a:latin typeface="Times New Roman" panose="02020603050405020304" pitchFamily="18" charset="0"/>
              <a:ea typeface="等线" panose="02010600030101010101" pitchFamily="2" charset="-122"/>
              <a:cs typeface="Times New Roman" panose="02020603050405020304" pitchFamily="18" charset="0"/>
            </a:endParaRPr>
          </a:p>
          <a:p>
            <a:pPr indent="0" algn="just">
              <a:buNone/>
            </a:pPr>
            <a:endPar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0" algn="just">
              <a:buNone/>
            </a:pPr>
            <a:endPar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0" algn="just">
              <a:buNone/>
            </a:pPr>
            <a:r>
              <a:rPr lang="en-US" altLang="zh-CN" sz="1500" kern="100" dirty="0">
                <a:effectLst/>
                <a:ea typeface="等线" panose="02010600030101010101" pitchFamily="2" charset="-122"/>
                <a:cs typeface="Times New Roman" panose="02020603050405020304" pitchFamily="18" charset="0"/>
              </a:rPr>
              <a:t>   https://developer.nvidia.com/isaac-sim                            https://github.com/leggedrobotics/rsl_rl                     https://github.com/leggedrobotics/rsl_rl</a:t>
            </a:r>
            <a:endParaRPr lang="zh-CN" altLang="zh-CN" sz="1500" kern="100" dirty="0">
              <a:effectLst/>
              <a:ea typeface="等线" panose="02010600030101010101" pitchFamily="2" charset="-122"/>
              <a:cs typeface="Times New Roman" panose="02020603050405020304" pitchFamily="18" charset="0"/>
            </a:endParaRP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r>
              <a:rPr lang="en-US" dirty="0"/>
              <a:t>Issac Sim + </a:t>
            </a:r>
            <a:r>
              <a:rPr lang="en-US" altLang="zh-CN" dirty="0"/>
              <a:t>ORBIT +</a:t>
            </a:r>
            <a:r>
              <a:rPr lang="en-US" dirty="0"/>
              <a:t> RSL_RL</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&amp; 2024/3/26</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err="1"/>
              <a:t>Overconstrained</a:t>
            </a:r>
            <a:r>
              <a:rPr lang="en-US" altLang="zh-CN" dirty="0"/>
              <a:t> Quadruped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6</a:t>
            </a:fld>
            <a:endParaRPr lang="en-US" dirty="0"/>
          </a:p>
        </p:txBody>
      </p:sp>
      <p:pic>
        <p:nvPicPr>
          <p:cNvPr id="11" name="图片 10">
            <a:extLst>
              <a:ext uri="{FF2B5EF4-FFF2-40B4-BE49-F238E27FC236}">
                <a16:creationId xmlns:a16="http://schemas.microsoft.com/office/drawing/2014/main" id="{EEFF55C1-B50A-3925-E0ED-BB4BF6B6BB85}"/>
              </a:ext>
            </a:extLst>
          </p:cNvPr>
          <p:cNvPicPr>
            <a:picLocks noChangeAspect="1"/>
          </p:cNvPicPr>
          <p:nvPr/>
        </p:nvPicPr>
        <p:blipFill>
          <a:blip r:embed="rId2"/>
          <a:stretch>
            <a:fillRect/>
          </a:stretch>
        </p:blipFill>
        <p:spPr>
          <a:xfrm>
            <a:off x="200628" y="3718872"/>
            <a:ext cx="3971640" cy="2150234"/>
          </a:xfrm>
          <a:prstGeom prst="rect">
            <a:avLst/>
          </a:prstGeom>
        </p:spPr>
      </p:pic>
      <p:pic>
        <p:nvPicPr>
          <p:cNvPr id="15" name="图片 14">
            <a:extLst>
              <a:ext uri="{FF2B5EF4-FFF2-40B4-BE49-F238E27FC236}">
                <a16:creationId xmlns:a16="http://schemas.microsoft.com/office/drawing/2014/main" id="{E6D55748-B3DA-3F0F-7CFA-538B000B00D7}"/>
              </a:ext>
            </a:extLst>
          </p:cNvPr>
          <p:cNvPicPr>
            <a:picLocks noChangeAspect="1"/>
          </p:cNvPicPr>
          <p:nvPr/>
        </p:nvPicPr>
        <p:blipFill>
          <a:blip r:embed="rId3"/>
          <a:stretch>
            <a:fillRect/>
          </a:stretch>
        </p:blipFill>
        <p:spPr>
          <a:xfrm>
            <a:off x="4354898" y="3726058"/>
            <a:ext cx="3482203" cy="2101399"/>
          </a:xfrm>
          <a:prstGeom prst="rect">
            <a:avLst/>
          </a:prstGeom>
        </p:spPr>
      </p:pic>
      <p:pic>
        <p:nvPicPr>
          <p:cNvPr id="17" name="图片 16">
            <a:extLst>
              <a:ext uri="{FF2B5EF4-FFF2-40B4-BE49-F238E27FC236}">
                <a16:creationId xmlns:a16="http://schemas.microsoft.com/office/drawing/2014/main" id="{C88732FA-4F8E-49A1-C4D1-A583FB9E5BC8}"/>
              </a:ext>
            </a:extLst>
          </p:cNvPr>
          <p:cNvPicPr>
            <a:picLocks noChangeAspect="1"/>
          </p:cNvPicPr>
          <p:nvPr/>
        </p:nvPicPr>
        <p:blipFill>
          <a:blip r:embed="rId4"/>
          <a:stretch>
            <a:fillRect/>
          </a:stretch>
        </p:blipFill>
        <p:spPr>
          <a:xfrm>
            <a:off x="4354898" y="3758140"/>
            <a:ext cx="636627" cy="308602"/>
          </a:xfrm>
          <a:prstGeom prst="rect">
            <a:avLst/>
          </a:prstGeom>
        </p:spPr>
      </p:pic>
      <p:pic>
        <p:nvPicPr>
          <p:cNvPr id="21" name="图片 20">
            <a:extLst>
              <a:ext uri="{FF2B5EF4-FFF2-40B4-BE49-F238E27FC236}">
                <a16:creationId xmlns:a16="http://schemas.microsoft.com/office/drawing/2014/main" id="{14A1F1FC-D11A-6D0E-10D3-AB418BA27286}"/>
              </a:ext>
            </a:extLst>
          </p:cNvPr>
          <p:cNvPicPr>
            <a:picLocks noChangeAspect="1"/>
          </p:cNvPicPr>
          <p:nvPr/>
        </p:nvPicPr>
        <p:blipFill>
          <a:blip r:embed="rId5"/>
          <a:stretch>
            <a:fillRect/>
          </a:stretch>
        </p:blipFill>
        <p:spPr>
          <a:xfrm>
            <a:off x="8019731" y="3835410"/>
            <a:ext cx="3867485" cy="1512701"/>
          </a:xfrm>
          <a:prstGeom prst="rect">
            <a:avLst/>
          </a:prstGeom>
        </p:spPr>
      </p:pic>
    </p:spTree>
    <p:extLst>
      <p:ext uri="{BB962C8B-B14F-4D97-AF65-F5344CB8AC3E}">
        <p14:creationId xmlns:p14="http://schemas.microsoft.com/office/powerpoint/2010/main" val="304816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How will you evaluate your results? </a:t>
            </a: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indent="266700" algn="just"/>
            <a:r>
              <a:rPr lang="en-US" altLang="zh-CN" sz="3200" kern="100" dirty="0">
                <a:effectLst/>
                <a:latin typeface="Times New Roman" panose="02020603050405020304" pitchFamily="18" charset="0"/>
                <a:ea typeface="等线" panose="02010600030101010101" pitchFamily="2" charset="-122"/>
                <a:cs typeface="Times New Roman" panose="02020603050405020304" pitchFamily="18" charset="0"/>
              </a:rPr>
              <a:t>As for results, we currently choose the relatively easy-to-obtain parameters of velocity, COT, reward, and joint torque as the technical indexes for evaluating the training results, which will eventually be analyzed by figures or tables.</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r>
              <a:rPr lang="en-US" altLang="zh-CN" dirty="0"/>
              <a:t>Figures + Tables</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&amp; 2024/3/26</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err="1"/>
              <a:t>Overconstrained</a:t>
            </a:r>
            <a:r>
              <a:rPr lang="en-US" altLang="zh-CN" dirty="0"/>
              <a:t> Quadruped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7</a:t>
            </a:fld>
            <a:endParaRPr lang="en-US" dirty="0"/>
          </a:p>
        </p:txBody>
      </p:sp>
      <p:pic>
        <p:nvPicPr>
          <p:cNvPr id="9" name="图片 8">
            <a:extLst>
              <a:ext uri="{FF2B5EF4-FFF2-40B4-BE49-F238E27FC236}">
                <a16:creationId xmlns:a16="http://schemas.microsoft.com/office/drawing/2014/main" id="{93A5A479-83EC-0999-578F-F16DD1245984}"/>
              </a:ext>
            </a:extLst>
          </p:cNvPr>
          <p:cNvPicPr>
            <a:picLocks noChangeAspect="1"/>
          </p:cNvPicPr>
          <p:nvPr/>
        </p:nvPicPr>
        <p:blipFill>
          <a:blip r:embed="rId2"/>
          <a:stretch>
            <a:fillRect/>
          </a:stretch>
        </p:blipFill>
        <p:spPr>
          <a:xfrm>
            <a:off x="3636912" y="3478235"/>
            <a:ext cx="3212028" cy="2579695"/>
          </a:xfrm>
          <a:prstGeom prst="rect">
            <a:avLst/>
          </a:prstGeom>
        </p:spPr>
      </p:pic>
      <p:pic>
        <p:nvPicPr>
          <p:cNvPr id="11" name="图片 10">
            <a:extLst>
              <a:ext uri="{FF2B5EF4-FFF2-40B4-BE49-F238E27FC236}">
                <a16:creationId xmlns:a16="http://schemas.microsoft.com/office/drawing/2014/main" id="{C13E4A46-574A-5CF8-E5CB-82A5B6380863}"/>
              </a:ext>
            </a:extLst>
          </p:cNvPr>
          <p:cNvPicPr>
            <a:picLocks noChangeAspect="1"/>
          </p:cNvPicPr>
          <p:nvPr/>
        </p:nvPicPr>
        <p:blipFill>
          <a:blip r:embed="rId3"/>
          <a:stretch>
            <a:fillRect/>
          </a:stretch>
        </p:blipFill>
        <p:spPr>
          <a:xfrm>
            <a:off x="592880" y="3596014"/>
            <a:ext cx="2782924" cy="2333807"/>
          </a:xfrm>
          <a:prstGeom prst="rect">
            <a:avLst/>
          </a:prstGeom>
        </p:spPr>
      </p:pic>
      <p:pic>
        <p:nvPicPr>
          <p:cNvPr id="13" name="图片 12">
            <a:extLst>
              <a:ext uri="{FF2B5EF4-FFF2-40B4-BE49-F238E27FC236}">
                <a16:creationId xmlns:a16="http://schemas.microsoft.com/office/drawing/2014/main" id="{3F3CDD9A-8EF7-D62C-2164-C649B7AA3C50}"/>
              </a:ext>
            </a:extLst>
          </p:cNvPr>
          <p:cNvPicPr>
            <a:picLocks noChangeAspect="1"/>
          </p:cNvPicPr>
          <p:nvPr/>
        </p:nvPicPr>
        <p:blipFill>
          <a:blip r:embed="rId4"/>
          <a:stretch>
            <a:fillRect/>
          </a:stretch>
        </p:blipFill>
        <p:spPr>
          <a:xfrm>
            <a:off x="7059561" y="3478235"/>
            <a:ext cx="4539559" cy="2069674"/>
          </a:xfrm>
          <a:prstGeom prst="rect">
            <a:avLst/>
          </a:prstGeom>
        </p:spPr>
      </p:pic>
    </p:spTree>
    <p:extLst>
      <p:ext uri="{BB962C8B-B14F-4D97-AF65-F5344CB8AC3E}">
        <p14:creationId xmlns:p14="http://schemas.microsoft.com/office/powerpoint/2010/main" val="429383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fontScale="90000"/>
          </a:bodyPr>
          <a:lstStyle/>
          <a:p>
            <a:r>
              <a:rPr lang="en-US" altLang="zh-CN" dirty="0" err="1"/>
              <a:t>Overconstrained</a:t>
            </a:r>
            <a:r>
              <a:rPr lang="en-US" altLang="zh-CN" dirty="0"/>
              <a:t> Quadruped Locomotion using Reinforcement Learning</a:t>
            </a:r>
            <a:endParaRPr lang="en-CN"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p:txBody>
          <a:bodyPr>
            <a:normAutofit lnSpcReduction="10000"/>
          </a:bodyPr>
          <a:lstStyle/>
          <a:p>
            <a:r>
              <a:rPr lang="en-US" dirty="0" err="1"/>
              <a:t>Guojing</a:t>
            </a:r>
            <a:r>
              <a:rPr lang="en-US" dirty="0"/>
              <a:t> Huang</a:t>
            </a:r>
            <a:endParaRPr lang="en-CN" dirty="0"/>
          </a:p>
          <a:p>
            <a:r>
              <a:rPr lang="en-US" dirty="0"/>
              <a:t>Robotics Engineering</a:t>
            </a:r>
          </a:p>
          <a:p>
            <a:r>
              <a:rPr lang="en-US" dirty="0"/>
              <a:t>Chaoyang Song</a:t>
            </a:r>
            <a:endParaRPr lang="en-CN" dirty="0"/>
          </a:p>
          <a:p>
            <a:r>
              <a:rPr lang="en-US" dirty="0"/>
              <a:t>12111820@mail.sustech.edu.cn</a:t>
            </a:r>
            <a:endParaRPr lang="en-CN" dirty="0"/>
          </a:p>
        </p:txBody>
      </p:sp>
    </p:spTree>
    <p:extLst>
      <p:ext uri="{BB962C8B-B14F-4D97-AF65-F5344CB8AC3E}">
        <p14:creationId xmlns:p14="http://schemas.microsoft.com/office/powerpoint/2010/main" val="1770724419"/>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605</TotalTime>
  <Words>1229</Words>
  <Application>Microsoft Office PowerPoint</Application>
  <PresentationFormat>宽屏</PresentationFormat>
  <Paragraphs>58</Paragraphs>
  <Slides>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等线</vt:lpstr>
      <vt:lpstr>Arial</vt:lpstr>
      <vt:lpstr>Calibri</vt:lpstr>
      <vt:lpstr>Times New Roman</vt:lpstr>
      <vt:lpstr>Office 主题​​</vt:lpstr>
      <vt:lpstr>Overconstrained Quadruped Locomotion using Reinforcement Learning</vt:lpstr>
      <vt:lpstr>Proposed Project Title Summary</vt:lpstr>
      <vt:lpstr>What is the problem that you will be investigating? </vt:lpstr>
      <vt:lpstr>What reading will you examine?</vt:lpstr>
      <vt:lpstr>What data will you use? </vt:lpstr>
      <vt:lpstr>What method or algorithm are you proposing? </vt:lpstr>
      <vt:lpstr>How will you evaluate your results? </vt:lpstr>
      <vt:lpstr>Overconstrained Quadruped Locomotion using Reinforcement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黄 国靖</cp:lastModifiedBy>
  <cp:revision>13</cp:revision>
  <dcterms:created xsi:type="dcterms:W3CDTF">2023-02-12T01:29:03Z</dcterms:created>
  <dcterms:modified xsi:type="dcterms:W3CDTF">2024-03-23T02:27:38Z</dcterms:modified>
</cp:coreProperties>
</file>