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0"/>
  </p:notesMasterIdLst>
  <p:sldIdLst>
    <p:sldId id="274" r:id="rId2"/>
    <p:sldId id="275" r:id="rId3"/>
    <p:sldId id="257" r:id="rId4"/>
    <p:sldId id="276" r:id="rId5"/>
    <p:sldId id="277" r:id="rId6"/>
    <p:sldId id="278" r:id="rId7"/>
    <p:sldId id="279"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A5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94" autoAdjust="0"/>
    <p:restoredTop sz="71798" autoAdjust="0"/>
  </p:normalViewPr>
  <p:slideViewPr>
    <p:cSldViewPr snapToGrid="0" snapToObjects="1">
      <p:cViewPr varScale="1">
        <p:scale>
          <a:sx n="109" d="100"/>
          <a:sy n="109" d="100"/>
        </p:scale>
        <p:origin x="19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5EF990-4279-964D-8D62-BD9DE620F371}" type="datetimeFigureOut">
              <a:rPr lang="en-US" smtClean="0"/>
              <a:t>3/24/2024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CEA10A-AC53-EF4A-B20F-CD7086185DBB}" type="slidenum">
              <a:rPr lang="en-US" smtClean="0"/>
              <a:t>‹#›</a:t>
            </a:fld>
            <a:endParaRPr lang="en-US"/>
          </a:p>
        </p:txBody>
      </p:sp>
    </p:spTree>
    <p:extLst>
      <p:ext uri="{BB962C8B-B14F-4D97-AF65-F5344CB8AC3E}">
        <p14:creationId xmlns:p14="http://schemas.microsoft.com/office/powerpoint/2010/main" val="2121511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00628" y="1122363"/>
            <a:ext cx="11790744" cy="2387600"/>
          </a:xfrm>
        </p:spPr>
        <p:txBody>
          <a:bodyPr anchor="b"/>
          <a:lstStyle>
            <a:lvl1pPr algn="ctr">
              <a:defRPr sz="6000"/>
            </a:lvl1pPr>
          </a:lstStyle>
          <a:p>
            <a:r>
              <a:rPr lang="en-US" altLang="zh-CN"/>
              <a:t>Click to edit Master title style</a:t>
            </a:r>
            <a:endParaRPr lang="en-US" dirty="0"/>
          </a:p>
        </p:txBody>
      </p:sp>
      <p:sp>
        <p:nvSpPr>
          <p:cNvPr id="3" name="Subtitle 2"/>
          <p:cNvSpPr>
            <a:spLocks noGrp="1"/>
          </p:cNvSpPr>
          <p:nvPr>
            <p:ph type="subTitle" idx="1"/>
          </p:nvPr>
        </p:nvSpPr>
        <p:spPr>
          <a:xfrm>
            <a:off x="894202" y="3602038"/>
            <a:ext cx="10403597" cy="1655762"/>
          </a:xfrm>
        </p:spPr>
        <p:txBody>
          <a:bodyPr/>
          <a:lstStyle>
            <a:lvl1pPr marL="0" indent="0" algn="ctr">
              <a:buNone/>
              <a:defRPr sz="2400">
                <a:solidFill>
                  <a:srgbClr val="C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en-US" dirty="0"/>
          </a:p>
        </p:txBody>
      </p:sp>
      <p:sp>
        <p:nvSpPr>
          <p:cNvPr id="7" name="Date Placeholder 3">
            <a:extLst>
              <a:ext uri="{FF2B5EF4-FFF2-40B4-BE49-F238E27FC236}">
                <a16:creationId xmlns:a16="http://schemas.microsoft.com/office/drawing/2014/main" id="{2DDD2C22-3B0E-784D-B6FF-15A90CAE11F6}"/>
              </a:ext>
            </a:extLst>
          </p:cNvPr>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8" name="Footer Placeholder 4">
            <a:extLst>
              <a:ext uri="{FF2B5EF4-FFF2-40B4-BE49-F238E27FC236}">
                <a16:creationId xmlns:a16="http://schemas.microsoft.com/office/drawing/2014/main" id="{499BE109-A4EE-9F4B-938E-D5DA3BB0D7AB}"/>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9" name="Slide Number Placeholder 5">
            <a:extLst>
              <a:ext uri="{FF2B5EF4-FFF2-40B4-BE49-F238E27FC236}">
                <a16:creationId xmlns:a16="http://schemas.microsoft.com/office/drawing/2014/main" id="{11DB082C-2E6A-C747-A349-3407AEE7A617}"/>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pic>
        <p:nvPicPr>
          <p:cNvPr id="11" name="Picture 10">
            <a:extLst>
              <a:ext uri="{FF2B5EF4-FFF2-40B4-BE49-F238E27FC236}">
                <a16:creationId xmlns:a16="http://schemas.microsoft.com/office/drawing/2014/main" id="{DF769E78-B915-BA4D-B360-8DB99597D26D}"/>
              </a:ext>
            </a:extLst>
          </p:cNvPr>
          <p:cNvPicPr>
            <a:picLocks noChangeAspect="1"/>
          </p:cNvPicPr>
          <p:nvPr userDrawn="1"/>
        </p:nvPicPr>
        <p:blipFill>
          <a:blip r:embed="rId2">
            <a:alphaModFix/>
          </a:blip>
          <a:stretch>
            <a:fillRect/>
          </a:stretch>
        </p:blipFill>
        <p:spPr>
          <a:xfrm>
            <a:off x="200627" y="5349875"/>
            <a:ext cx="891873" cy="891873"/>
          </a:xfrm>
          <a:prstGeom prst="rect">
            <a:avLst/>
          </a:prstGeom>
        </p:spPr>
      </p:pic>
      <p:pic>
        <p:nvPicPr>
          <p:cNvPr id="10" name="Picture 9">
            <a:extLst>
              <a:ext uri="{FF2B5EF4-FFF2-40B4-BE49-F238E27FC236}">
                <a16:creationId xmlns:a16="http://schemas.microsoft.com/office/drawing/2014/main" id="{E2A892F8-E70D-F23B-E6A5-77FB130F5A81}"/>
              </a:ext>
            </a:extLst>
          </p:cNvPr>
          <p:cNvPicPr>
            <a:picLocks noChangeAspect="1"/>
          </p:cNvPicPr>
          <p:nvPr userDrawn="1"/>
        </p:nvPicPr>
        <p:blipFill>
          <a:blip r:embed="rId3"/>
          <a:stretch>
            <a:fillRect/>
          </a:stretch>
        </p:blipFill>
        <p:spPr>
          <a:xfrm>
            <a:off x="1164166" y="5349875"/>
            <a:ext cx="891873" cy="891873"/>
          </a:xfrm>
          <a:prstGeom prst="rect">
            <a:avLst/>
          </a:prstGeom>
        </p:spPr>
      </p:pic>
    </p:spTree>
    <p:extLst>
      <p:ext uri="{BB962C8B-B14F-4D97-AF65-F5344CB8AC3E}">
        <p14:creationId xmlns:p14="http://schemas.microsoft.com/office/powerpoint/2010/main" val="24454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49401"/>
            <a:ext cx="4571397" cy="1339659"/>
          </a:xfrm>
        </p:spPr>
        <p:txBody>
          <a:bodyPr anchor="b"/>
          <a:lstStyle>
            <a:lvl1pPr>
              <a:defRPr sz="3200"/>
            </a:lvl1pPr>
          </a:lstStyle>
          <a:p>
            <a:r>
              <a:rPr lang="en-US" altLang="zh-CN"/>
              <a:t>Click to edit Master title style</a:t>
            </a:r>
            <a:endParaRPr lang="en-US" dirty="0"/>
          </a:p>
        </p:txBody>
      </p:sp>
      <p:sp>
        <p:nvSpPr>
          <p:cNvPr id="3" name="Picture Placeholder 2"/>
          <p:cNvSpPr>
            <a:spLocks noGrp="1" noChangeAspect="1"/>
          </p:cNvSpPr>
          <p:nvPr>
            <p:ph type="pic" idx="1"/>
          </p:nvPr>
        </p:nvSpPr>
        <p:spPr>
          <a:xfrm>
            <a:off x="5183187" y="150472"/>
            <a:ext cx="6777439" cy="625032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en-US" dirty="0"/>
          </a:p>
        </p:txBody>
      </p:sp>
      <p:sp>
        <p:nvSpPr>
          <p:cNvPr id="4" name="Text Placeholder 3"/>
          <p:cNvSpPr>
            <a:spLocks noGrp="1"/>
          </p:cNvSpPr>
          <p:nvPr>
            <p:ph type="body" sz="half" idx="2"/>
          </p:nvPr>
        </p:nvSpPr>
        <p:spPr>
          <a:xfrm>
            <a:off x="200628" y="2057400"/>
            <a:ext cx="4571397" cy="4343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cxnSp>
        <p:nvCxnSpPr>
          <p:cNvPr id="9" name="直接连接符 8">
            <a:extLst>
              <a:ext uri="{FF2B5EF4-FFF2-40B4-BE49-F238E27FC236}">
                <a16:creationId xmlns:a16="http://schemas.microsoft.com/office/drawing/2014/main" id="{6062B7A0-C7F6-4499-9AE1-5E26432B2BF0}"/>
              </a:ext>
            </a:extLst>
          </p:cNvPr>
          <p:cNvCxnSpPr>
            <a:cxnSpLocks/>
          </p:cNvCxnSpPr>
          <p:nvPr userDrawn="1"/>
        </p:nvCxnSpPr>
        <p:spPr>
          <a:xfrm>
            <a:off x="200628" y="1489059"/>
            <a:ext cx="4571397"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0" name="内容占位符 7">
            <a:extLst>
              <a:ext uri="{FF2B5EF4-FFF2-40B4-BE49-F238E27FC236}">
                <a16:creationId xmlns:a16="http://schemas.microsoft.com/office/drawing/2014/main" id="{08301586-1E36-4E84-B722-488EB2E00B7B}"/>
              </a:ext>
            </a:extLst>
          </p:cNvPr>
          <p:cNvSpPr>
            <a:spLocks noGrp="1"/>
          </p:cNvSpPr>
          <p:nvPr>
            <p:ph sz="quarter" idx="14"/>
          </p:nvPr>
        </p:nvSpPr>
        <p:spPr>
          <a:xfrm>
            <a:off x="199969" y="1489060"/>
            <a:ext cx="45720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sp>
        <p:nvSpPr>
          <p:cNvPr id="11" name="Date Placeholder 3">
            <a:extLst>
              <a:ext uri="{FF2B5EF4-FFF2-40B4-BE49-F238E27FC236}">
                <a16:creationId xmlns:a16="http://schemas.microsoft.com/office/drawing/2014/main" id="{5525C2B1-63C2-3045-8AE6-55CA83E910EB}"/>
              </a:ext>
            </a:extLst>
          </p:cNvPr>
          <p:cNvSpPr>
            <a:spLocks noGrp="1"/>
          </p:cNvSpPr>
          <p:nvPr>
            <p:ph type="dt" sz="half" idx="15"/>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2" name="Footer Placeholder 4">
            <a:extLst>
              <a:ext uri="{FF2B5EF4-FFF2-40B4-BE49-F238E27FC236}">
                <a16:creationId xmlns:a16="http://schemas.microsoft.com/office/drawing/2014/main" id="{5BB6833B-73CB-2E40-878C-C3345699B77B}"/>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3" name="Slide Number Placeholder 5">
            <a:extLst>
              <a:ext uri="{FF2B5EF4-FFF2-40B4-BE49-F238E27FC236}">
                <a16:creationId xmlns:a16="http://schemas.microsoft.com/office/drawing/2014/main" id="{27755808-D092-5743-B10C-07498BA808AF}"/>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1358132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88E35-56FA-4CAA-AA89-4862F63EACAF}"/>
              </a:ext>
            </a:extLst>
          </p:cNvPr>
          <p:cNvSpPr>
            <a:spLocks noGrp="1"/>
          </p:cNvSpPr>
          <p:nvPr>
            <p:ph type="title"/>
          </p:nvPr>
        </p:nvSpPr>
        <p:spPr/>
        <p:txBody>
          <a:bodyPr/>
          <a:lstStyle/>
          <a:p>
            <a:r>
              <a:rPr lang="en-US" altLang="zh-CN"/>
              <a:t>Click to edit Master title style</a:t>
            </a:r>
            <a:endParaRPr lang="zh-CN" altLang="en-US"/>
          </a:p>
        </p:txBody>
      </p:sp>
      <p:sp>
        <p:nvSpPr>
          <p:cNvPr id="6" name="Date Placeholder 3">
            <a:extLst>
              <a:ext uri="{FF2B5EF4-FFF2-40B4-BE49-F238E27FC236}">
                <a16:creationId xmlns:a16="http://schemas.microsoft.com/office/drawing/2014/main" id="{41AED8E2-D455-6949-BB13-9BE6A6779269}"/>
              </a:ext>
            </a:extLst>
          </p:cNvPr>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7" name="Footer Placeholder 4">
            <a:extLst>
              <a:ext uri="{FF2B5EF4-FFF2-40B4-BE49-F238E27FC236}">
                <a16:creationId xmlns:a16="http://schemas.microsoft.com/office/drawing/2014/main" id="{82859EBA-5BF8-874E-AA5C-720BBCBAF171}"/>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8" name="Slide Number Placeholder 5">
            <a:extLst>
              <a:ext uri="{FF2B5EF4-FFF2-40B4-BE49-F238E27FC236}">
                <a16:creationId xmlns:a16="http://schemas.microsoft.com/office/drawing/2014/main" id="{F4901B7A-4FAA-CC40-AEEA-0F7CDFA84CE3}"/>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142106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8" name="内容占位符 7">
            <a:extLst>
              <a:ext uri="{FF2B5EF4-FFF2-40B4-BE49-F238E27FC236}">
                <a16:creationId xmlns:a16="http://schemas.microsoft.com/office/drawing/2014/main" id="{FC18687A-6B7C-4A0E-A95F-37F09B16D9F0}"/>
              </a:ext>
            </a:extLst>
          </p:cNvPr>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cxnSp>
        <p:nvCxnSpPr>
          <p:cNvPr id="10" name="直接连接符 9">
            <a:extLst>
              <a:ext uri="{FF2B5EF4-FFF2-40B4-BE49-F238E27FC236}">
                <a16:creationId xmlns:a16="http://schemas.microsoft.com/office/drawing/2014/main" id="{B6986223-59FC-47A1-9B2C-5C7FFD8A0631}"/>
              </a:ext>
            </a:extLst>
          </p:cNvPr>
          <p:cNvCxnSpPr>
            <a:cxnSpLocks/>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5E513A4D-5099-4C4D-AF53-567FDDD97555}"/>
              </a:ext>
            </a:extLst>
          </p:cNvPr>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1" name="Footer Placeholder 4">
            <a:extLst>
              <a:ext uri="{FF2B5EF4-FFF2-40B4-BE49-F238E27FC236}">
                <a16:creationId xmlns:a16="http://schemas.microsoft.com/office/drawing/2014/main" id="{A35BDCD0-FF38-0843-BDD6-C6B81E5BFF49}"/>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2" name="Slide Number Placeholder 5">
            <a:extLst>
              <a:ext uri="{FF2B5EF4-FFF2-40B4-BE49-F238E27FC236}">
                <a16:creationId xmlns:a16="http://schemas.microsoft.com/office/drawing/2014/main" id="{A1F42434-46D3-114B-82C2-086A016CF022}"/>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832463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200628" y="5324909"/>
            <a:ext cx="7059539" cy="924604"/>
          </a:xfrm>
        </p:spPr>
        <p:txBody>
          <a:bodyPr/>
          <a:lstStyle>
            <a:lvl1pPr algn="l">
              <a:defRPr/>
            </a:lvl1pPr>
          </a:lstStyle>
          <a:p>
            <a:r>
              <a:rPr lang="en-US" altLang="zh-CN"/>
              <a:t>Click to edit Master title style</a:t>
            </a:r>
            <a:endParaRPr lang="en-US" dirty="0"/>
          </a:p>
        </p:txBody>
      </p:sp>
      <p:sp>
        <p:nvSpPr>
          <p:cNvPr id="8" name="内容占位符 7">
            <a:extLst>
              <a:ext uri="{FF2B5EF4-FFF2-40B4-BE49-F238E27FC236}">
                <a16:creationId xmlns:a16="http://schemas.microsoft.com/office/drawing/2014/main" id="{FC18687A-6B7C-4A0E-A95F-37F09B16D9F0}"/>
              </a:ext>
            </a:extLst>
          </p:cNvPr>
          <p:cNvSpPr>
            <a:spLocks noGrp="1"/>
          </p:cNvSpPr>
          <p:nvPr>
            <p:ph sz="quarter" idx="13"/>
          </p:nvPr>
        </p:nvSpPr>
        <p:spPr>
          <a:xfrm>
            <a:off x="7260168" y="5324910"/>
            <a:ext cx="4106172" cy="924604"/>
          </a:xfrm>
        </p:spPr>
        <p:txBody>
          <a:bodyPr anchor="ctr"/>
          <a:lstStyle>
            <a:lvl1pPr marL="0" indent="0" algn="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cxnSp>
        <p:nvCxnSpPr>
          <p:cNvPr id="10" name="直接连接符 9">
            <a:extLst>
              <a:ext uri="{FF2B5EF4-FFF2-40B4-BE49-F238E27FC236}">
                <a16:creationId xmlns:a16="http://schemas.microsoft.com/office/drawing/2014/main" id="{B6986223-59FC-47A1-9B2C-5C7FFD8A0631}"/>
              </a:ext>
            </a:extLst>
          </p:cNvPr>
          <p:cNvCxnSpPr>
            <a:cxnSpLocks/>
          </p:cNvCxnSpPr>
          <p:nvPr userDrawn="1"/>
        </p:nvCxnSpPr>
        <p:spPr>
          <a:xfrm>
            <a:off x="200628" y="5324909"/>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EB39C3D3-5EFD-FA4D-B9BB-AC9BDFDBC329}"/>
              </a:ext>
            </a:extLst>
          </p:cNvPr>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1" name="Footer Placeholder 4">
            <a:extLst>
              <a:ext uri="{FF2B5EF4-FFF2-40B4-BE49-F238E27FC236}">
                <a16:creationId xmlns:a16="http://schemas.microsoft.com/office/drawing/2014/main" id="{E03AAFD2-275B-7747-B467-5F1546DFD5F8}"/>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2" name="Slide Number Placeholder 5">
            <a:extLst>
              <a:ext uri="{FF2B5EF4-FFF2-40B4-BE49-F238E27FC236}">
                <a16:creationId xmlns:a16="http://schemas.microsoft.com/office/drawing/2014/main" id="{EF738028-6D12-AA43-8A67-848E4D48194F}"/>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1948660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709740"/>
            <a:ext cx="11778045" cy="2852737"/>
          </a:xfrm>
        </p:spPr>
        <p:txBody>
          <a:bodyPr anchor="b"/>
          <a:lstStyle>
            <a:lvl1pPr>
              <a:defRPr sz="6000"/>
            </a:lvl1pPr>
          </a:lstStyle>
          <a:p>
            <a:r>
              <a:rPr lang="en-US" altLang="zh-CN"/>
              <a:t>Click to edit Master title style</a:t>
            </a:r>
            <a:endParaRPr lang="en-US" dirty="0"/>
          </a:p>
        </p:txBody>
      </p:sp>
      <p:sp>
        <p:nvSpPr>
          <p:cNvPr id="3" name="Text Placeholder 2"/>
          <p:cNvSpPr>
            <a:spLocks noGrp="1"/>
          </p:cNvSpPr>
          <p:nvPr>
            <p:ph type="body" idx="1"/>
          </p:nvPr>
        </p:nvSpPr>
        <p:spPr>
          <a:xfrm>
            <a:off x="200628" y="4589465"/>
            <a:ext cx="11778045" cy="1500187"/>
          </a:xfrm>
        </p:spPr>
        <p:txBody>
          <a:bodyPr/>
          <a:lstStyle>
            <a:lvl1pPr marL="0" indent="0" algn="ctr">
              <a:buNone/>
              <a:defRPr sz="2400">
                <a:solidFill>
                  <a:srgbClr val="C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p>
        </p:txBody>
      </p:sp>
      <p:sp>
        <p:nvSpPr>
          <p:cNvPr id="7" name="Date Placeholder 3">
            <a:extLst>
              <a:ext uri="{FF2B5EF4-FFF2-40B4-BE49-F238E27FC236}">
                <a16:creationId xmlns:a16="http://schemas.microsoft.com/office/drawing/2014/main" id="{30243271-FCFC-604D-B032-508076E4E58B}"/>
              </a:ext>
            </a:extLst>
          </p:cNvPr>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8" name="Footer Placeholder 4">
            <a:extLst>
              <a:ext uri="{FF2B5EF4-FFF2-40B4-BE49-F238E27FC236}">
                <a16:creationId xmlns:a16="http://schemas.microsoft.com/office/drawing/2014/main" id="{0E2C6FE3-F7F4-504F-AD71-7A7B2908B358}"/>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9" name="Slide Number Placeholder 5">
            <a:extLst>
              <a:ext uri="{FF2B5EF4-FFF2-40B4-BE49-F238E27FC236}">
                <a16:creationId xmlns:a16="http://schemas.microsoft.com/office/drawing/2014/main" id="{DA220348-FA7B-A140-BA52-CC80467BBA70}"/>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360857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sz="half" idx="1"/>
          </p:nvPr>
        </p:nvSpPr>
        <p:spPr>
          <a:xfrm>
            <a:off x="200629" y="1570697"/>
            <a:ext cx="5819172" cy="486000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Content Placeholder 3"/>
          <p:cNvSpPr>
            <a:spLocks noGrp="1"/>
          </p:cNvSpPr>
          <p:nvPr>
            <p:ph sz="half" idx="2"/>
          </p:nvPr>
        </p:nvSpPr>
        <p:spPr>
          <a:xfrm>
            <a:off x="6172200" y="1570697"/>
            <a:ext cx="5788427" cy="486000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cxnSp>
        <p:nvCxnSpPr>
          <p:cNvPr id="9" name="直接连接符 8">
            <a:extLst>
              <a:ext uri="{FF2B5EF4-FFF2-40B4-BE49-F238E27FC236}">
                <a16:creationId xmlns:a16="http://schemas.microsoft.com/office/drawing/2014/main" id="{E27CF21A-1DCD-408C-9383-0D5F82DDAF2F}"/>
              </a:ext>
            </a:extLst>
          </p:cNvPr>
          <p:cNvCxnSpPr>
            <a:cxnSpLocks/>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0" name="内容占位符 7">
            <a:extLst>
              <a:ext uri="{FF2B5EF4-FFF2-40B4-BE49-F238E27FC236}">
                <a16:creationId xmlns:a16="http://schemas.microsoft.com/office/drawing/2014/main" id="{311DAFEA-2883-4280-BCD5-93E869E9A8D8}"/>
              </a:ext>
            </a:extLst>
          </p:cNvPr>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sp>
        <p:nvSpPr>
          <p:cNvPr id="11" name="Date Placeholder 3">
            <a:extLst>
              <a:ext uri="{FF2B5EF4-FFF2-40B4-BE49-F238E27FC236}">
                <a16:creationId xmlns:a16="http://schemas.microsoft.com/office/drawing/2014/main" id="{DAFF7A8A-D0B5-0348-B907-06CC8B585FEE}"/>
              </a:ext>
            </a:extLst>
          </p:cNvPr>
          <p:cNvSpPr>
            <a:spLocks noGrp="1"/>
          </p:cNvSpPr>
          <p:nvPr>
            <p:ph type="dt" sz="half" idx="14"/>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2" name="Footer Placeholder 4">
            <a:extLst>
              <a:ext uri="{FF2B5EF4-FFF2-40B4-BE49-F238E27FC236}">
                <a16:creationId xmlns:a16="http://schemas.microsoft.com/office/drawing/2014/main" id="{A09DAB33-41E6-474E-8426-400D78720F7F}"/>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3" name="Slide Number Placeholder 5">
            <a:extLst>
              <a:ext uri="{FF2B5EF4-FFF2-40B4-BE49-F238E27FC236}">
                <a16:creationId xmlns:a16="http://schemas.microsoft.com/office/drawing/2014/main" id="{4944C64B-597F-1E4D-A0A6-DC5F2F3A61C0}"/>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437343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00628" y="98909"/>
            <a:ext cx="11793920" cy="903414"/>
          </a:xfrm>
        </p:spPr>
        <p:txBody>
          <a:bodyPr/>
          <a:lstStyle/>
          <a:p>
            <a:r>
              <a:rPr lang="en-US" altLang="zh-CN"/>
              <a:t>Click to edit Master title style</a:t>
            </a:r>
            <a:endParaRPr lang="en-US" dirty="0"/>
          </a:p>
        </p:txBody>
      </p:sp>
      <p:sp>
        <p:nvSpPr>
          <p:cNvPr id="3" name="Text Placeholder 2"/>
          <p:cNvSpPr>
            <a:spLocks noGrp="1"/>
          </p:cNvSpPr>
          <p:nvPr>
            <p:ph type="body" idx="1"/>
          </p:nvPr>
        </p:nvSpPr>
        <p:spPr>
          <a:xfrm>
            <a:off x="200629" y="1478509"/>
            <a:ext cx="579694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200629" y="2356460"/>
            <a:ext cx="5796948" cy="4073179"/>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Text Placeholder 4"/>
          <p:cNvSpPr>
            <a:spLocks noGrp="1"/>
          </p:cNvSpPr>
          <p:nvPr>
            <p:ph type="body" sz="quarter" idx="3"/>
          </p:nvPr>
        </p:nvSpPr>
        <p:spPr>
          <a:xfrm>
            <a:off x="6172200" y="1478509"/>
            <a:ext cx="578842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6172200" y="2356460"/>
            <a:ext cx="5788427" cy="4073179"/>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cxnSp>
        <p:nvCxnSpPr>
          <p:cNvPr id="11" name="直接连接符 10">
            <a:extLst>
              <a:ext uri="{FF2B5EF4-FFF2-40B4-BE49-F238E27FC236}">
                <a16:creationId xmlns:a16="http://schemas.microsoft.com/office/drawing/2014/main" id="{943014AB-2312-43CA-98FC-6AC558647CE4}"/>
              </a:ext>
            </a:extLst>
          </p:cNvPr>
          <p:cNvCxnSpPr>
            <a:cxnSpLocks/>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2" name="内容占位符 7">
            <a:extLst>
              <a:ext uri="{FF2B5EF4-FFF2-40B4-BE49-F238E27FC236}">
                <a16:creationId xmlns:a16="http://schemas.microsoft.com/office/drawing/2014/main" id="{E7E1084D-856C-4353-B132-0B197B1BE434}"/>
              </a:ext>
            </a:extLst>
          </p:cNvPr>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sp>
        <p:nvSpPr>
          <p:cNvPr id="13" name="Date Placeholder 3">
            <a:extLst>
              <a:ext uri="{FF2B5EF4-FFF2-40B4-BE49-F238E27FC236}">
                <a16:creationId xmlns:a16="http://schemas.microsoft.com/office/drawing/2014/main" id="{942203D2-FC7D-934A-93E6-22AD01EC0E82}"/>
              </a:ext>
            </a:extLst>
          </p:cNvPr>
          <p:cNvSpPr>
            <a:spLocks noGrp="1"/>
          </p:cNvSpPr>
          <p:nvPr>
            <p:ph type="dt" sz="half" idx="14"/>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4" name="Footer Placeholder 4">
            <a:extLst>
              <a:ext uri="{FF2B5EF4-FFF2-40B4-BE49-F238E27FC236}">
                <a16:creationId xmlns:a16="http://schemas.microsoft.com/office/drawing/2014/main" id="{E689E28F-506D-BA49-BD9F-FA987D0F81C6}"/>
              </a:ext>
            </a:extLst>
          </p:cNvPr>
          <p:cNvSpPr>
            <a:spLocks noGrp="1"/>
          </p:cNvSpPr>
          <p:nvPr>
            <p:ph type="ftr" sz="quarter" idx="15"/>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5" name="Slide Number Placeholder 5">
            <a:extLst>
              <a:ext uri="{FF2B5EF4-FFF2-40B4-BE49-F238E27FC236}">
                <a16:creationId xmlns:a16="http://schemas.microsoft.com/office/drawing/2014/main" id="{6952A0E8-39C4-B545-B8EB-AD3AAB1F9361}"/>
              </a:ext>
            </a:extLst>
          </p:cNvPr>
          <p:cNvSpPr>
            <a:spLocks noGrp="1"/>
          </p:cNvSpPr>
          <p:nvPr>
            <p:ph type="sldNum" sz="quarter" idx="16"/>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1735130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cxnSp>
        <p:nvCxnSpPr>
          <p:cNvPr id="7" name="直接连接符 6">
            <a:extLst>
              <a:ext uri="{FF2B5EF4-FFF2-40B4-BE49-F238E27FC236}">
                <a16:creationId xmlns:a16="http://schemas.microsoft.com/office/drawing/2014/main" id="{6EED3D74-1980-430C-8B6D-7885CDB40620}"/>
              </a:ext>
            </a:extLst>
          </p:cNvPr>
          <p:cNvCxnSpPr>
            <a:cxnSpLocks/>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8" name="内容占位符 7">
            <a:extLst>
              <a:ext uri="{FF2B5EF4-FFF2-40B4-BE49-F238E27FC236}">
                <a16:creationId xmlns:a16="http://schemas.microsoft.com/office/drawing/2014/main" id="{0776C7B6-3033-48C8-A944-716F94FC08CD}"/>
              </a:ext>
            </a:extLst>
          </p:cNvPr>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sp>
        <p:nvSpPr>
          <p:cNvPr id="9" name="Date Placeholder 3">
            <a:extLst>
              <a:ext uri="{FF2B5EF4-FFF2-40B4-BE49-F238E27FC236}">
                <a16:creationId xmlns:a16="http://schemas.microsoft.com/office/drawing/2014/main" id="{AC1D573A-8E45-0B4F-90B9-83AC66B460ED}"/>
              </a:ext>
            </a:extLst>
          </p:cNvPr>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0" name="Footer Placeholder 4">
            <a:extLst>
              <a:ext uri="{FF2B5EF4-FFF2-40B4-BE49-F238E27FC236}">
                <a16:creationId xmlns:a16="http://schemas.microsoft.com/office/drawing/2014/main" id="{58849F1A-087E-C349-8797-E4E2EE60AB25}"/>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1" name="Slide Number Placeholder 5">
            <a:extLst>
              <a:ext uri="{FF2B5EF4-FFF2-40B4-BE49-F238E27FC236}">
                <a16:creationId xmlns:a16="http://schemas.microsoft.com/office/drawing/2014/main" id="{754371A0-631E-5545-B464-D20A2ABE8E75}"/>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1661568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6D476D56-275F-FF4F-B298-99E15D5CBBB9}"/>
              </a:ext>
            </a:extLst>
          </p:cNvPr>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6" name="Footer Placeholder 4">
            <a:extLst>
              <a:ext uri="{FF2B5EF4-FFF2-40B4-BE49-F238E27FC236}">
                <a16:creationId xmlns:a16="http://schemas.microsoft.com/office/drawing/2014/main" id="{7997DCAF-4B83-3142-B40F-8B32A5CFE19B}"/>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7" name="Slide Number Placeholder 5">
            <a:extLst>
              <a:ext uri="{FF2B5EF4-FFF2-40B4-BE49-F238E27FC236}">
                <a16:creationId xmlns:a16="http://schemas.microsoft.com/office/drawing/2014/main" id="{A5AC5989-B6C1-8C40-8A73-7D4DD41E00F5}"/>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103207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50473"/>
            <a:ext cx="4571397" cy="1338587"/>
          </a:xfrm>
        </p:spPr>
        <p:txBody>
          <a:bodyPr anchor="b"/>
          <a:lstStyle>
            <a:lvl1pPr>
              <a:defRPr sz="3200"/>
            </a:lvl1pPr>
          </a:lstStyle>
          <a:p>
            <a:r>
              <a:rPr lang="en-US" altLang="zh-CN"/>
              <a:t>Click to edit Master title style</a:t>
            </a:r>
            <a:endParaRPr lang="en-US" dirty="0"/>
          </a:p>
        </p:txBody>
      </p:sp>
      <p:sp>
        <p:nvSpPr>
          <p:cNvPr id="3" name="Content Placeholder 2"/>
          <p:cNvSpPr>
            <a:spLocks noGrp="1"/>
          </p:cNvSpPr>
          <p:nvPr>
            <p:ph idx="1"/>
          </p:nvPr>
        </p:nvSpPr>
        <p:spPr>
          <a:xfrm>
            <a:off x="5183187" y="150472"/>
            <a:ext cx="6777439" cy="62271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Text Placeholder 3"/>
          <p:cNvSpPr>
            <a:spLocks noGrp="1"/>
          </p:cNvSpPr>
          <p:nvPr>
            <p:ph type="body" sz="half" idx="2"/>
          </p:nvPr>
        </p:nvSpPr>
        <p:spPr>
          <a:xfrm>
            <a:off x="200628" y="2057400"/>
            <a:ext cx="4571397" cy="43202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cxnSp>
        <p:nvCxnSpPr>
          <p:cNvPr id="9" name="直接连接符 8">
            <a:extLst>
              <a:ext uri="{FF2B5EF4-FFF2-40B4-BE49-F238E27FC236}">
                <a16:creationId xmlns:a16="http://schemas.microsoft.com/office/drawing/2014/main" id="{89BDD881-E086-47B9-843D-073E43A05E7F}"/>
              </a:ext>
            </a:extLst>
          </p:cNvPr>
          <p:cNvCxnSpPr>
            <a:cxnSpLocks/>
          </p:cNvCxnSpPr>
          <p:nvPr userDrawn="1"/>
        </p:nvCxnSpPr>
        <p:spPr>
          <a:xfrm>
            <a:off x="200628" y="1489059"/>
            <a:ext cx="4571397"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1" name="内容占位符 7">
            <a:extLst>
              <a:ext uri="{FF2B5EF4-FFF2-40B4-BE49-F238E27FC236}">
                <a16:creationId xmlns:a16="http://schemas.microsoft.com/office/drawing/2014/main" id="{944C8DE1-6763-4C87-B03C-70637387A951}"/>
              </a:ext>
            </a:extLst>
          </p:cNvPr>
          <p:cNvSpPr>
            <a:spLocks noGrp="1"/>
          </p:cNvSpPr>
          <p:nvPr>
            <p:ph sz="quarter" idx="14"/>
          </p:nvPr>
        </p:nvSpPr>
        <p:spPr>
          <a:xfrm>
            <a:off x="199969" y="1489060"/>
            <a:ext cx="45720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sp>
        <p:nvSpPr>
          <p:cNvPr id="10" name="Date Placeholder 3">
            <a:extLst>
              <a:ext uri="{FF2B5EF4-FFF2-40B4-BE49-F238E27FC236}">
                <a16:creationId xmlns:a16="http://schemas.microsoft.com/office/drawing/2014/main" id="{C672E9E0-3B32-7442-8826-C6EFB966CC46}"/>
              </a:ext>
            </a:extLst>
          </p:cNvPr>
          <p:cNvSpPr>
            <a:spLocks noGrp="1"/>
          </p:cNvSpPr>
          <p:nvPr>
            <p:ph type="dt" sz="half" idx="15"/>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2" name="Footer Placeholder 4">
            <a:extLst>
              <a:ext uri="{FF2B5EF4-FFF2-40B4-BE49-F238E27FC236}">
                <a16:creationId xmlns:a16="http://schemas.microsoft.com/office/drawing/2014/main" id="{594CEE2C-1C0A-0C43-80BF-F3C9DCE1601A}"/>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3" name="Slide Number Placeholder 5">
            <a:extLst>
              <a:ext uri="{FF2B5EF4-FFF2-40B4-BE49-F238E27FC236}">
                <a16:creationId xmlns:a16="http://schemas.microsoft.com/office/drawing/2014/main" id="{5D27376C-1A91-9F43-BBF6-E6B61F19A336}"/>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1580762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4A599"/>
        </a:solidFill>
        <a:effectLst/>
      </p:bgPr>
    </p:bg>
    <p:spTree>
      <p:nvGrpSpPr>
        <p:cNvPr id="1" name=""/>
        <p:cNvGrpSpPr/>
        <p:nvPr/>
      </p:nvGrpSpPr>
      <p:grpSpPr>
        <a:xfrm>
          <a:off x="0" y="0"/>
          <a:ext cx="0" cy="0"/>
          <a:chOff x="0" y="0"/>
          <a:chExt cx="0" cy="0"/>
        </a:xfrm>
      </p:grpSpPr>
      <p:sp>
        <p:nvSpPr>
          <p:cNvPr id="7" name="Rectangle 6"/>
          <p:cNvSpPr/>
          <p:nvPr userDrawn="1"/>
        </p:nvSpPr>
        <p:spPr>
          <a:xfrm>
            <a:off x="0" y="49426"/>
            <a:ext cx="12192000" cy="6434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200628" y="77719"/>
            <a:ext cx="11760000" cy="924604"/>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4"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5"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6"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
        <p:nvSpPr>
          <p:cNvPr id="3" name="Text Placeholder 2"/>
          <p:cNvSpPr>
            <a:spLocks noGrp="1"/>
          </p:cNvSpPr>
          <p:nvPr>
            <p:ph type="body" idx="1"/>
          </p:nvPr>
        </p:nvSpPr>
        <p:spPr>
          <a:xfrm>
            <a:off x="200628" y="1570697"/>
            <a:ext cx="11760000" cy="4860000"/>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 name="TextBox 9"/>
          <p:cNvSpPr txBox="1"/>
          <p:nvPr userDrawn="1"/>
        </p:nvSpPr>
        <p:spPr>
          <a:xfrm>
            <a:off x="200627" y="6196117"/>
            <a:ext cx="1346844" cy="307777"/>
          </a:xfrm>
          <a:prstGeom prst="rect">
            <a:avLst/>
          </a:prstGeom>
          <a:noFill/>
        </p:spPr>
        <p:txBody>
          <a:bodyPr wrap="none" rtlCol="0">
            <a:spAutoFit/>
          </a:bodyPr>
          <a:lstStyle/>
          <a:p>
            <a:r>
              <a:rPr lang="en-US" sz="1400" baseline="0" dirty="0" err="1">
                <a:solidFill>
                  <a:schemeClr val="bg1"/>
                </a:solidFill>
              </a:rPr>
              <a:t>AncoraSIR.com</a:t>
            </a:r>
            <a:endParaRPr lang="en-US" sz="1400" baseline="0" dirty="0">
              <a:solidFill>
                <a:schemeClr val="bg1"/>
              </a:solidFill>
            </a:endParaRPr>
          </a:p>
        </p:txBody>
      </p:sp>
      <p:pic>
        <p:nvPicPr>
          <p:cNvPr id="11" name="图片 10">
            <a:extLst>
              <a:ext uri="{FF2B5EF4-FFF2-40B4-BE49-F238E27FC236}">
                <a16:creationId xmlns:a16="http://schemas.microsoft.com/office/drawing/2014/main" id="{E2C186F1-3118-4A1F-BB0F-E55E8D44F438}"/>
              </a:ext>
            </a:extLst>
          </p:cNvPr>
          <p:cNvPicPr>
            <a:picLocks noChangeAspect="1"/>
          </p:cNvPicPr>
          <p:nvPr userDrawn="1"/>
        </p:nvPicPr>
        <p:blipFill>
          <a:blip r:embed="rId13"/>
          <a:stretch>
            <a:fillRect/>
          </a:stretch>
        </p:blipFill>
        <p:spPr>
          <a:xfrm>
            <a:off x="11421687" y="5511706"/>
            <a:ext cx="538940" cy="918992"/>
          </a:xfrm>
          <a:prstGeom prst="rect">
            <a:avLst/>
          </a:prstGeom>
        </p:spPr>
      </p:pic>
    </p:spTree>
    <p:extLst>
      <p:ext uri="{BB962C8B-B14F-4D97-AF65-F5344CB8AC3E}">
        <p14:creationId xmlns:p14="http://schemas.microsoft.com/office/powerpoint/2010/main" val="164393104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73" r:id="rId3"/>
    <p:sldLayoutId id="2147483663" r:id="rId4"/>
    <p:sldLayoutId id="2147483664" r:id="rId5"/>
    <p:sldLayoutId id="2147483665" r:id="rId6"/>
    <p:sldLayoutId id="2147483666" r:id="rId7"/>
    <p:sldLayoutId id="2147483667" r:id="rId8"/>
    <p:sldLayoutId id="2147483668" r:id="rId9"/>
    <p:sldLayoutId id="2147483669" r:id="rId10"/>
    <p:sldLayoutId id="2147483672" r:id="rId11"/>
  </p:sldLayoutIdLst>
  <p:hf hdr="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7BBF7-F23D-8244-8305-BE0C7FB422D7}"/>
              </a:ext>
            </a:extLst>
          </p:cNvPr>
          <p:cNvSpPr>
            <a:spLocks noGrp="1"/>
          </p:cNvSpPr>
          <p:nvPr>
            <p:ph type="ctrTitle"/>
          </p:nvPr>
        </p:nvSpPr>
        <p:spPr/>
        <p:txBody>
          <a:bodyPr>
            <a:normAutofit/>
          </a:bodyPr>
          <a:lstStyle/>
          <a:p>
            <a:r>
              <a:rPr lang="en-US" dirty="0" err="1"/>
              <a:t>PetWave</a:t>
            </a:r>
            <a:r>
              <a:rPr lang="en-US" dirty="0"/>
              <a:t>: Interactive Robotic Arm for Human and Dog Interaction</a:t>
            </a:r>
            <a:endParaRPr lang="en-CN" dirty="0"/>
          </a:p>
        </p:txBody>
      </p:sp>
      <p:sp>
        <p:nvSpPr>
          <p:cNvPr id="3" name="Subtitle 2">
            <a:extLst>
              <a:ext uri="{FF2B5EF4-FFF2-40B4-BE49-F238E27FC236}">
                <a16:creationId xmlns:a16="http://schemas.microsoft.com/office/drawing/2014/main" id="{723DB6AC-3607-8542-9318-33C65C709771}"/>
              </a:ext>
            </a:extLst>
          </p:cNvPr>
          <p:cNvSpPr>
            <a:spLocks noGrp="1"/>
          </p:cNvSpPr>
          <p:nvPr>
            <p:ph type="subTitle" idx="1"/>
          </p:nvPr>
        </p:nvSpPr>
        <p:spPr>
          <a:xfrm>
            <a:off x="894202" y="3871668"/>
            <a:ext cx="10403597" cy="1958503"/>
          </a:xfrm>
        </p:spPr>
        <p:txBody>
          <a:bodyPr>
            <a:normAutofit/>
          </a:bodyPr>
          <a:lstStyle/>
          <a:p>
            <a:r>
              <a:rPr lang="en-CN" dirty="0"/>
              <a:t>Present Name :</a:t>
            </a:r>
            <a:r>
              <a:rPr lang="zh-CN" altLang="en-US" dirty="0"/>
              <a:t>赵振海 </a:t>
            </a:r>
            <a:r>
              <a:rPr lang="en-US" altLang="zh-CN" dirty="0"/>
              <a:t>12110434</a:t>
            </a:r>
            <a:endParaRPr lang="en-CN" dirty="0"/>
          </a:p>
          <a:p>
            <a:r>
              <a:rPr lang="en-US" dirty="0"/>
              <a:t>2024/3/26</a:t>
            </a:r>
            <a:endParaRPr lang="en-CN" dirty="0"/>
          </a:p>
        </p:txBody>
      </p:sp>
    </p:spTree>
    <p:extLst>
      <p:ext uri="{BB962C8B-B14F-4D97-AF65-F5344CB8AC3E}">
        <p14:creationId xmlns:p14="http://schemas.microsoft.com/office/powerpoint/2010/main" val="4043251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0BC9E-CD3D-C266-3EF5-4F1D9E68F786}"/>
              </a:ext>
            </a:extLst>
          </p:cNvPr>
          <p:cNvSpPr>
            <a:spLocks noGrp="1"/>
          </p:cNvSpPr>
          <p:nvPr>
            <p:ph type="title"/>
          </p:nvPr>
        </p:nvSpPr>
        <p:spPr/>
        <p:txBody>
          <a:bodyPr/>
          <a:lstStyle/>
          <a:p>
            <a:r>
              <a:rPr lang="en-CN" dirty="0"/>
              <a:t>Summary</a:t>
            </a:r>
          </a:p>
        </p:txBody>
      </p:sp>
      <p:sp>
        <p:nvSpPr>
          <p:cNvPr id="3" name="Content Placeholder 2">
            <a:extLst>
              <a:ext uri="{FF2B5EF4-FFF2-40B4-BE49-F238E27FC236}">
                <a16:creationId xmlns:a16="http://schemas.microsoft.com/office/drawing/2014/main" id="{94DEED77-8EC4-434B-EA87-7FAC7249CB10}"/>
              </a:ext>
            </a:extLst>
          </p:cNvPr>
          <p:cNvSpPr>
            <a:spLocks noGrp="1"/>
          </p:cNvSpPr>
          <p:nvPr>
            <p:ph idx="1"/>
          </p:nvPr>
        </p:nvSpPr>
        <p:spPr>
          <a:xfrm>
            <a:off x="200627" y="1588476"/>
            <a:ext cx="11760000" cy="4519835"/>
          </a:xfrm>
        </p:spPr>
        <p:txBody>
          <a:bodyPr>
            <a:normAutofit fontScale="62500" lnSpcReduction="20000"/>
          </a:bodyPr>
          <a:lstStyle/>
          <a:p>
            <a:r>
              <a:rPr lang="en-US" dirty="0"/>
              <a:t>Aims to develop a robotic arm capable of recognizing and interacting with humans and dogs by waving to humans and patting dogs on the head. </a:t>
            </a:r>
          </a:p>
          <a:p>
            <a:r>
              <a:rPr lang="en-US" dirty="0"/>
              <a:t>This project addresses the challenge of enabling robotic systems to perceive and respond to different types of entities in their environment.</a:t>
            </a:r>
            <a:endParaRPr lang="en-US" altLang="zh-CN" dirty="0"/>
          </a:p>
          <a:p>
            <a:r>
              <a:rPr lang="en-US" dirty="0"/>
              <a:t>The investigation will explore techniques in computer vision, deep learning, and ROS to achieve the desired functionality. </a:t>
            </a:r>
          </a:p>
          <a:p>
            <a:r>
              <a:rPr lang="en-US" dirty="0"/>
              <a:t>The background literature will include studies on object detection and recognition, human-robot interaction, and literature on computer vision and deep learning methods applicable to object detection and recognition in ROS simulations</a:t>
            </a:r>
          </a:p>
          <a:p>
            <a:r>
              <a:rPr lang="en-US" dirty="0"/>
              <a:t>The project will utilize image datasets containing annotated images of humans and dogs for training and evaluation purposes. Existing datasets such as COCO, ImageNet, and </a:t>
            </a:r>
            <a:r>
              <a:rPr lang="en-US" dirty="0" err="1"/>
              <a:t>OpenImages</a:t>
            </a:r>
            <a:r>
              <a:rPr lang="en-US" dirty="0"/>
              <a:t> may be leveraged, supplemented by additional data collection if necessary. </a:t>
            </a:r>
          </a:p>
          <a:p>
            <a:r>
              <a:rPr lang="en-US" dirty="0"/>
              <a:t>The proposed method will involve developing a deep learning model for object detection and classification, combined with kinematics and control algorithms for the robotic arm's movement. Existing implementations of object detection algorithms such as YOLO, SSD, or Faster R-CNN may serve as a starting point, with modifications to suit the specific requirements of the project. </a:t>
            </a:r>
          </a:p>
          <a:p>
            <a:r>
              <a:rPr lang="en-US" dirty="0"/>
              <a:t>Evaluation of the results will involve qualitative assessment through video demonstrations showcasing the robot's interaction capabilities with humans and dogs. Quantitative evaluation will include metrics such as detection accuracy, precision, recall, and F1-score for object recognition tasks. </a:t>
            </a:r>
            <a:endParaRPr lang="en-CN" dirty="0"/>
          </a:p>
        </p:txBody>
      </p:sp>
      <p:sp>
        <p:nvSpPr>
          <p:cNvPr id="5" name="Date Placeholder 4">
            <a:extLst>
              <a:ext uri="{FF2B5EF4-FFF2-40B4-BE49-F238E27FC236}">
                <a16:creationId xmlns:a16="http://schemas.microsoft.com/office/drawing/2014/main" id="{209DB080-7546-F414-6028-7D9061F73064}"/>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277A7F00-1531-D25A-33D8-5690018F18CF}"/>
              </a:ext>
            </a:extLst>
          </p:cNvPr>
          <p:cNvSpPr>
            <a:spLocks noGrp="1"/>
          </p:cNvSpPr>
          <p:nvPr>
            <p:ph type="ftr" sz="quarter" idx="3"/>
          </p:nvPr>
        </p:nvSpPr>
        <p:spPr/>
        <p:txBody>
          <a:bodyPr/>
          <a:lstStyle/>
          <a:p>
            <a:r>
              <a:rPr lang="en-US"/>
              <a:t>Title of Your Presentation</a:t>
            </a:r>
            <a:endParaRPr lang="en-US" dirty="0"/>
          </a:p>
        </p:txBody>
      </p:sp>
      <p:sp>
        <p:nvSpPr>
          <p:cNvPr id="7" name="Slide Number Placeholder 6">
            <a:extLst>
              <a:ext uri="{FF2B5EF4-FFF2-40B4-BE49-F238E27FC236}">
                <a16:creationId xmlns:a16="http://schemas.microsoft.com/office/drawing/2014/main" id="{D0A1482B-E4B1-A9F7-1FF0-D114D5A69F39}"/>
              </a:ext>
            </a:extLst>
          </p:cNvPr>
          <p:cNvSpPr>
            <a:spLocks noGrp="1"/>
          </p:cNvSpPr>
          <p:nvPr>
            <p:ph type="sldNum" sz="quarter" idx="4"/>
          </p:nvPr>
        </p:nvSpPr>
        <p:spPr/>
        <p:txBody>
          <a:bodyPr/>
          <a:lstStyle/>
          <a:p>
            <a:fld id="{753A1DE0-CF65-344E-A1C3-3B403388D3F5}" type="slidenum">
              <a:rPr lang="en-US" smtClean="0"/>
              <a:pPr/>
              <a:t>2</a:t>
            </a:fld>
            <a:endParaRPr lang="en-US" dirty="0"/>
          </a:p>
        </p:txBody>
      </p:sp>
    </p:spTree>
    <p:extLst>
      <p:ext uri="{BB962C8B-B14F-4D97-AF65-F5344CB8AC3E}">
        <p14:creationId xmlns:p14="http://schemas.microsoft.com/office/powerpoint/2010/main" val="2950803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a:xfrm>
            <a:off x="200627" y="-88725"/>
            <a:ext cx="11760000" cy="779585"/>
          </a:xfrm>
        </p:spPr>
        <p:txBody>
          <a:bodyPr>
            <a:normAutofit fontScale="90000"/>
          </a:bodyPr>
          <a:lstStyle/>
          <a:p>
            <a:br>
              <a:rPr lang="en-US" dirty="0"/>
            </a:br>
            <a:r>
              <a:rPr lang="en-US" dirty="0"/>
              <a:t>The problem under investigation</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a:xfrm>
            <a:off x="335443" y="1248508"/>
            <a:ext cx="8456865" cy="4768760"/>
          </a:xfrm>
        </p:spPr>
        <p:txBody>
          <a:bodyPr>
            <a:normAutofit/>
          </a:bodyPr>
          <a:lstStyle/>
          <a:p>
            <a:pPr marL="0" indent="0">
              <a:buNone/>
            </a:pPr>
            <a:endParaRPr lang="en-US" dirty="0"/>
          </a:p>
          <a:p>
            <a:r>
              <a:rPr lang="en-US" dirty="0"/>
              <a:t>Interactive Robotic Arm for Human and Dog Interaction</a:t>
            </a:r>
          </a:p>
          <a:p>
            <a:endParaRPr lang="en-US" dirty="0"/>
          </a:p>
          <a:p>
            <a:r>
              <a:rPr lang="en-US" dirty="0"/>
              <a:t>Potential Applications: Human-Robot Interaction, Assistive Robotics, Pet Care</a:t>
            </a:r>
          </a:p>
          <a:p>
            <a:endParaRPr lang="en-US" dirty="0"/>
          </a:p>
          <a:p>
            <a:r>
              <a:rPr lang="en-US" dirty="0"/>
              <a:t>Objective: Enhancing Robotic Systems' Capabilities in Recognizing and Interacting with Various Entities</a:t>
            </a:r>
          </a:p>
          <a:p>
            <a:pPr marL="0" indent="0">
              <a:buNone/>
            </a:pPr>
            <a:endParaRPr lang="en-US" dirty="0"/>
          </a:p>
          <a:p>
            <a:endParaRPr lang="en-US" dirty="0"/>
          </a:p>
          <a:p>
            <a:endParaRPr lang="en-US" dirty="0"/>
          </a:p>
          <a:p>
            <a:endParaRPr lang="en-US" dirty="0"/>
          </a:p>
          <a:p>
            <a:endParaRPr lang="en-US" dirty="0"/>
          </a:p>
          <a:p>
            <a:endParaRPr lang="en-US" dirty="0"/>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dirty="0"/>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3</a:t>
            </a:fld>
            <a:endParaRPr lang="en-US" dirty="0"/>
          </a:p>
        </p:txBody>
      </p:sp>
      <p:pic>
        <p:nvPicPr>
          <p:cNvPr id="1026" name="Picture 2" descr="育宠机器人 的图像结果">
            <a:extLst>
              <a:ext uri="{FF2B5EF4-FFF2-40B4-BE49-F238E27FC236}">
                <a16:creationId xmlns:a16="http://schemas.microsoft.com/office/drawing/2014/main" id="{CCA8D9AB-D54E-C673-A19E-FE320F3E64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5733" y="3165229"/>
            <a:ext cx="2362205" cy="2657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97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a:xfrm>
            <a:off x="200628" y="105508"/>
            <a:ext cx="11760000" cy="556846"/>
          </a:xfrm>
        </p:spPr>
        <p:txBody>
          <a:bodyPr>
            <a:normAutofit fontScale="90000"/>
          </a:bodyPr>
          <a:lstStyle/>
          <a:p>
            <a:br>
              <a:rPr lang="en-US" dirty="0"/>
            </a:br>
            <a:r>
              <a:rPr lang="en-US" dirty="0"/>
              <a:t>The scope of the literature review</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a:xfrm>
            <a:off x="523013" y="1492071"/>
            <a:ext cx="11760000" cy="4642534"/>
          </a:xfrm>
        </p:spPr>
        <p:txBody>
          <a:bodyPr>
            <a:normAutofit/>
          </a:bodyPr>
          <a:lstStyle/>
          <a:p>
            <a:r>
              <a:rPr lang="en-US" dirty="0"/>
              <a:t>ROS architecture</a:t>
            </a:r>
          </a:p>
          <a:p>
            <a:r>
              <a:rPr lang="en-US" altLang="zh-CN" dirty="0"/>
              <a:t>database management</a:t>
            </a:r>
          </a:p>
          <a:p>
            <a:r>
              <a:rPr lang="en-US" altLang="zh-CN" dirty="0"/>
              <a:t>image processing algorithms</a:t>
            </a:r>
            <a:endParaRPr lang="en-US" dirty="0"/>
          </a:p>
          <a:p>
            <a:r>
              <a:rPr lang="en-US" dirty="0"/>
              <a:t>robot modeling and simulation</a:t>
            </a:r>
          </a:p>
          <a:p>
            <a:r>
              <a:rPr lang="en-US" altLang="zh-CN" dirty="0"/>
              <a:t>control algorithms</a:t>
            </a:r>
            <a:endParaRPr lang="en-US" dirty="0"/>
          </a:p>
          <a:p>
            <a:r>
              <a:rPr lang="en-US" dirty="0"/>
              <a:t>robot perception</a:t>
            </a:r>
          </a:p>
          <a:p>
            <a:r>
              <a:rPr lang="en-US" dirty="0"/>
              <a:t>path planning strategies within the ROS framework.</a:t>
            </a:r>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dirty="0"/>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4</a:t>
            </a:fld>
            <a:endParaRPr lang="en-US" dirty="0"/>
          </a:p>
        </p:txBody>
      </p:sp>
    </p:spTree>
    <p:extLst>
      <p:ext uri="{BB962C8B-B14F-4D97-AF65-F5344CB8AC3E}">
        <p14:creationId xmlns:p14="http://schemas.microsoft.com/office/powerpoint/2010/main" val="2227968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a:xfrm>
            <a:off x="216000" y="417850"/>
            <a:ext cx="11760000" cy="761339"/>
          </a:xfrm>
        </p:spPr>
        <p:txBody>
          <a:bodyPr>
            <a:normAutofit fontScale="90000"/>
          </a:bodyPr>
          <a:lstStyle/>
          <a:p>
            <a:r>
              <a:rPr lang="en-US" dirty="0"/>
              <a:t>Database management</a:t>
            </a:r>
            <a:br>
              <a:rPr lang="en-US" dirty="0"/>
            </a:b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a:xfrm>
            <a:off x="200627" y="1306300"/>
            <a:ext cx="6740499" cy="4860000"/>
          </a:xfrm>
        </p:spPr>
        <p:txBody>
          <a:bodyPr>
            <a:normAutofit/>
          </a:bodyPr>
          <a:lstStyle/>
          <a:p>
            <a:r>
              <a:rPr lang="en-US" altLang="zh-CN" b="0" i="0" dirty="0">
                <a:solidFill>
                  <a:srgbClr val="0D0D0D"/>
                </a:solidFill>
                <a:effectLst/>
                <a:latin typeface="Söhne"/>
              </a:rPr>
              <a:t>COCO</a:t>
            </a:r>
          </a:p>
          <a:p>
            <a:endParaRPr lang="en-US" altLang="zh-CN" b="0" i="0" dirty="0">
              <a:solidFill>
                <a:srgbClr val="0D0D0D"/>
              </a:solidFill>
              <a:effectLst/>
              <a:latin typeface="Söhne"/>
            </a:endParaRPr>
          </a:p>
          <a:p>
            <a:endParaRPr lang="en-US" dirty="0">
              <a:solidFill>
                <a:srgbClr val="0D0D0D"/>
              </a:solidFill>
              <a:latin typeface="Söhne"/>
            </a:endParaRPr>
          </a:p>
          <a:p>
            <a:endParaRPr lang="en-US" altLang="zh-CN" b="0" i="0" dirty="0">
              <a:solidFill>
                <a:srgbClr val="0D0D0D"/>
              </a:solidFill>
              <a:effectLst/>
              <a:latin typeface="Söhne"/>
            </a:endParaRPr>
          </a:p>
          <a:p>
            <a:endParaRPr lang="en-US" altLang="zh-CN" dirty="0">
              <a:solidFill>
                <a:srgbClr val="0D0D0D"/>
              </a:solidFill>
              <a:latin typeface="Söhne"/>
            </a:endParaRPr>
          </a:p>
          <a:p>
            <a:r>
              <a:rPr lang="en-US" altLang="zh-CN" b="0" i="0" dirty="0">
                <a:solidFill>
                  <a:srgbClr val="0D0D0D"/>
                </a:solidFill>
                <a:effectLst/>
                <a:latin typeface="Söhne"/>
              </a:rPr>
              <a:t>ImageNet</a:t>
            </a:r>
          </a:p>
          <a:p>
            <a:endParaRPr lang="en-US" dirty="0">
              <a:solidFill>
                <a:srgbClr val="0D0D0D"/>
              </a:solidFill>
              <a:latin typeface="Söhne"/>
            </a:endParaRPr>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dirty="0"/>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5</a:t>
            </a:fld>
            <a:endParaRPr lang="en-US" dirty="0"/>
          </a:p>
        </p:txBody>
      </p:sp>
      <p:pic>
        <p:nvPicPr>
          <p:cNvPr id="10" name="图片 9">
            <a:extLst>
              <a:ext uri="{FF2B5EF4-FFF2-40B4-BE49-F238E27FC236}">
                <a16:creationId xmlns:a16="http://schemas.microsoft.com/office/drawing/2014/main" id="{35AABC28-1FE8-447B-AF85-0FFF13E36408}"/>
              </a:ext>
            </a:extLst>
          </p:cNvPr>
          <p:cNvPicPr>
            <a:picLocks noChangeAspect="1"/>
          </p:cNvPicPr>
          <p:nvPr/>
        </p:nvPicPr>
        <p:blipFill>
          <a:blip r:embed="rId2"/>
          <a:stretch>
            <a:fillRect/>
          </a:stretch>
        </p:blipFill>
        <p:spPr>
          <a:xfrm>
            <a:off x="251530" y="1778290"/>
            <a:ext cx="6638692" cy="2053143"/>
          </a:xfrm>
          <a:prstGeom prst="rect">
            <a:avLst/>
          </a:prstGeom>
        </p:spPr>
      </p:pic>
      <p:sp>
        <p:nvSpPr>
          <p:cNvPr id="13" name="Content Placeholder 2">
            <a:extLst>
              <a:ext uri="{FF2B5EF4-FFF2-40B4-BE49-F238E27FC236}">
                <a16:creationId xmlns:a16="http://schemas.microsoft.com/office/drawing/2014/main" id="{4010D952-2089-06FF-8B2B-F0BD2B96B50E}"/>
              </a:ext>
            </a:extLst>
          </p:cNvPr>
          <p:cNvSpPr txBox="1">
            <a:spLocks/>
          </p:cNvSpPr>
          <p:nvPr/>
        </p:nvSpPr>
        <p:spPr>
          <a:xfrm>
            <a:off x="7283947" y="1625520"/>
            <a:ext cx="4127513" cy="46238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solidFill>
                  <a:srgbClr val="0D0D0D"/>
                </a:solidFill>
                <a:latin typeface="Söhne"/>
              </a:rPr>
              <a:t>Open Images </a:t>
            </a:r>
          </a:p>
          <a:p>
            <a:endParaRPr lang="en-US" dirty="0">
              <a:solidFill>
                <a:srgbClr val="0D0D0D"/>
              </a:solidFill>
              <a:latin typeface="Söhne"/>
            </a:endParaRPr>
          </a:p>
          <a:p>
            <a:endParaRPr lang="en-US" altLang="zh-CN" dirty="0">
              <a:solidFill>
                <a:srgbClr val="0D0D0D"/>
              </a:solidFill>
              <a:latin typeface="Söhne"/>
            </a:endParaRPr>
          </a:p>
          <a:p>
            <a:endParaRPr lang="en-US" altLang="zh-CN" dirty="0">
              <a:solidFill>
                <a:srgbClr val="0D0D0D"/>
              </a:solidFill>
              <a:latin typeface="Söhne"/>
            </a:endParaRPr>
          </a:p>
          <a:p>
            <a:pPr marL="0" indent="0">
              <a:buNone/>
            </a:pPr>
            <a:endParaRPr lang="en-US" altLang="zh-CN" dirty="0">
              <a:solidFill>
                <a:srgbClr val="0D0D0D"/>
              </a:solidFill>
              <a:latin typeface="Söhne"/>
            </a:endParaRPr>
          </a:p>
          <a:p>
            <a:endParaRPr lang="en-US" dirty="0">
              <a:solidFill>
                <a:srgbClr val="0D0D0D"/>
              </a:solidFill>
              <a:latin typeface="Söhne"/>
            </a:endParaRPr>
          </a:p>
        </p:txBody>
      </p:sp>
      <p:pic>
        <p:nvPicPr>
          <p:cNvPr id="14" name="图片 13">
            <a:extLst>
              <a:ext uri="{FF2B5EF4-FFF2-40B4-BE49-F238E27FC236}">
                <a16:creationId xmlns:a16="http://schemas.microsoft.com/office/drawing/2014/main" id="{40AF10BF-EDC2-02B0-0E53-F90B5320C8A4}"/>
              </a:ext>
            </a:extLst>
          </p:cNvPr>
          <p:cNvPicPr>
            <a:picLocks noChangeAspect="1"/>
          </p:cNvPicPr>
          <p:nvPr/>
        </p:nvPicPr>
        <p:blipFill>
          <a:blip r:embed="rId3"/>
          <a:stretch>
            <a:fillRect/>
          </a:stretch>
        </p:blipFill>
        <p:spPr>
          <a:xfrm>
            <a:off x="251530" y="4395498"/>
            <a:ext cx="6638692" cy="1770802"/>
          </a:xfrm>
          <a:prstGeom prst="rect">
            <a:avLst/>
          </a:prstGeom>
        </p:spPr>
      </p:pic>
      <p:pic>
        <p:nvPicPr>
          <p:cNvPr id="2050" name="Picture 2" descr="数据集：Open Images V4_openimage数据集结构-CSDN博客">
            <a:extLst>
              <a:ext uri="{FF2B5EF4-FFF2-40B4-BE49-F238E27FC236}">
                <a16:creationId xmlns:a16="http://schemas.microsoft.com/office/drawing/2014/main" id="{9C803351-8CBD-FFAF-018C-356D4D71D8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9506" y="2327903"/>
            <a:ext cx="4016397" cy="3347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551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dirty="0"/>
              <a:t>The method and algorithm</a:t>
            </a:r>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a:xfrm>
            <a:off x="200628" y="1570698"/>
            <a:ext cx="9435741" cy="4103272"/>
          </a:xfrm>
        </p:spPr>
        <p:txBody>
          <a:bodyPr>
            <a:normAutofit/>
          </a:bodyPr>
          <a:lstStyle/>
          <a:p>
            <a:r>
              <a:rPr lang="en-US" dirty="0"/>
              <a:t>A deep learning model for object detection and classification</a:t>
            </a:r>
          </a:p>
          <a:p>
            <a:pPr lvl="1"/>
            <a:r>
              <a:rPr lang="en-US" altLang="zh-CN" b="0" i="0" dirty="0">
                <a:solidFill>
                  <a:srgbClr val="0D0D0D"/>
                </a:solidFill>
                <a:effectLst/>
                <a:latin typeface="Söhne"/>
              </a:rPr>
              <a:t>YOLO</a:t>
            </a:r>
          </a:p>
          <a:p>
            <a:pPr lvl="1"/>
            <a:r>
              <a:rPr lang="en-US" altLang="zh-CN" b="0" i="0" dirty="0">
                <a:solidFill>
                  <a:srgbClr val="0D0D0D"/>
                </a:solidFill>
                <a:effectLst/>
                <a:latin typeface="Söhne"/>
              </a:rPr>
              <a:t>SSD</a:t>
            </a:r>
          </a:p>
          <a:p>
            <a:pPr lvl="1"/>
            <a:r>
              <a:rPr lang="en-US" altLang="zh-CN" b="0" i="0" dirty="0">
                <a:solidFill>
                  <a:srgbClr val="0D0D0D"/>
                </a:solidFill>
                <a:effectLst/>
                <a:latin typeface="Söhne"/>
              </a:rPr>
              <a:t>Faster R-CNN</a:t>
            </a:r>
          </a:p>
          <a:p>
            <a:pPr lvl="1"/>
            <a:endParaRPr lang="en-US" altLang="zh-CN" b="0" i="0" dirty="0">
              <a:solidFill>
                <a:srgbClr val="0D0D0D"/>
              </a:solidFill>
              <a:effectLst/>
              <a:latin typeface="Söhne"/>
            </a:endParaRPr>
          </a:p>
          <a:p>
            <a:r>
              <a:rPr lang="en-US" altLang="zh-CN" dirty="0"/>
              <a:t>A robotic arm model</a:t>
            </a:r>
          </a:p>
          <a:p>
            <a:pPr lvl="1"/>
            <a:r>
              <a:rPr lang="en-US" altLang="zh-CN" i="0" dirty="0">
                <a:solidFill>
                  <a:srgbClr val="0D0D0D"/>
                </a:solidFill>
                <a:effectLst/>
                <a:latin typeface="Söhne"/>
              </a:rPr>
              <a:t>URDF</a:t>
            </a:r>
          </a:p>
          <a:p>
            <a:pPr lvl="1"/>
            <a:r>
              <a:rPr lang="en-US" altLang="zh-CN" dirty="0" err="1">
                <a:solidFill>
                  <a:srgbClr val="0D0D0D"/>
                </a:solidFill>
                <a:latin typeface="Söhne"/>
              </a:rPr>
              <a:t>Movelt</a:t>
            </a:r>
            <a:endParaRPr lang="en-US" altLang="zh-CN" dirty="0">
              <a:solidFill>
                <a:srgbClr val="0D0D0D"/>
              </a:solidFill>
              <a:latin typeface="Söhne"/>
            </a:endParaRPr>
          </a:p>
          <a:p>
            <a:pPr lvl="1"/>
            <a:r>
              <a:rPr lang="en-US" altLang="zh-CN" i="0" dirty="0">
                <a:solidFill>
                  <a:srgbClr val="0D0D0D"/>
                </a:solidFill>
                <a:effectLst/>
                <a:latin typeface="Söhne"/>
              </a:rPr>
              <a:t>Gazebo</a:t>
            </a:r>
          </a:p>
          <a:p>
            <a:pPr marL="457200" lvl="1" indent="0">
              <a:buNone/>
            </a:pPr>
            <a:endParaRPr lang="en-US" altLang="zh-CN" dirty="0">
              <a:solidFill>
                <a:srgbClr val="0D0D0D"/>
              </a:solidFill>
              <a:latin typeface="Söhne"/>
            </a:endParaRPr>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dirty="0"/>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6</a:t>
            </a:fld>
            <a:endParaRPr lang="en-US" dirty="0"/>
          </a:p>
        </p:txBody>
      </p:sp>
      <p:sp>
        <p:nvSpPr>
          <p:cNvPr id="8" name="Content Placeholder 2">
            <a:extLst>
              <a:ext uri="{FF2B5EF4-FFF2-40B4-BE49-F238E27FC236}">
                <a16:creationId xmlns:a16="http://schemas.microsoft.com/office/drawing/2014/main" id="{7823333D-7DD4-5308-AFCD-9572E92D92A2}"/>
              </a:ext>
            </a:extLst>
          </p:cNvPr>
          <p:cNvSpPr txBox="1">
            <a:spLocks/>
          </p:cNvSpPr>
          <p:nvPr/>
        </p:nvSpPr>
        <p:spPr>
          <a:xfrm>
            <a:off x="4538167" y="3276600"/>
            <a:ext cx="8075864" cy="23973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endParaRPr lang="en-US" altLang="zh-CN" dirty="0">
              <a:solidFill>
                <a:srgbClr val="0D0D0D"/>
              </a:solidFill>
              <a:latin typeface="Söhne"/>
            </a:endParaRPr>
          </a:p>
        </p:txBody>
      </p:sp>
      <p:sp>
        <p:nvSpPr>
          <p:cNvPr id="9" name="Content Placeholder 2">
            <a:extLst>
              <a:ext uri="{FF2B5EF4-FFF2-40B4-BE49-F238E27FC236}">
                <a16:creationId xmlns:a16="http://schemas.microsoft.com/office/drawing/2014/main" id="{929197E3-DAB4-E63C-A55C-E8E5695BA456}"/>
              </a:ext>
            </a:extLst>
          </p:cNvPr>
          <p:cNvSpPr txBox="1">
            <a:spLocks/>
          </p:cNvSpPr>
          <p:nvPr/>
        </p:nvSpPr>
        <p:spPr>
          <a:xfrm>
            <a:off x="5299498" y="3176750"/>
            <a:ext cx="5989825" cy="2597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 ROS-based path planning model</a:t>
            </a:r>
          </a:p>
          <a:p>
            <a:pPr lvl="1"/>
            <a:r>
              <a:rPr lang="en-US" altLang="zh-CN" dirty="0">
                <a:solidFill>
                  <a:srgbClr val="0D0D0D"/>
                </a:solidFill>
                <a:latin typeface="Söhne"/>
              </a:rPr>
              <a:t>ROS Navigation Stack</a:t>
            </a:r>
          </a:p>
          <a:p>
            <a:pPr lvl="1"/>
            <a:r>
              <a:rPr lang="en-US" altLang="zh-CN" dirty="0" err="1">
                <a:solidFill>
                  <a:srgbClr val="0D0D0D"/>
                </a:solidFill>
                <a:latin typeface="Söhne"/>
              </a:rPr>
              <a:t>MoveIt</a:t>
            </a:r>
            <a:r>
              <a:rPr lang="en-US" altLang="zh-CN" dirty="0">
                <a:solidFill>
                  <a:srgbClr val="0D0D0D"/>
                </a:solidFill>
                <a:latin typeface="Söhne"/>
              </a:rPr>
              <a:t>!(</a:t>
            </a:r>
            <a:r>
              <a:rPr lang="en-US" altLang="zh-CN" b="0" i="0" dirty="0">
                <a:solidFill>
                  <a:srgbClr val="0D0D0D"/>
                </a:solidFill>
                <a:effectLst/>
                <a:latin typeface="Söhne"/>
              </a:rPr>
              <a:t>RRT</a:t>
            </a:r>
            <a:r>
              <a:rPr lang="zh-CN" altLang="en-US" b="0" i="0" dirty="0">
                <a:solidFill>
                  <a:srgbClr val="0D0D0D"/>
                </a:solidFill>
                <a:effectLst/>
                <a:latin typeface="Söhne"/>
              </a:rPr>
              <a:t>、</a:t>
            </a:r>
            <a:r>
              <a:rPr lang="en-US" altLang="zh-CN" b="0" i="0" dirty="0">
                <a:solidFill>
                  <a:srgbClr val="0D0D0D"/>
                </a:solidFill>
                <a:effectLst/>
                <a:latin typeface="Söhne"/>
              </a:rPr>
              <a:t>RRT*</a:t>
            </a:r>
            <a:r>
              <a:rPr lang="zh-CN" altLang="en-US" b="0" i="0" dirty="0">
                <a:solidFill>
                  <a:srgbClr val="0D0D0D"/>
                </a:solidFill>
                <a:effectLst/>
                <a:latin typeface="Söhne"/>
              </a:rPr>
              <a:t>、</a:t>
            </a:r>
            <a:r>
              <a:rPr lang="en-US" altLang="zh-CN" b="0" i="0" dirty="0">
                <a:solidFill>
                  <a:srgbClr val="0D0D0D"/>
                </a:solidFill>
                <a:effectLst/>
                <a:latin typeface="Söhne"/>
              </a:rPr>
              <a:t>OMPL</a:t>
            </a:r>
            <a:r>
              <a:rPr lang="en-US" altLang="zh-CN" dirty="0">
                <a:solidFill>
                  <a:srgbClr val="0D0D0D"/>
                </a:solidFill>
                <a:latin typeface="Söhne"/>
              </a:rPr>
              <a:t>)</a:t>
            </a:r>
          </a:p>
          <a:p>
            <a:pPr lvl="1"/>
            <a:r>
              <a:rPr lang="en-US" altLang="zh-CN" i="0" dirty="0">
                <a:solidFill>
                  <a:srgbClr val="0D0D0D"/>
                </a:solidFill>
                <a:effectLst/>
                <a:latin typeface="Söhne"/>
              </a:rPr>
              <a:t>SBPL</a:t>
            </a:r>
          </a:p>
          <a:p>
            <a:pPr lvl="1"/>
            <a:r>
              <a:rPr lang="en-US" altLang="zh-CN" dirty="0">
                <a:solidFill>
                  <a:srgbClr val="0D0D0D"/>
                </a:solidFill>
                <a:latin typeface="Söhne"/>
              </a:rPr>
              <a:t>OMPL</a:t>
            </a:r>
          </a:p>
        </p:txBody>
      </p:sp>
    </p:spTree>
    <p:extLst>
      <p:ext uri="{BB962C8B-B14F-4D97-AF65-F5344CB8AC3E}">
        <p14:creationId xmlns:p14="http://schemas.microsoft.com/office/powerpoint/2010/main" val="3048168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dirty="0"/>
              <a:t>The system of evaluation</a:t>
            </a:r>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a:xfrm>
            <a:off x="495250" y="1570697"/>
            <a:ext cx="10846828" cy="4860000"/>
          </a:xfrm>
        </p:spPr>
        <p:txBody>
          <a:bodyPr>
            <a:normAutofit/>
          </a:bodyPr>
          <a:lstStyle/>
          <a:p>
            <a:r>
              <a:rPr lang="en-US" dirty="0"/>
              <a:t>Qualitative Evaluation:</a:t>
            </a:r>
          </a:p>
          <a:p>
            <a:pPr lvl="1"/>
            <a:r>
              <a:rPr lang="en-US" dirty="0"/>
              <a:t>Qualitative evaluation of the interaction capabilities between the robot, humans, and dogs demonstrated through video demonstrations.</a:t>
            </a:r>
          </a:p>
          <a:p>
            <a:pPr marL="457200" lvl="1" indent="0">
              <a:buNone/>
            </a:pPr>
            <a:endParaRPr lang="en-US" dirty="0"/>
          </a:p>
          <a:p>
            <a:pPr marL="457200" lvl="1" indent="0">
              <a:buNone/>
            </a:pPr>
            <a:endParaRPr lang="en-US" dirty="0"/>
          </a:p>
          <a:p>
            <a:r>
              <a:rPr lang="en-US" dirty="0"/>
              <a:t>Quantitative Evaluation:</a:t>
            </a:r>
          </a:p>
          <a:p>
            <a:pPr lvl="1"/>
            <a:r>
              <a:rPr lang="en-US" dirty="0"/>
              <a:t>Object Detection Accuracy</a:t>
            </a:r>
          </a:p>
          <a:p>
            <a:pPr lvl="1"/>
            <a:r>
              <a:rPr lang="en-US" dirty="0"/>
              <a:t>Interaction Action Accuracy</a:t>
            </a:r>
          </a:p>
          <a:p>
            <a:pPr lvl="1"/>
            <a:r>
              <a:rPr lang="en-US" dirty="0"/>
              <a:t>Interaction Response Time</a:t>
            </a:r>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dirty="0"/>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7</a:t>
            </a:fld>
            <a:endParaRPr lang="en-US" dirty="0"/>
          </a:p>
        </p:txBody>
      </p:sp>
    </p:spTree>
    <p:extLst>
      <p:ext uri="{BB962C8B-B14F-4D97-AF65-F5344CB8AC3E}">
        <p14:creationId xmlns:p14="http://schemas.microsoft.com/office/powerpoint/2010/main" val="4293836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7BBF7-F23D-8244-8305-BE0C7FB422D7}"/>
              </a:ext>
            </a:extLst>
          </p:cNvPr>
          <p:cNvSpPr>
            <a:spLocks noGrp="1"/>
          </p:cNvSpPr>
          <p:nvPr>
            <p:ph type="ctrTitle"/>
          </p:nvPr>
        </p:nvSpPr>
        <p:spPr>
          <a:xfrm>
            <a:off x="200628" y="2240206"/>
            <a:ext cx="11790744" cy="1188794"/>
          </a:xfrm>
        </p:spPr>
        <p:txBody>
          <a:bodyPr>
            <a:normAutofit/>
          </a:bodyPr>
          <a:lstStyle/>
          <a:p>
            <a:r>
              <a:rPr lang="en-US" dirty="0"/>
              <a:t>Thank you for listening!</a:t>
            </a:r>
            <a:endParaRPr lang="en-CN" dirty="0"/>
          </a:p>
        </p:txBody>
      </p:sp>
    </p:spTree>
    <p:extLst>
      <p:ext uri="{BB962C8B-B14F-4D97-AF65-F5344CB8AC3E}">
        <p14:creationId xmlns:p14="http://schemas.microsoft.com/office/powerpoint/2010/main" val="1770724419"/>
      </p:ext>
    </p:extLst>
  </p:cSld>
  <p:clrMapOvr>
    <a:masterClrMapping/>
  </p:clrMapOvr>
</p:sld>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imes New Roman + FangSong">
      <a:majorFont>
        <a:latin typeface="Times New Roman"/>
        <a:ea typeface="FangSong"/>
        <a:cs typeface=""/>
      </a:majorFont>
      <a:minorFont>
        <a:latin typeface="Times New Roman"/>
        <a:ea typeface="FangSong"/>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baseline="0" dirty="0" err="1" smtClean="0">
            <a:solidFill>
              <a:schemeClr val="bg1"/>
            </a:solidFill>
          </a:defRPr>
        </a:defPPr>
      </a:lstStyle>
    </a:txDef>
  </a:objectDefaults>
  <a:extraClrSchemeLst/>
  <a:extLst>
    <a:ext uri="{05A4C25C-085E-4340-85A3-A5531E510DB2}">
      <thm15:themeFamily xmlns:thm15="http://schemas.microsoft.com/office/thememl/2012/main" name="SUSTechDL MS PowerPoint Template" id="{0CD3A1FC-2128-E844-9E4B-DAC958EB80F2}" vid="{EA794DF9-6485-5846-8073-ADE415CFB9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主题​​</Template>
  <TotalTime>811</TotalTime>
  <Words>491</Words>
  <Application>Microsoft Office PowerPoint</Application>
  <PresentationFormat>宽屏</PresentationFormat>
  <Paragraphs>84</Paragraphs>
  <Slides>8</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8</vt:i4>
      </vt:variant>
    </vt:vector>
  </HeadingPairs>
  <TitlesOfParts>
    <vt:vector size="13" baseType="lpstr">
      <vt:lpstr>Söhne</vt:lpstr>
      <vt:lpstr>Arial</vt:lpstr>
      <vt:lpstr>Calibri</vt:lpstr>
      <vt:lpstr>Times New Roman</vt:lpstr>
      <vt:lpstr>Office 主题​​</vt:lpstr>
      <vt:lpstr>PetWave: Interactive Robotic Arm for Human and Dog Interaction</vt:lpstr>
      <vt:lpstr>Summary</vt:lpstr>
      <vt:lpstr> The problem under investigation</vt:lpstr>
      <vt:lpstr> The scope of the literature review</vt:lpstr>
      <vt:lpstr>Database management </vt:lpstr>
      <vt:lpstr>The method and algorithm</vt:lpstr>
      <vt:lpstr>The system of evaluation</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paper]</dc:title>
  <dc:creator>Chaoyang Song</dc:creator>
  <cp:lastModifiedBy>振海 赵</cp:lastModifiedBy>
  <cp:revision>6</cp:revision>
  <dcterms:created xsi:type="dcterms:W3CDTF">2023-02-12T01:29:03Z</dcterms:created>
  <dcterms:modified xsi:type="dcterms:W3CDTF">2024-03-24T14:55:25Z</dcterms:modified>
</cp:coreProperties>
</file>