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1"/>
  </p:notesMasterIdLst>
  <p:sldIdLst>
    <p:sldId id="274" r:id="rId2"/>
    <p:sldId id="275" r:id="rId3"/>
    <p:sldId id="293" r:id="rId4"/>
    <p:sldId id="257" r:id="rId5"/>
    <p:sldId id="280" r:id="rId6"/>
    <p:sldId id="281" r:id="rId7"/>
    <p:sldId id="282" r:id="rId8"/>
    <p:sldId id="276" r:id="rId9"/>
    <p:sldId id="277" r:id="rId10"/>
    <p:sldId id="284" r:id="rId11"/>
    <p:sldId id="287" r:id="rId12"/>
    <p:sldId id="285" r:id="rId13"/>
    <p:sldId id="286" r:id="rId14"/>
    <p:sldId id="283" r:id="rId15"/>
    <p:sldId id="288" r:id="rId16"/>
    <p:sldId id="292" r:id="rId17"/>
    <p:sldId id="289" r:id="rId18"/>
    <p:sldId id="290" r:id="rId19"/>
    <p:sldId id="291"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71798" autoAdjust="0"/>
  </p:normalViewPr>
  <p:slideViewPr>
    <p:cSldViewPr snapToGrid="0" snapToObjects="1">
      <p:cViewPr varScale="1">
        <p:scale>
          <a:sx n="82" d="100"/>
          <a:sy n="82" d="100"/>
        </p:scale>
        <p:origin x="77"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3"/>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aggle.com/datasets/sholzz/fruitq-dataset" TargetMode="External"/><Relationship Id="rId2" Type="http://schemas.openxmlformats.org/officeDocument/2006/relationships/hyperlink" Target="https://www.kaggle.com/datasets/shashwatwork/fruitnet-indian-fruits-dataset-with-quality" TargetMode="External"/><Relationship Id="rId1" Type="http://schemas.openxmlformats.org/officeDocument/2006/relationships/slideLayout" Target="../slideLayouts/slideLayout2.xml"/><Relationship Id="rId5" Type="http://schemas.openxmlformats.org/officeDocument/2006/relationships/hyperlink" Target="https://www.kaggle.com/datasets/saurabhshahane/mango-varieties-classification" TargetMode="External"/><Relationship Id="rId4" Type="http://schemas.openxmlformats.org/officeDocument/2006/relationships/hyperlink" Target="https://www.kaggle.com/datasets/yusufemir/lemon-quality-datas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332" y="1060827"/>
            <a:ext cx="9141335" cy="2387600"/>
          </a:xfrm>
        </p:spPr>
        <p:txBody>
          <a:bodyPr>
            <a:normAutofit/>
          </a:bodyPr>
          <a:lstStyle/>
          <a:p>
            <a:r>
              <a:rPr lang="en-US" sz="5400" dirty="0"/>
              <a:t>Identifying </a:t>
            </a:r>
            <a:r>
              <a:rPr lang="en-US" altLang="zh-CN" sz="5400" dirty="0"/>
              <a:t>Fruit and Vegetable Types</a:t>
            </a:r>
            <a:r>
              <a:rPr lang="en-US" sz="5400" dirty="0"/>
              <a:t> and Grasping the Dregs Based on D</a:t>
            </a:r>
            <a:r>
              <a:rPr lang="en-US" altLang="zh-CN" sz="5400" dirty="0"/>
              <a:t>eep Learning</a:t>
            </a:r>
            <a:endParaRPr lang="en-US" sz="5400" dirty="0"/>
          </a:p>
        </p:txBody>
      </p:sp>
      <p:sp>
        <p:nvSpPr>
          <p:cNvPr id="3" name="Subtitle 2"/>
          <p:cNvSpPr>
            <a:spLocks noGrp="1"/>
          </p:cNvSpPr>
          <p:nvPr>
            <p:ph type="subTitle" idx="1"/>
          </p:nvPr>
        </p:nvSpPr>
        <p:spPr>
          <a:xfrm>
            <a:off x="894202" y="3602037"/>
            <a:ext cx="10403597" cy="1958503"/>
          </a:xfrm>
        </p:spPr>
        <p:txBody>
          <a:bodyPr>
            <a:normAutofit/>
          </a:bodyPr>
          <a:lstStyle/>
          <a:p>
            <a:r>
              <a:rPr lang="en-US" altLang="zh-CN" sz="2400" dirty="0">
                <a:effectLst/>
                <a:latin typeface="Times New Roman" panose="02020603050405020304" pitchFamily="18" charset="0"/>
              </a:rPr>
              <a:t>Ding</a:t>
            </a:r>
            <a:r>
              <a:rPr lang="en-US" altLang="zh-CN" sz="2400" spc="-5" dirty="0">
                <a:effectLst/>
                <a:latin typeface="Times New Roman" panose="02020603050405020304" pitchFamily="18" charset="0"/>
              </a:rPr>
              <a:t> </a:t>
            </a:r>
            <a:r>
              <a:rPr lang="en-US" altLang="zh-CN" sz="2400" dirty="0" err="1">
                <a:effectLst/>
                <a:latin typeface="Times New Roman" panose="02020603050405020304" pitchFamily="18" charset="0"/>
              </a:rPr>
              <a:t>Zhuoyang</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12110111 </a:t>
            </a:r>
            <a:r>
              <a:rPr lang="en-US" dirty="0"/>
              <a:t>| </a:t>
            </a:r>
            <a:r>
              <a:rPr lang="en-US" altLang="zh-CN" sz="2400" dirty="0">
                <a:effectLst/>
                <a:latin typeface="Times New Roman" panose="02020603050405020304" pitchFamily="18" charset="0"/>
              </a:rPr>
              <a:t>Yin</a:t>
            </a:r>
            <a:r>
              <a:rPr lang="en-US" altLang="zh-CN" sz="2400" spc="-5" dirty="0">
                <a:effectLst/>
                <a:latin typeface="Times New Roman" panose="02020603050405020304" pitchFamily="18" charset="0"/>
              </a:rPr>
              <a:t> </a:t>
            </a:r>
            <a:r>
              <a:rPr lang="en-US" altLang="zh-CN" sz="2400" dirty="0" err="1">
                <a:effectLst/>
                <a:latin typeface="Times New Roman" panose="02020603050405020304" pitchFamily="18" charset="0"/>
              </a:rPr>
              <a:t>Zhiqi</a:t>
            </a:r>
            <a:r>
              <a:rPr lang="en-US" altLang="zh-CN" sz="2400" dirty="0">
                <a:effectLst/>
                <a:latin typeface="Times New Roman" panose="02020603050405020304" pitchFamily="18" charset="0"/>
              </a:rPr>
              <a:t> 12112346</a:t>
            </a:r>
            <a:endParaRPr lang="en-US" dirty="0"/>
          </a:p>
          <a:p>
            <a:r>
              <a:rPr lang="en-US" altLang="zh-CN" sz="2400" dirty="0">
                <a:effectLst/>
                <a:latin typeface="Times New Roman" panose="02020603050405020304" pitchFamily="18" charset="0"/>
              </a:rPr>
              <a:t>Qiu Tian</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12111904</a:t>
            </a:r>
            <a:r>
              <a:rPr lang="en-US" dirty="0"/>
              <a:t> | </a:t>
            </a:r>
            <a:r>
              <a:rPr lang="en-US" altLang="zh-CN" sz="2400" dirty="0">
                <a:effectLst/>
                <a:latin typeface="Times New Roman" panose="02020603050405020304" pitchFamily="18" charset="0"/>
              </a:rPr>
              <a:t>Tong</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Xuan</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12111917</a:t>
            </a:r>
            <a:endParaRPr lang="en-US" dirty="0"/>
          </a:p>
          <a:p>
            <a:r>
              <a:rPr lang="en-US" altLang="zh-CN" sz="2400" dirty="0">
                <a:effectLst/>
                <a:latin typeface="Times New Roman" panose="02020603050405020304" pitchFamily="18" charset="0"/>
              </a:rPr>
              <a:t>Hu </a:t>
            </a:r>
            <a:r>
              <a:rPr lang="en-US" altLang="zh-CN" sz="2400" dirty="0" err="1">
                <a:effectLst/>
                <a:latin typeface="Times New Roman" panose="02020603050405020304" pitchFamily="18" charset="0"/>
              </a:rPr>
              <a:t>Xinshu</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12112727 </a:t>
            </a:r>
            <a:r>
              <a:rPr lang="en-US" altLang="zh-CN" dirty="0"/>
              <a:t>| </a:t>
            </a:r>
            <a:r>
              <a:rPr lang="en-US" altLang="zh-CN" sz="2400" dirty="0">
                <a:effectLst/>
                <a:latin typeface="Times New Roman" panose="02020603050405020304" pitchFamily="18" charset="0"/>
              </a:rPr>
              <a:t>Lu </a:t>
            </a:r>
            <a:r>
              <a:rPr lang="en-US" altLang="zh-CN" sz="2400" dirty="0" err="1">
                <a:effectLst/>
                <a:latin typeface="Times New Roman" panose="02020603050405020304" pitchFamily="18" charset="0"/>
              </a:rPr>
              <a:t>Jingxuan</a:t>
            </a:r>
            <a:r>
              <a:rPr lang="en-US" altLang="zh-CN" sz="2400" spc="10" dirty="0">
                <a:effectLst/>
                <a:latin typeface="Times New Roman" panose="02020603050405020304" pitchFamily="18" charset="0"/>
              </a:rPr>
              <a:t> </a:t>
            </a:r>
            <a:r>
              <a:rPr lang="en-US" altLang="zh-CN" sz="2400" dirty="0">
                <a:effectLst/>
                <a:latin typeface="Times New Roman" panose="02020603050405020304" pitchFamily="18" charset="0"/>
              </a:rPr>
              <a:t>12111546</a:t>
            </a:r>
            <a:endParaRPr lang="en-US" dirty="0"/>
          </a:p>
          <a:p>
            <a:r>
              <a:rPr lang="en-US" dirty="0"/>
              <a:t>2024/3/26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p:txBody>
          <a:bodyPr>
            <a:normAutofit/>
          </a:bodyPr>
          <a:lstStyle/>
          <a:p>
            <a:r>
              <a:rPr lang="en-US" dirty="0"/>
              <a:t>Search for datasets through the content of the paper:</a:t>
            </a:r>
          </a:p>
          <a:p>
            <a:endParaRPr lang="en-US" dirty="0"/>
          </a:p>
        </p:txBody>
      </p:sp>
      <p:sp>
        <p:nvSpPr>
          <p:cNvPr id="4" name="Content Placeholder 3"/>
          <p:cNvSpPr>
            <a:spLocks noGrp="1"/>
          </p:cNvSpPr>
          <p:nvPr>
            <p:ph sz="quarter" idx="13"/>
          </p:nvPr>
        </p:nvSpPr>
        <p:spPr/>
        <p:txBody>
          <a:bodyPr/>
          <a:lstStyle/>
          <a:p>
            <a:r>
              <a:rPr lang="en-US" dirty="0"/>
              <a:t>How to find the data?</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10</a:t>
            </a:fld>
            <a:endParaRPr lang="en-US" dirty="0"/>
          </a:p>
        </p:txBody>
      </p:sp>
      <p:pic>
        <p:nvPicPr>
          <p:cNvPr id="12" name="图片 11">
            <a:extLst>
              <a:ext uri="{FF2B5EF4-FFF2-40B4-BE49-F238E27FC236}">
                <a16:creationId xmlns:a16="http://schemas.microsoft.com/office/drawing/2014/main" id="{FB91B9CE-0994-200A-5BE5-CEA52E7679DA}"/>
              </a:ext>
            </a:extLst>
          </p:cNvPr>
          <p:cNvPicPr>
            <a:picLocks noChangeAspect="1"/>
          </p:cNvPicPr>
          <p:nvPr/>
        </p:nvPicPr>
        <p:blipFill>
          <a:blip r:embed="rId2"/>
          <a:stretch>
            <a:fillRect/>
          </a:stretch>
        </p:blipFill>
        <p:spPr>
          <a:xfrm>
            <a:off x="1505528" y="2050802"/>
            <a:ext cx="9180945" cy="4432875"/>
          </a:xfrm>
          <a:prstGeom prst="rect">
            <a:avLst/>
          </a:prstGeom>
        </p:spPr>
      </p:pic>
    </p:spTree>
    <p:extLst>
      <p:ext uri="{BB962C8B-B14F-4D97-AF65-F5344CB8AC3E}">
        <p14:creationId xmlns:p14="http://schemas.microsoft.com/office/powerpoint/2010/main" val="297410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p:txBody>
          <a:bodyPr>
            <a:normAutofit/>
          </a:bodyPr>
          <a:lstStyle/>
          <a:p>
            <a:r>
              <a:rPr lang="en-US" dirty="0"/>
              <a:t>Search for datasets through the content of the paper:</a:t>
            </a:r>
          </a:p>
          <a:p>
            <a:endParaRPr lang="en-US" dirty="0"/>
          </a:p>
        </p:txBody>
      </p:sp>
      <p:sp>
        <p:nvSpPr>
          <p:cNvPr id="4" name="Content Placeholder 3"/>
          <p:cNvSpPr>
            <a:spLocks noGrp="1"/>
          </p:cNvSpPr>
          <p:nvPr>
            <p:ph sz="quarter" idx="13"/>
          </p:nvPr>
        </p:nvSpPr>
        <p:spPr/>
        <p:txBody>
          <a:bodyPr/>
          <a:lstStyle/>
          <a:p>
            <a:r>
              <a:rPr lang="en-US" dirty="0"/>
              <a:t>How to find the data?</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11</a:t>
            </a:fld>
            <a:endParaRPr lang="en-US" dirty="0"/>
          </a:p>
        </p:txBody>
      </p:sp>
      <p:pic>
        <p:nvPicPr>
          <p:cNvPr id="9" name="图片 8">
            <a:extLst>
              <a:ext uri="{FF2B5EF4-FFF2-40B4-BE49-F238E27FC236}">
                <a16:creationId xmlns:a16="http://schemas.microsoft.com/office/drawing/2014/main" id="{108B019E-9824-786E-7AE7-A8998FF3CDEA}"/>
              </a:ext>
            </a:extLst>
          </p:cNvPr>
          <p:cNvPicPr>
            <a:picLocks noChangeAspect="1"/>
          </p:cNvPicPr>
          <p:nvPr/>
        </p:nvPicPr>
        <p:blipFill rotWithShape="1">
          <a:blip r:embed="rId2"/>
          <a:srcRect l="-2847" t="-385" r="-2902" b="50773"/>
          <a:stretch/>
        </p:blipFill>
        <p:spPr>
          <a:xfrm>
            <a:off x="1178586" y="2101855"/>
            <a:ext cx="3912819" cy="3840790"/>
          </a:xfrm>
          <a:prstGeom prst="rect">
            <a:avLst/>
          </a:prstGeom>
        </p:spPr>
      </p:pic>
      <p:pic>
        <p:nvPicPr>
          <p:cNvPr id="11" name="图片 10">
            <a:extLst>
              <a:ext uri="{FF2B5EF4-FFF2-40B4-BE49-F238E27FC236}">
                <a16:creationId xmlns:a16="http://schemas.microsoft.com/office/drawing/2014/main" id="{FC194E09-414F-1C20-470B-BA7AB8FD74DE}"/>
              </a:ext>
            </a:extLst>
          </p:cNvPr>
          <p:cNvPicPr>
            <a:picLocks noChangeAspect="1"/>
          </p:cNvPicPr>
          <p:nvPr/>
        </p:nvPicPr>
        <p:blipFill rotWithShape="1">
          <a:blip r:embed="rId2"/>
          <a:srcRect t="50387"/>
          <a:stretch/>
        </p:blipFill>
        <p:spPr>
          <a:xfrm>
            <a:off x="7025951" y="2058683"/>
            <a:ext cx="3741703" cy="3883962"/>
          </a:xfrm>
          <a:prstGeom prst="rect">
            <a:avLst/>
          </a:prstGeom>
        </p:spPr>
      </p:pic>
    </p:spTree>
    <p:extLst>
      <p:ext uri="{BB962C8B-B14F-4D97-AF65-F5344CB8AC3E}">
        <p14:creationId xmlns:p14="http://schemas.microsoft.com/office/powerpoint/2010/main" val="391364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p:txBody>
          <a:bodyPr>
            <a:normAutofit/>
          </a:bodyPr>
          <a:lstStyle/>
          <a:p>
            <a:pPr marL="0" indent="0">
              <a:buNone/>
            </a:pPr>
            <a:r>
              <a:rPr lang="en-US" dirty="0"/>
              <a:t>Search for datasets through the content of the paper:</a:t>
            </a:r>
          </a:p>
          <a:p>
            <a:pPr marL="0" indent="0">
              <a:lnSpc>
                <a:spcPct val="150000"/>
              </a:lnSpc>
              <a:buNone/>
            </a:pPr>
            <a:r>
              <a:rPr lang="en-US" sz="2000" dirty="0"/>
              <a:t>“</a:t>
            </a:r>
            <a:r>
              <a:rPr lang="en-US" altLang="zh-CN" sz="2000" dirty="0"/>
              <a:t>A General Machine Learning Model for Assessing Fruit Quality Using Deep Image Features”</a:t>
            </a:r>
          </a:p>
          <a:p>
            <a:pPr marL="0" indent="0">
              <a:lnSpc>
                <a:spcPct val="150000"/>
              </a:lnSpc>
              <a:buNone/>
            </a:pPr>
            <a:endParaRPr lang="en-US" altLang="zh-CN" sz="2000" dirty="0"/>
          </a:p>
          <a:p>
            <a:pPr>
              <a:lnSpc>
                <a:spcPct val="150000"/>
              </a:lnSpc>
            </a:pPr>
            <a:r>
              <a:rPr lang="en-US" altLang="zh-CN" sz="2000" dirty="0" err="1"/>
              <a:t>FruitNet</a:t>
            </a:r>
            <a:r>
              <a:rPr lang="en-US" altLang="zh-CN" sz="2000" dirty="0"/>
              <a:t>: Indian Fruits Dataset with </a:t>
            </a:r>
            <a:r>
              <a:rPr lang="en-US" altLang="zh-CN" sz="2000" dirty="0" err="1"/>
              <a:t>Quality:</a:t>
            </a:r>
            <a:r>
              <a:rPr lang="en-US" altLang="zh-CN" sz="1200" b="1" u="sng" kern="100" dirty="0" err="1">
                <a:solidFill>
                  <a:srgbClr val="4F5671"/>
                </a:solidFill>
                <a:effectLst/>
                <a:latin typeface="Arial" panose="020B0604020202020204" pitchFamily="34" charset="0"/>
                <a:ea typeface="等线" panose="02010600030101010101" pitchFamily="2" charset="-122"/>
                <a:cs typeface="Times New Roman" panose="02020603050405020304" pitchFamily="18" charset="0"/>
                <a:hlinkClick r:id="rId2"/>
              </a:rPr>
              <a:t>https</a:t>
            </a:r>
            <a:r>
              <a:rPr lang="en-US" altLang="zh-CN" sz="1200" b="1" u="sng" kern="100" dirty="0">
                <a:solidFill>
                  <a:srgbClr val="4F5671"/>
                </a:solidFill>
                <a:effectLst/>
                <a:latin typeface="Arial" panose="020B0604020202020204" pitchFamily="34" charset="0"/>
                <a:ea typeface="等线" panose="02010600030101010101" pitchFamily="2" charset="-122"/>
                <a:cs typeface="Times New Roman" panose="02020603050405020304" pitchFamily="18" charset="0"/>
                <a:hlinkClick r:id="rId2"/>
              </a:rPr>
              <a:t>://www.kaggle.com/datasets/shashwatwork/fruitnet-indian-fruits-dataset-with-quality</a:t>
            </a:r>
            <a:r>
              <a:rPr lang="en-US" altLang="zh-CN" sz="12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t>
            </a:r>
          </a:p>
          <a:p>
            <a:pPr>
              <a:lnSpc>
                <a:spcPct val="150000"/>
              </a:lnSpc>
            </a:pPr>
            <a:r>
              <a:rPr lang="it-IT"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FruitQ dataset: </a:t>
            </a:r>
            <a:r>
              <a:rPr lang="it-IT" altLang="zh-CN" sz="1200" b="1" u="sng" kern="100" dirty="0">
                <a:solidFill>
                  <a:srgbClr val="4F5671"/>
                </a:solidFill>
                <a:effectLst/>
                <a:latin typeface="Arial" panose="020B0604020202020204" pitchFamily="34" charset="0"/>
                <a:ea typeface="等线" panose="02010600030101010101" pitchFamily="2" charset="-122"/>
                <a:cs typeface="Times New Roman" panose="02020603050405020304" pitchFamily="18" charset="0"/>
                <a:hlinkClick r:id="rId3"/>
              </a:rPr>
              <a:t>https://www.kaggle.com/datasets/sholzz/fruitq-dataset</a:t>
            </a:r>
            <a:endParaRPr lang="it-IT" altLang="zh-CN" sz="1200" b="1" u="sng" kern="100" dirty="0">
              <a:solidFill>
                <a:srgbClr val="4F5671"/>
              </a:solidFill>
              <a:effectLst/>
              <a:latin typeface="Arial" panose="020B0604020202020204" pitchFamily="34" charset="0"/>
              <a:ea typeface="等线" panose="02010600030101010101" pitchFamily="2" charset="-122"/>
              <a:cs typeface="Times New Roman" panose="02020603050405020304" pitchFamily="18" charset="0"/>
            </a:endParaRPr>
          </a:p>
          <a:p>
            <a:pPr>
              <a:lnSpc>
                <a:spcPct val="150000"/>
              </a:lnSpc>
            </a:pPr>
            <a:r>
              <a:rPr lang="it-IT"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Lemon quality dataset: </a:t>
            </a:r>
            <a:r>
              <a:rPr lang="it-IT" altLang="zh-CN" sz="1200" b="1" u="sng" kern="100" dirty="0">
                <a:solidFill>
                  <a:srgbClr val="4F5671"/>
                </a:solidFill>
                <a:effectLst/>
                <a:latin typeface="Arial" panose="020B0604020202020204" pitchFamily="34" charset="0"/>
                <a:ea typeface="等线" panose="02010600030101010101" pitchFamily="2" charset="-122"/>
                <a:cs typeface="Times New Roman" panose="02020603050405020304" pitchFamily="18" charset="0"/>
                <a:hlinkClick r:id="rId4"/>
              </a:rPr>
              <a:t>https://www.kaggle.com/datasets/yusufemir/lemon-quality-dataset</a:t>
            </a:r>
            <a:r>
              <a:rPr lang="it-IT" altLang="zh-CN" sz="12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t>
            </a:r>
          </a:p>
          <a:p>
            <a:pPr>
              <a:lnSpc>
                <a:spcPct val="150000"/>
              </a:lnSpc>
            </a:pP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Mango varieties classification and grading: </a:t>
            </a:r>
            <a:r>
              <a:rPr lang="en-US" altLang="zh-CN" sz="1200" b="1" u="sng" kern="100" dirty="0">
                <a:solidFill>
                  <a:srgbClr val="0563C1"/>
                </a:solidFill>
                <a:effectLst/>
                <a:latin typeface="Arial" panose="020B0604020202020204" pitchFamily="34" charset="0"/>
                <a:ea typeface="等线" panose="02010600030101010101" pitchFamily="2" charset="-122"/>
                <a:cs typeface="Times New Roman" panose="02020603050405020304" pitchFamily="18" charset="0"/>
                <a:hlinkClick r:id="rId5"/>
              </a:rPr>
              <a:t>https://www.kaggle.com/datasets/saurabhshahane/mango-varieties-classification</a:t>
            </a:r>
            <a:r>
              <a:rPr lang="en-US" altLang="zh-CN" sz="12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t>
            </a: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it-IT"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it-IT"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800" b="1" i="0" dirty="0">
              <a:solidFill>
                <a:srgbClr val="202124"/>
              </a:solidFill>
              <a:effectLst/>
              <a:latin typeface="zeitung"/>
            </a:endParaRPr>
          </a:p>
          <a:p>
            <a:endParaRPr lang="en-US" dirty="0"/>
          </a:p>
          <a:p>
            <a:endParaRPr lang="en-US" dirty="0"/>
          </a:p>
        </p:txBody>
      </p:sp>
      <p:sp>
        <p:nvSpPr>
          <p:cNvPr id="4" name="Content Placeholder 3"/>
          <p:cNvSpPr>
            <a:spLocks noGrp="1"/>
          </p:cNvSpPr>
          <p:nvPr>
            <p:ph sz="quarter" idx="13"/>
          </p:nvPr>
        </p:nvSpPr>
        <p:spPr/>
        <p:txBody>
          <a:bodyPr/>
          <a:lstStyle/>
          <a:p>
            <a:r>
              <a:rPr lang="en-US" dirty="0"/>
              <a:t>How to find the data?</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12</a:t>
            </a:fld>
            <a:endParaRPr lang="en-US" dirty="0"/>
          </a:p>
        </p:txBody>
      </p:sp>
    </p:spTree>
    <p:extLst>
      <p:ext uri="{BB962C8B-B14F-4D97-AF65-F5344CB8AC3E}">
        <p14:creationId xmlns:p14="http://schemas.microsoft.com/office/powerpoint/2010/main" val="396501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p:txBody>
          <a:bodyPr>
            <a:normAutofit/>
          </a:bodyPr>
          <a:lstStyle/>
          <a:p>
            <a:pPr marL="0" indent="0">
              <a:lnSpc>
                <a:spcPct val="150000"/>
              </a:lnSpc>
              <a:buNone/>
            </a:pPr>
            <a:r>
              <a:rPr lang="en-US" altLang="zh-CN" kern="100" dirty="0">
                <a:effectLst/>
                <a:ea typeface="等线" panose="02010600030101010101" pitchFamily="2" charset="-122"/>
                <a:cs typeface="Times New Roman" panose="02020603050405020304" pitchFamily="18" charset="0"/>
              </a:rPr>
              <a:t>Design based on network pictures</a:t>
            </a:r>
          </a:p>
          <a:p>
            <a:pPr marL="0" indent="0">
              <a:lnSpc>
                <a:spcPct val="150000"/>
              </a:lnSpc>
              <a:buNone/>
            </a:pPr>
            <a:r>
              <a:rPr lang="en-US" altLang="zh-CN" kern="100" dirty="0">
                <a:effectLst/>
                <a:ea typeface="等线" panose="02010600030101010101" pitchFamily="2" charset="-122"/>
                <a:cs typeface="Times New Roman" panose="02020603050405020304" pitchFamily="18" charset="0"/>
              </a:rPr>
              <a:t>For some of the mentioned fruits and vegetables, we will make reasonable design based on the actual situation of the picture of the ingredient, so that this picture can basically meet the different states of fruit and vegetable in real life.</a:t>
            </a:r>
            <a:endParaRPr lang="it-IT" altLang="zh-CN" kern="100" dirty="0">
              <a:effectLst/>
              <a:ea typeface="等线" panose="02010600030101010101" pitchFamily="2" charset="-122"/>
              <a:cs typeface="Times New Roman" panose="02020603050405020304" pitchFamily="18" charset="0"/>
            </a:endParaRPr>
          </a:p>
          <a:p>
            <a:endParaRPr lang="it-IT"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sz="1800" b="1" i="0" dirty="0">
              <a:solidFill>
                <a:srgbClr val="202124"/>
              </a:solidFill>
              <a:effectLst/>
              <a:latin typeface="zeitung"/>
            </a:endParaRPr>
          </a:p>
          <a:p>
            <a:endParaRPr lang="en-US" dirty="0"/>
          </a:p>
          <a:p>
            <a:endParaRPr lang="en-US" dirty="0"/>
          </a:p>
        </p:txBody>
      </p:sp>
      <p:sp>
        <p:nvSpPr>
          <p:cNvPr id="4" name="Content Placeholder 3"/>
          <p:cNvSpPr>
            <a:spLocks noGrp="1"/>
          </p:cNvSpPr>
          <p:nvPr>
            <p:ph sz="quarter" idx="13"/>
          </p:nvPr>
        </p:nvSpPr>
        <p:spPr/>
        <p:txBody>
          <a:bodyPr/>
          <a:lstStyle/>
          <a:p>
            <a:r>
              <a:rPr lang="en-US" dirty="0"/>
              <a:t>How to find the data?</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13</a:t>
            </a:fld>
            <a:endParaRPr lang="en-US" dirty="0"/>
          </a:p>
        </p:txBody>
      </p:sp>
    </p:spTree>
    <p:extLst>
      <p:ext uri="{BB962C8B-B14F-4D97-AF65-F5344CB8AC3E}">
        <p14:creationId xmlns:p14="http://schemas.microsoft.com/office/powerpoint/2010/main" val="32949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p:txBody>
          <a:bodyPr>
            <a:normAutofit/>
          </a:bodyPr>
          <a:lstStyle/>
          <a:p>
            <a:pPr>
              <a:lnSpc>
                <a:spcPct val="150000"/>
              </a:lnSpc>
            </a:pPr>
            <a:r>
              <a:rPr lang="en-US" dirty="0"/>
              <a:t>Build deep learning algorithm</a:t>
            </a:r>
          </a:p>
          <a:p>
            <a:pPr>
              <a:lnSpc>
                <a:spcPct val="150000"/>
              </a:lnSpc>
            </a:pPr>
            <a:r>
              <a:rPr lang="en-US" dirty="0"/>
              <a:t>Preprocess the dataset</a:t>
            </a:r>
          </a:p>
          <a:p>
            <a:pPr>
              <a:lnSpc>
                <a:spcPct val="150000"/>
              </a:lnSpc>
            </a:pPr>
            <a:r>
              <a:rPr lang="en-US" dirty="0"/>
              <a:t>Input the processed dataset into the model</a:t>
            </a:r>
          </a:p>
          <a:p>
            <a:pPr>
              <a:lnSpc>
                <a:spcPct val="150000"/>
              </a:lnSpc>
            </a:pPr>
            <a:r>
              <a:rPr lang="en-US" dirty="0"/>
              <a:t>Training model</a:t>
            </a:r>
          </a:p>
          <a:p>
            <a:pPr>
              <a:lnSpc>
                <a:spcPct val="150000"/>
              </a:lnSpc>
            </a:pPr>
            <a:r>
              <a:rPr lang="en-US" dirty="0"/>
              <a:t>Input the test set and compare the results</a:t>
            </a:r>
          </a:p>
        </p:txBody>
      </p:sp>
      <p:sp>
        <p:nvSpPr>
          <p:cNvPr id="4" name="Content Placeholder 3"/>
          <p:cNvSpPr>
            <a:spLocks noGrp="1"/>
          </p:cNvSpPr>
          <p:nvPr>
            <p:ph sz="quarter" idx="13"/>
          </p:nvPr>
        </p:nvSpPr>
        <p:spPr/>
        <p:txBody>
          <a:bodyPr/>
          <a:lstStyle/>
          <a:p>
            <a:r>
              <a:rPr lang="en-US" dirty="0"/>
              <a:t>If you are collecting new data, how will you do it?</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14</a:t>
            </a:fld>
            <a:endParaRPr lang="en-US" dirty="0"/>
          </a:p>
        </p:txBody>
      </p:sp>
    </p:spTree>
    <p:extLst>
      <p:ext uri="{BB962C8B-B14F-4D97-AF65-F5344CB8AC3E}">
        <p14:creationId xmlns:p14="http://schemas.microsoft.com/office/powerpoint/2010/main" val="285793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method or algorithm are you proposing? </a:t>
            </a:r>
          </a:p>
        </p:txBody>
      </p:sp>
      <p:sp>
        <p:nvSpPr>
          <p:cNvPr id="3" name="Content Placeholder 2"/>
          <p:cNvSpPr>
            <a:spLocks noGrp="1"/>
          </p:cNvSpPr>
          <p:nvPr>
            <p:ph idx="1"/>
          </p:nvPr>
        </p:nvSpPr>
        <p:spPr/>
        <p:txBody>
          <a:bodyPr>
            <a:normAutofit/>
          </a:bodyPr>
          <a:lstStyle/>
          <a:p>
            <a:r>
              <a:rPr lang="en-US" dirty="0"/>
              <a:t>Vision transformers</a:t>
            </a:r>
          </a:p>
          <a:p>
            <a:endParaRPr lang="en-US" dirty="0"/>
          </a:p>
          <a:p>
            <a:pPr marL="0" indent="0">
              <a:buNone/>
            </a:pPr>
            <a:endParaRPr lang="en-US" dirty="0"/>
          </a:p>
        </p:txBody>
      </p:sp>
      <p:sp>
        <p:nvSpPr>
          <p:cNvPr id="4" name="Content Placeholder 3"/>
          <p:cNvSpPr>
            <a:spLocks noGrp="1"/>
          </p:cNvSpPr>
          <p:nvPr>
            <p:ph sz="quarter" idx="13"/>
          </p:nvPr>
        </p:nvSpPr>
        <p:spPr/>
        <p:txBody>
          <a:bodyPr>
            <a:normAutofit/>
          </a:bodyPr>
          <a:lstStyle/>
          <a:p>
            <a:r>
              <a:rPr lang="en-US" dirty="0"/>
              <a:t>The algorithms and models will be used in the project</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15</a:t>
            </a:fld>
            <a:endParaRPr lang="en-US" dirty="0"/>
          </a:p>
        </p:txBody>
      </p:sp>
      <p:pic>
        <p:nvPicPr>
          <p:cNvPr id="11" name="图片 10">
            <a:extLst>
              <a:ext uri="{FF2B5EF4-FFF2-40B4-BE49-F238E27FC236}">
                <a16:creationId xmlns:a16="http://schemas.microsoft.com/office/drawing/2014/main" id="{AEFD239E-5BC0-145D-9A6A-1292FA8486E9}"/>
              </a:ext>
            </a:extLst>
          </p:cNvPr>
          <p:cNvPicPr>
            <a:picLocks noChangeAspect="1"/>
          </p:cNvPicPr>
          <p:nvPr/>
        </p:nvPicPr>
        <p:blipFill>
          <a:blip r:embed="rId2"/>
          <a:stretch>
            <a:fillRect/>
          </a:stretch>
        </p:blipFill>
        <p:spPr>
          <a:xfrm>
            <a:off x="2379306" y="1971069"/>
            <a:ext cx="6878994" cy="42431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method or algorithm are you proposing? </a:t>
            </a:r>
          </a:p>
        </p:txBody>
      </p:sp>
      <p:sp>
        <p:nvSpPr>
          <p:cNvPr id="3" name="Content Placeholder 2"/>
          <p:cNvSpPr>
            <a:spLocks noGrp="1"/>
          </p:cNvSpPr>
          <p:nvPr>
            <p:ph idx="1"/>
          </p:nvPr>
        </p:nvSpPr>
        <p:spPr/>
        <p:txBody>
          <a:bodyPr>
            <a:normAutofit/>
          </a:bodyPr>
          <a:lstStyle/>
          <a:p>
            <a:r>
              <a:rPr lang="en-US" altLang="zh-CN" dirty="0"/>
              <a:t>Research methodology</a:t>
            </a:r>
            <a:endParaRPr lang="en-US" dirty="0"/>
          </a:p>
          <a:p>
            <a:endParaRPr lang="en-US" dirty="0"/>
          </a:p>
        </p:txBody>
      </p:sp>
      <p:sp>
        <p:nvSpPr>
          <p:cNvPr id="4" name="Content Placeholder 3"/>
          <p:cNvSpPr>
            <a:spLocks noGrp="1"/>
          </p:cNvSpPr>
          <p:nvPr>
            <p:ph sz="quarter" idx="13"/>
          </p:nvPr>
        </p:nvSpPr>
        <p:spPr/>
        <p:txBody>
          <a:bodyPr>
            <a:normAutofit/>
          </a:bodyPr>
          <a:lstStyle/>
          <a:p>
            <a:r>
              <a:rPr lang="en-US" dirty="0"/>
              <a:t>The algorithms and models will be used in the project</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16</a:t>
            </a:fld>
            <a:endParaRPr lang="en-US" dirty="0"/>
          </a:p>
        </p:txBody>
      </p:sp>
      <p:pic>
        <p:nvPicPr>
          <p:cNvPr id="9" name="图片 8">
            <a:extLst>
              <a:ext uri="{FF2B5EF4-FFF2-40B4-BE49-F238E27FC236}">
                <a16:creationId xmlns:a16="http://schemas.microsoft.com/office/drawing/2014/main" id="{D413E62A-B6F2-BB6F-74E4-ADB3E9C11F03}"/>
              </a:ext>
            </a:extLst>
          </p:cNvPr>
          <p:cNvPicPr>
            <a:picLocks noChangeAspect="1"/>
          </p:cNvPicPr>
          <p:nvPr/>
        </p:nvPicPr>
        <p:blipFill>
          <a:blip r:embed="rId2"/>
          <a:stretch>
            <a:fillRect/>
          </a:stretch>
        </p:blipFill>
        <p:spPr>
          <a:xfrm>
            <a:off x="2675309" y="2114620"/>
            <a:ext cx="6542801" cy="3772087"/>
          </a:xfrm>
          <a:prstGeom prst="rect">
            <a:avLst/>
          </a:prstGeom>
        </p:spPr>
      </p:pic>
    </p:spTree>
    <p:extLst>
      <p:ext uri="{BB962C8B-B14F-4D97-AF65-F5344CB8AC3E}">
        <p14:creationId xmlns:p14="http://schemas.microsoft.com/office/powerpoint/2010/main" val="270324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will you evaluate your results? </a:t>
            </a:r>
          </a:p>
        </p:txBody>
      </p:sp>
      <p:sp>
        <p:nvSpPr>
          <p:cNvPr id="3" name="Content Placeholder 2"/>
          <p:cNvSpPr>
            <a:spLocks noGrp="1"/>
          </p:cNvSpPr>
          <p:nvPr>
            <p:ph idx="1"/>
          </p:nvPr>
        </p:nvSpPr>
        <p:spPr/>
        <p:txBody>
          <a:bodyPr>
            <a:normAutofit/>
          </a:bodyPr>
          <a:lstStyle/>
          <a:p>
            <a:pPr fontAlgn="auto">
              <a:lnSpc>
                <a:spcPct val="150000"/>
              </a:lnSpc>
            </a:pPr>
            <a:r>
              <a:rPr lang="en-US" dirty="0"/>
              <a:t>Qualitative </a:t>
            </a:r>
            <a:r>
              <a:rPr lang="en-US" dirty="0">
                <a:sym typeface="+mn-ea"/>
              </a:rPr>
              <a:t>analysis</a:t>
            </a:r>
            <a:r>
              <a:rPr lang="en-US" dirty="0"/>
              <a:t> </a:t>
            </a:r>
          </a:p>
          <a:p>
            <a:pPr lvl="1" fontAlgn="auto">
              <a:lnSpc>
                <a:spcPct val="150000"/>
              </a:lnSpc>
              <a:buFont typeface="Arial" panose="020B0604020202020204" pitchFamily="34" charset="0"/>
              <a:buChar char="•"/>
            </a:pPr>
            <a:r>
              <a:rPr lang="en-US" dirty="0">
                <a:sym typeface="+mn-ea"/>
              </a:rPr>
              <a:t>The model can identify fruit and vegetable varieties</a:t>
            </a:r>
            <a:endParaRPr lang="en-US" dirty="0"/>
          </a:p>
          <a:p>
            <a:pPr lvl="1" fontAlgn="auto">
              <a:lnSpc>
                <a:spcPct val="150000"/>
              </a:lnSpc>
              <a:buFont typeface="Arial" panose="020B0604020202020204" pitchFamily="34" charset="0"/>
              <a:buChar char="•"/>
            </a:pPr>
            <a:r>
              <a:rPr lang="en-US" dirty="0">
                <a:sym typeface="+mn-ea"/>
              </a:rPr>
              <a:t>The robotic arm can sort stale vegetables and fruits</a:t>
            </a:r>
            <a:endParaRPr lang="en-US" dirty="0"/>
          </a:p>
          <a:p>
            <a:pPr fontAlgn="auto">
              <a:lnSpc>
                <a:spcPct val="150000"/>
              </a:lnSpc>
            </a:pPr>
            <a:r>
              <a:rPr lang="en-US" dirty="0"/>
              <a:t>Quantitative analysis</a:t>
            </a:r>
          </a:p>
          <a:p>
            <a:pPr lvl="1" fontAlgn="auto">
              <a:lnSpc>
                <a:spcPct val="150000"/>
              </a:lnSpc>
            </a:pPr>
            <a:r>
              <a:rPr lang="en-US" dirty="0"/>
              <a:t>The accuracy of identifying fruits and vegetables reaches 90% or above</a:t>
            </a:r>
          </a:p>
          <a:p>
            <a:pPr lvl="1" fontAlgn="auto">
              <a:lnSpc>
                <a:spcPct val="150000"/>
              </a:lnSpc>
            </a:pPr>
            <a:r>
              <a:rPr lang="en-US" dirty="0"/>
              <a:t>The success rate of grasping fruits and vegetables reaches 90% or above</a:t>
            </a:r>
          </a:p>
          <a:p>
            <a:pPr lvl="1" fontAlgn="auto">
              <a:lnSpc>
                <a:spcPct val="150000"/>
              </a:lnSpc>
            </a:pPr>
            <a:r>
              <a:rPr lang="en-US" dirty="0"/>
              <a:t>The final success rate reaches 85% or above</a:t>
            </a:r>
          </a:p>
        </p:txBody>
      </p:sp>
      <p:sp>
        <p:nvSpPr>
          <p:cNvPr id="4" name="Content Placeholder 3"/>
          <p:cNvSpPr>
            <a:spLocks noGrp="1"/>
          </p:cNvSpPr>
          <p:nvPr>
            <p:ph sz="quarter" idx="13"/>
          </p:nvPr>
        </p:nvSpPr>
        <p:spPr/>
        <p:txBody>
          <a:bodyPr>
            <a:normAutofit/>
          </a:bodyPr>
          <a:lstStyle/>
          <a:p>
            <a:r>
              <a:rPr lang="en-US" dirty="0"/>
              <a:t>Qualitative and quantitative analysis</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will you evaluate your results? </a:t>
            </a:r>
          </a:p>
        </p:txBody>
      </p:sp>
      <p:sp>
        <p:nvSpPr>
          <p:cNvPr id="3" name="Content Placeholder 2"/>
          <p:cNvSpPr>
            <a:spLocks noGrp="1"/>
          </p:cNvSpPr>
          <p:nvPr>
            <p:ph idx="1"/>
          </p:nvPr>
        </p:nvSpPr>
        <p:spPr>
          <a:xfrm>
            <a:off x="200660" y="1570990"/>
            <a:ext cx="11760835" cy="4860290"/>
          </a:xfrm>
        </p:spPr>
        <p:txBody>
          <a:bodyPr>
            <a:normAutofit/>
          </a:bodyPr>
          <a:lstStyle/>
          <a:p>
            <a:pPr fontAlgn="auto">
              <a:lnSpc>
                <a:spcPct val="150000"/>
              </a:lnSpc>
            </a:pPr>
            <a:r>
              <a:rPr lang="en-US" dirty="0"/>
              <a:t>Output results</a:t>
            </a:r>
          </a:p>
          <a:p>
            <a:pPr lvl="1" fontAlgn="auto">
              <a:lnSpc>
                <a:spcPct val="150000"/>
              </a:lnSpc>
            </a:pPr>
            <a:r>
              <a:rPr lang="en-US" dirty="0">
                <a:sym typeface="+mn-ea"/>
              </a:rPr>
              <a:t>Table: The success rate of recognition and grasping</a:t>
            </a:r>
          </a:p>
          <a:p>
            <a:pPr lvl="1" fontAlgn="auto">
              <a:lnSpc>
                <a:spcPct val="150000"/>
              </a:lnSpc>
            </a:pPr>
            <a:r>
              <a:rPr lang="en-US" dirty="0">
                <a:sym typeface="+mn-ea"/>
              </a:rPr>
              <a:t>Image: The situation of grabbing fruits and vegetables</a:t>
            </a:r>
          </a:p>
          <a:p>
            <a:pPr fontAlgn="auto">
              <a:lnSpc>
                <a:spcPct val="150000"/>
              </a:lnSpc>
            </a:pPr>
            <a:r>
              <a:rPr lang="en-US" dirty="0"/>
              <a:t>Extended work</a:t>
            </a:r>
          </a:p>
          <a:p>
            <a:pPr lvl="1" fontAlgn="auto">
              <a:lnSpc>
                <a:spcPct val="150000"/>
              </a:lnSpc>
            </a:pPr>
            <a:r>
              <a:rPr lang="en-US" dirty="0"/>
              <a:t>Compare the accuracy of other models on this issue, summarize the advantages and disadvantages, and then make improvements and optimizations</a:t>
            </a:r>
          </a:p>
          <a:p>
            <a:pPr lvl="1" fontAlgn="auto">
              <a:lnSpc>
                <a:spcPct val="150000"/>
              </a:lnSpc>
            </a:pPr>
            <a:endParaRPr lang="en-US" dirty="0"/>
          </a:p>
        </p:txBody>
      </p:sp>
      <p:sp>
        <p:nvSpPr>
          <p:cNvPr id="4" name="Content Placeholder 3"/>
          <p:cNvSpPr>
            <a:spLocks noGrp="1"/>
          </p:cNvSpPr>
          <p:nvPr>
            <p:ph sz="quarter" idx="13"/>
          </p:nvPr>
        </p:nvSpPr>
        <p:spPr/>
        <p:txBody>
          <a:bodyPr>
            <a:normAutofit/>
          </a:bodyPr>
          <a:lstStyle/>
          <a:p>
            <a:r>
              <a:rPr lang="en-US" dirty="0"/>
              <a:t>Qualitative and quantitative analysis</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Thanks for listening</a:t>
            </a:r>
          </a:p>
        </p:txBody>
      </p:sp>
      <p:sp>
        <p:nvSpPr>
          <p:cNvPr id="3" name="Subtitle 2"/>
          <p:cNvSpPr>
            <a:spLocks noGrp="1"/>
          </p:cNvSpPr>
          <p:nvPr>
            <p:ph type="subTitle" idx="1"/>
          </p:nvPr>
        </p:nvSpPr>
        <p:spPr/>
        <p:txBody>
          <a:bodyPr>
            <a:normAutofit/>
          </a:bodyPr>
          <a:lstStyle/>
          <a:p>
            <a:r>
              <a:rPr lang="en-US" altLang="zh-CN" sz="2400" dirty="0">
                <a:effectLst/>
                <a:latin typeface="Times New Roman" panose="02020603050405020304" pitchFamily="18" charset="0"/>
              </a:rPr>
              <a:t>Ding</a:t>
            </a:r>
            <a:r>
              <a:rPr lang="en-US" altLang="zh-CN" sz="2400" spc="-5" dirty="0">
                <a:effectLst/>
                <a:latin typeface="Times New Roman" panose="02020603050405020304" pitchFamily="18" charset="0"/>
              </a:rPr>
              <a:t> </a:t>
            </a:r>
            <a:r>
              <a:rPr lang="en-US" altLang="zh-CN" sz="2400" dirty="0" err="1">
                <a:effectLst/>
                <a:latin typeface="Times New Roman" panose="02020603050405020304" pitchFamily="18" charset="0"/>
              </a:rPr>
              <a:t>Zhuoyang</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12110111 </a:t>
            </a:r>
            <a:r>
              <a:rPr lang="en-US" altLang="zh-CN" dirty="0"/>
              <a:t>| </a:t>
            </a:r>
            <a:r>
              <a:rPr lang="en-US" altLang="zh-CN" sz="2400" dirty="0">
                <a:effectLst/>
                <a:latin typeface="Times New Roman" panose="02020603050405020304" pitchFamily="18" charset="0"/>
              </a:rPr>
              <a:t>Yin</a:t>
            </a:r>
            <a:r>
              <a:rPr lang="en-US" altLang="zh-CN" sz="2400" spc="-5" dirty="0">
                <a:effectLst/>
                <a:latin typeface="Times New Roman" panose="02020603050405020304" pitchFamily="18" charset="0"/>
              </a:rPr>
              <a:t> </a:t>
            </a:r>
            <a:r>
              <a:rPr lang="en-US" altLang="zh-CN" sz="2400" dirty="0" err="1">
                <a:effectLst/>
                <a:latin typeface="Times New Roman" panose="02020603050405020304" pitchFamily="18" charset="0"/>
              </a:rPr>
              <a:t>Zhiqi</a:t>
            </a:r>
            <a:r>
              <a:rPr lang="en-US" altLang="zh-CN" sz="2400" dirty="0">
                <a:effectLst/>
                <a:latin typeface="Times New Roman" panose="02020603050405020304" pitchFamily="18" charset="0"/>
              </a:rPr>
              <a:t> 12112346</a:t>
            </a:r>
            <a:endParaRPr lang="en-US" altLang="zh-CN" dirty="0"/>
          </a:p>
          <a:p>
            <a:r>
              <a:rPr lang="en-US" altLang="zh-CN" sz="2400" dirty="0">
                <a:effectLst/>
                <a:latin typeface="Times New Roman" panose="02020603050405020304" pitchFamily="18" charset="0"/>
              </a:rPr>
              <a:t>Qiu Tian</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12111904</a:t>
            </a:r>
            <a:r>
              <a:rPr lang="en-US" altLang="zh-CN" dirty="0"/>
              <a:t> | </a:t>
            </a:r>
            <a:r>
              <a:rPr lang="en-US" altLang="zh-CN" sz="2400" dirty="0">
                <a:effectLst/>
                <a:latin typeface="Times New Roman" panose="02020603050405020304" pitchFamily="18" charset="0"/>
              </a:rPr>
              <a:t>Tong</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Xuan</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12111917</a:t>
            </a:r>
            <a:endParaRPr lang="en-US" altLang="zh-CN" dirty="0"/>
          </a:p>
          <a:p>
            <a:r>
              <a:rPr lang="en-US" altLang="zh-CN" sz="2400" dirty="0">
                <a:effectLst/>
                <a:latin typeface="Times New Roman" panose="02020603050405020304" pitchFamily="18" charset="0"/>
              </a:rPr>
              <a:t>Hu </a:t>
            </a:r>
            <a:r>
              <a:rPr lang="en-US" altLang="zh-CN" sz="2400" dirty="0" err="1">
                <a:effectLst/>
                <a:latin typeface="Times New Roman" panose="02020603050405020304" pitchFamily="18" charset="0"/>
              </a:rPr>
              <a:t>Xinshu</a:t>
            </a:r>
            <a:r>
              <a:rPr lang="en-US" altLang="zh-CN" sz="2400" spc="-5" dirty="0">
                <a:effectLst/>
                <a:latin typeface="Times New Roman" panose="02020603050405020304" pitchFamily="18" charset="0"/>
              </a:rPr>
              <a:t> </a:t>
            </a:r>
            <a:r>
              <a:rPr lang="en-US" altLang="zh-CN" sz="2400" dirty="0">
                <a:effectLst/>
                <a:latin typeface="Times New Roman" panose="02020603050405020304" pitchFamily="18" charset="0"/>
              </a:rPr>
              <a:t>12112727 </a:t>
            </a:r>
            <a:r>
              <a:rPr lang="en-US" altLang="zh-CN" dirty="0"/>
              <a:t>| </a:t>
            </a:r>
            <a:r>
              <a:rPr lang="en-US" altLang="zh-CN" sz="2400" dirty="0">
                <a:effectLst/>
                <a:latin typeface="Times New Roman" panose="02020603050405020304" pitchFamily="18" charset="0"/>
              </a:rPr>
              <a:t>Lu </a:t>
            </a:r>
            <a:r>
              <a:rPr lang="en-US" altLang="zh-CN" sz="2400" dirty="0" err="1">
                <a:effectLst/>
                <a:latin typeface="Times New Roman" panose="02020603050405020304" pitchFamily="18" charset="0"/>
              </a:rPr>
              <a:t>Jingxuan</a:t>
            </a:r>
            <a:r>
              <a:rPr lang="en-US" altLang="zh-CN" sz="2400" spc="10" dirty="0">
                <a:effectLst/>
                <a:latin typeface="Times New Roman" panose="02020603050405020304" pitchFamily="18" charset="0"/>
              </a:rPr>
              <a:t> </a:t>
            </a:r>
            <a:r>
              <a:rPr lang="en-US" altLang="zh-CN" sz="2400" dirty="0">
                <a:effectLst/>
                <a:latin typeface="Times New Roman" panose="02020603050405020304" pitchFamily="18" charset="0"/>
              </a:rPr>
              <a:t>12111546</a:t>
            </a:r>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Project Title Summary</a:t>
            </a:r>
          </a:p>
        </p:txBody>
      </p:sp>
      <p:sp>
        <p:nvSpPr>
          <p:cNvPr id="3" name="Content Placeholder 2"/>
          <p:cNvSpPr>
            <a:spLocks noGrp="1"/>
          </p:cNvSpPr>
          <p:nvPr>
            <p:ph idx="1"/>
          </p:nvPr>
        </p:nvSpPr>
        <p:spPr/>
        <p:txBody>
          <a:bodyPr>
            <a:normAutofit/>
          </a:bodyPr>
          <a:lstStyle/>
          <a:p>
            <a:pPr marL="0" marR="0" indent="0" algn="just">
              <a:lnSpc>
                <a:spcPct val="120000"/>
              </a:lnSpc>
              <a:spcBef>
                <a:spcPts val="0"/>
              </a:spcBef>
              <a:spcAft>
                <a:spcPts val="0"/>
              </a:spcAft>
              <a:buNone/>
            </a:pPr>
            <a:r>
              <a:rPr lang="en-US" altLang="zh-CN" sz="2000" kern="100" dirty="0">
                <a:effectLst/>
                <a:ea typeface="宋体" panose="02010600030101010101" pitchFamily="2" charset="-122"/>
                <a:cs typeface="Times New Roman" panose="02020603050405020304" pitchFamily="18" charset="0"/>
              </a:rPr>
              <a:t>	In today's China, with the growth of population and the acceleration of urbanization, the food safety problem of public canteens has become a key concern. In our project, we will use visual recognition and machine learning methods to identify the types of fruits and vegetables and pick out the </a:t>
            </a:r>
            <a:r>
              <a:rPr lang="en-US" altLang="zh-CN" sz="2000" kern="100" dirty="0" err="1">
                <a:effectLst/>
                <a:ea typeface="宋体" panose="02010600030101010101" pitchFamily="2" charset="-122"/>
                <a:cs typeface="Times New Roman" panose="02020603050405020304" pitchFamily="18" charset="0"/>
              </a:rPr>
              <a:t>unfresh</a:t>
            </a:r>
            <a:r>
              <a:rPr lang="en-US" altLang="zh-CN" sz="2000" kern="100" dirty="0">
                <a:effectLst/>
                <a:ea typeface="宋体" panose="02010600030101010101" pitchFamily="2" charset="-122"/>
                <a:cs typeface="Times New Roman" panose="02020603050405020304" pitchFamily="18" charset="0"/>
              </a:rPr>
              <a:t> ones with robotic arm, aiming to achieve a sorting success rate of 85% or higher. Through this project, we can reduce the labor demand for traditional vegetable and fruit sorting, reduce the workload and working time of the chef. At the same time, this design optimizes the sorting process and improves the efficiency of sorting. At the national level, this project can respond to the call of "Artificial Intelligence +" and further promote the innovative development of digital economy.</a:t>
            </a:r>
          </a:p>
          <a:p>
            <a:pPr marL="0" marR="0" indent="0" algn="just">
              <a:lnSpc>
                <a:spcPct val="120000"/>
              </a:lnSpc>
              <a:spcBef>
                <a:spcPts val="0"/>
              </a:spcBef>
              <a:spcAft>
                <a:spcPts val="0"/>
              </a:spcAft>
              <a:buNone/>
            </a:pPr>
            <a:r>
              <a:rPr lang="en-US" altLang="zh-CN" sz="2000" kern="100" dirty="0">
                <a:ea typeface="宋体" panose="02010600030101010101" pitchFamily="2" charset="-122"/>
                <a:cs typeface="Times New Roman" panose="02020603050405020304" pitchFamily="18" charset="0"/>
              </a:rPr>
              <a:t>	</a:t>
            </a:r>
            <a:r>
              <a:rPr lang="en-US" altLang="zh-CN" sz="2000" kern="100" dirty="0">
                <a:effectLst/>
                <a:ea typeface="宋体" panose="02010600030101010101" pitchFamily="2" charset="-122"/>
                <a:cs typeface="Times New Roman" panose="02020603050405020304" pitchFamily="18" charset="0"/>
              </a:rPr>
              <a:t>We searched for many articles on visual recognition and machine learning. Among them, we selected three articles as our main references. These three articles all focused on the recognition and classification of common fruits and vegetables, including visual recognition and machine learning. This was of great help to our project.</a:t>
            </a:r>
          </a:p>
        </p:txBody>
      </p:sp>
      <p:sp>
        <p:nvSpPr>
          <p:cNvPr id="4" name="Content Placeholder 3"/>
          <p:cNvSpPr>
            <a:spLocks noGrp="1"/>
          </p:cNvSpPr>
          <p:nvPr>
            <p:ph sz="quarter" idx="13"/>
          </p:nvPr>
        </p:nvSpPr>
        <p:spPr/>
        <p:txBody>
          <a:bodyPr/>
          <a:lstStyle/>
          <a:p>
            <a:r>
              <a:rPr lang="en-US" dirty="0"/>
              <a:t>Summary</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Project Title Summary</a:t>
            </a:r>
          </a:p>
        </p:txBody>
      </p:sp>
      <p:sp>
        <p:nvSpPr>
          <p:cNvPr id="3" name="Content Placeholder 2"/>
          <p:cNvSpPr>
            <a:spLocks noGrp="1"/>
          </p:cNvSpPr>
          <p:nvPr>
            <p:ph idx="1"/>
          </p:nvPr>
        </p:nvSpPr>
        <p:spPr/>
        <p:txBody>
          <a:bodyPr>
            <a:normAutofit/>
          </a:bodyPr>
          <a:lstStyle/>
          <a:p>
            <a:pPr marL="0" marR="0" indent="0" algn="just">
              <a:lnSpc>
                <a:spcPct val="125000"/>
              </a:lnSpc>
              <a:spcBef>
                <a:spcPts val="0"/>
              </a:spcBef>
              <a:spcAft>
                <a:spcPts val="0"/>
              </a:spcAft>
              <a:buNone/>
            </a:pPr>
            <a:r>
              <a:rPr lang="en-US" altLang="zh-CN" sz="2000" kern="100" dirty="0">
                <a:effectLst/>
                <a:ea typeface="宋体" panose="02010600030101010101" pitchFamily="2" charset="-122"/>
                <a:cs typeface="Times New Roman" panose="02020603050405020304" pitchFamily="18" charset="0"/>
              </a:rPr>
              <a:t>	</a:t>
            </a:r>
            <a:r>
              <a:rPr lang="en-US" altLang="zh-CN" sz="2000" kern="100" dirty="0">
                <a:ea typeface="宋体" panose="02010600030101010101" pitchFamily="2" charset="-122"/>
                <a:cs typeface="Times New Roman" panose="02020603050405020304" pitchFamily="18" charset="0"/>
              </a:rPr>
              <a:t>The main data sources are the datasets provided in the paper and the datasets designed by ourselves. After being processed to some extent, these datasets will be input to the deep learning model we have established for training.</a:t>
            </a:r>
          </a:p>
          <a:p>
            <a:pPr marL="0" indent="0" algn="just">
              <a:lnSpc>
                <a:spcPct val="125000"/>
              </a:lnSpc>
              <a:spcBef>
                <a:spcPts val="0"/>
              </a:spcBef>
              <a:buNone/>
            </a:pPr>
            <a:r>
              <a:rPr lang="en-US" altLang="zh-CN" sz="2000" kern="100" dirty="0">
                <a:ea typeface="宋体" panose="02010600030101010101" pitchFamily="2" charset="-122"/>
                <a:cs typeface="Times New Roman" panose="02020603050405020304" pitchFamily="18" charset="0"/>
              </a:rPr>
              <a:t>	The project will refer to the visual recognition and machine learning models and algorithms in other papers, analyze the advantages and disadvantages of different models and algorithms, and then modify and optimize our model. For example, </a:t>
            </a:r>
            <a:r>
              <a:rPr lang="en-US" altLang="zh-CN" sz="1800" dirty="0">
                <a:solidFill>
                  <a:srgbClr val="000000"/>
                </a:solidFill>
                <a:latin typeface="Times New Roman" panose="02020603050405020304" pitchFamily="18" charset="0"/>
              </a:rPr>
              <a:t>data preprocessing and </a:t>
            </a:r>
            <a:r>
              <a:rPr lang="en-US" altLang="zh-CN" sz="1800" dirty="0">
                <a:solidFill>
                  <a:srgbClr val="000000"/>
                </a:solidFill>
                <a:latin typeface="Times New Roman" panose="02020603050405020304" pitchFamily="18" charset="0"/>
                <a:ea typeface="FangSong" panose="02010609060101010101" pitchFamily="49" charset="-122"/>
              </a:rPr>
              <a:t>v</a:t>
            </a:r>
            <a:r>
              <a:rPr lang="en-US" altLang="zh-CN" sz="1800" kern="1200" dirty="0">
                <a:solidFill>
                  <a:srgbClr val="000000"/>
                </a:solidFill>
                <a:effectLst/>
                <a:latin typeface="Times New Roman" panose="02020603050405020304" pitchFamily="18" charset="0"/>
                <a:ea typeface="FangSong" panose="02010609060101010101" pitchFamily="49" charset="-122"/>
                <a:cs typeface="+mn-cs"/>
              </a:rPr>
              <a:t>ision transformers</a:t>
            </a:r>
            <a:r>
              <a:rPr lang="en-US" altLang="zh-CN" sz="1800" dirty="0">
                <a:solidFill>
                  <a:srgbClr val="000000"/>
                </a:solidFill>
                <a:latin typeface="Times New Roman" panose="02020603050405020304" pitchFamily="18" charset="0"/>
              </a:rPr>
              <a:t>(</a:t>
            </a:r>
            <a:r>
              <a:rPr lang="en-US" altLang="zh-CN" sz="1800" dirty="0" err="1">
                <a:solidFill>
                  <a:srgbClr val="000000"/>
                </a:solidFill>
                <a:latin typeface="Times New Roman" panose="02020603050405020304" pitchFamily="18" charset="0"/>
              </a:rPr>
              <a:t>ViT</a:t>
            </a:r>
            <a:r>
              <a:rPr lang="en-US" altLang="zh-CN" sz="1800" dirty="0">
                <a:solidFill>
                  <a:srgbClr val="000000"/>
                </a:solidFill>
                <a:latin typeface="Times New Roman" panose="02020603050405020304" pitchFamily="18" charset="0"/>
              </a:rPr>
              <a:t>)</a:t>
            </a:r>
            <a:r>
              <a:rPr lang="en-US" altLang="zh-CN" sz="1800" kern="1200" dirty="0">
                <a:solidFill>
                  <a:srgbClr val="000000"/>
                </a:solidFill>
                <a:effectLst/>
                <a:latin typeface="Times New Roman" panose="02020603050405020304" pitchFamily="18" charset="0"/>
                <a:ea typeface="FangSong" panose="02010609060101010101" pitchFamily="49" charset="-122"/>
                <a:cs typeface="+mn-cs"/>
              </a:rPr>
              <a:t>.</a:t>
            </a:r>
            <a:endParaRPr lang="en-US" altLang="zh-CN" sz="2000" kern="100" dirty="0">
              <a:ea typeface="宋体" panose="02010600030101010101" pitchFamily="2" charset="-122"/>
              <a:cs typeface="Times New Roman" panose="02020603050405020304" pitchFamily="18" charset="0"/>
            </a:endParaRPr>
          </a:p>
          <a:p>
            <a:pPr marL="0" marR="0" indent="0" algn="just">
              <a:lnSpc>
                <a:spcPct val="125000"/>
              </a:lnSpc>
              <a:spcBef>
                <a:spcPts val="0"/>
              </a:spcBef>
              <a:spcAft>
                <a:spcPts val="0"/>
              </a:spcAft>
              <a:buNone/>
            </a:pPr>
            <a:r>
              <a:rPr lang="en-US" altLang="zh-CN" sz="2000" kern="100" dirty="0">
                <a:ea typeface="宋体" panose="02010600030101010101" pitchFamily="2" charset="-122"/>
                <a:cs typeface="Times New Roman" panose="02020603050405020304" pitchFamily="18" charset="0"/>
              </a:rPr>
              <a:t>	Finally, we will analyze the output results of our model from both qualitative and quantitative perspectives. From a qualitative perspective, we expect the model to accurately identify the types of fruits and vegetables and extract those that are not fresh. From a quantitative perspective, we expect the model's recognition accuracy and extraction success rate to reach 90% or higher.</a:t>
            </a:r>
          </a:p>
        </p:txBody>
      </p:sp>
      <p:sp>
        <p:nvSpPr>
          <p:cNvPr id="4" name="Content Placeholder 3"/>
          <p:cNvSpPr>
            <a:spLocks noGrp="1"/>
          </p:cNvSpPr>
          <p:nvPr>
            <p:ph sz="quarter" idx="13"/>
          </p:nvPr>
        </p:nvSpPr>
        <p:spPr/>
        <p:txBody>
          <a:bodyPr/>
          <a:lstStyle/>
          <a:p>
            <a:r>
              <a:rPr lang="en-US" dirty="0"/>
              <a:t>Summary</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3</a:t>
            </a:fld>
            <a:endParaRPr lang="en-US" dirty="0"/>
          </a:p>
        </p:txBody>
      </p:sp>
    </p:spTree>
    <p:extLst>
      <p:ext uri="{BB962C8B-B14F-4D97-AF65-F5344CB8AC3E}">
        <p14:creationId xmlns:p14="http://schemas.microsoft.com/office/powerpoint/2010/main" val="320133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problem that you will be investigating? </a:t>
            </a:r>
          </a:p>
        </p:txBody>
      </p:sp>
      <p:sp>
        <p:nvSpPr>
          <p:cNvPr id="4" name="Content Placeholder 3"/>
          <p:cNvSpPr>
            <a:spLocks noGrp="1"/>
          </p:cNvSpPr>
          <p:nvPr>
            <p:ph sz="quarter" idx="13"/>
          </p:nvPr>
        </p:nvSpPr>
        <p:spPr/>
        <p:txBody>
          <a:bodyPr/>
          <a:lstStyle/>
          <a:p>
            <a:r>
              <a:rPr lang="en-US" dirty="0"/>
              <a:t>Why is it interesting?</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4</a:t>
            </a:fld>
            <a:endParaRPr lang="en-US" dirty="0"/>
          </a:p>
        </p:txBody>
      </p:sp>
      <p:graphicFrame>
        <p:nvGraphicFramePr>
          <p:cNvPr id="10" name="表格 9">
            <a:extLst>
              <a:ext uri="{FF2B5EF4-FFF2-40B4-BE49-F238E27FC236}">
                <a16:creationId xmlns:a16="http://schemas.microsoft.com/office/drawing/2014/main" id="{F641C6C8-4C36-9BA8-3136-F245A7E4371B}"/>
              </a:ext>
            </a:extLst>
          </p:cNvPr>
          <p:cNvGraphicFramePr>
            <a:graphicFrameLocks noGrp="1"/>
          </p:cNvGraphicFramePr>
          <p:nvPr>
            <p:extLst>
              <p:ext uri="{D42A27DB-BD31-4B8C-83A1-F6EECF244321}">
                <p14:modId xmlns:p14="http://schemas.microsoft.com/office/powerpoint/2010/main" val="1077741828"/>
              </p:ext>
            </p:extLst>
          </p:nvPr>
        </p:nvGraphicFramePr>
        <p:xfrm>
          <a:off x="751246" y="2041401"/>
          <a:ext cx="10658764" cy="1306175"/>
        </p:xfrm>
        <a:graphic>
          <a:graphicData uri="http://schemas.openxmlformats.org/drawingml/2006/table">
            <a:tbl>
              <a:tblPr firstRow="1" bandRow="1">
                <a:tableStyleId>{5C22544A-7EE6-4342-B048-85BDC9FD1C3A}</a:tableStyleId>
              </a:tblPr>
              <a:tblGrid>
                <a:gridCol w="5329382">
                  <a:extLst>
                    <a:ext uri="{9D8B030D-6E8A-4147-A177-3AD203B41FA5}">
                      <a16:colId xmlns:a16="http://schemas.microsoft.com/office/drawing/2014/main" val="2779351724"/>
                    </a:ext>
                  </a:extLst>
                </a:gridCol>
                <a:gridCol w="5329382">
                  <a:extLst>
                    <a:ext uri="{9D8B030D-6E8A-4147-A177-3AD203B41FA5}">
                      <a16:colId xmlns:a16="http://schemas.microsoft.com/office/drawing/2014/main" val="876285873"/>
                    </a:ext>
                  </a:extLst>
                </a:gridCol>
              </a:tblGrid>
              <a:tr h="1306175">
                <a:tc>
                  <a:txBody>
                    <a:bodyPr/>
                    <a:lstStyle/>
                    <a:p>
                      <a:pPr algn="ctr"/>
                      <a:r>
                        <a:rPr lang="en-US" altLang="zh-CN" sz="3200" dirty="0">
                          <a:solidFill>
                            <a:sysClr val="windowText" lastClr="000000"/>
                          </a:solidFill>
                        </a:rPr>
                        <a:t>Growth of population</a:t>
                      </a:r>
                      <a:endParaRPr lang="zh-CN" altLang="en-US" sz="3200" dirty="0"/>
                    </a:p>
                  </a:txBody>
                  <a:tcPr>
                    <a:solidFill>
                      <a:schemeClr val="tx1"/>
                    </a:solidFill>
                  </a:tcPr>
                </a:tc>
                <a:tc>
                  <a:txBody>
                    <a:bodyPr/>
                    <a:lstStyle/>
                    <a:p>
                      <a:pPr algn="ctr"/>
                      <a:r>
                        <a:rPr lang="en-US" altLang="zh-CN" sz="3200" dirty="0">
                          <a:solidFill>
                            <a:sysClr val="windowText" lastClr="000000"/>
                          </a:solidFill>
                        </a:rPr>
                        <a:t>Acceleration of urbanization</a:t>
                      </a:r>
                      <a:endParaRPr lang="zh-CN" altLang="en-US" sz="3200" dirty="0">
                        <a:solidFill>
                          <a:sysClr val="windowText" lastClr="000000"/>
                        </a:solidFill>
                      </a:endParaRPr>
                    </a:p>
                  </a:txBody>
                  <a:tcPr>
                    <a:solidFill>
                      <a:schemeClr val="tx1"/>
                    </a:solidFill>
                  </a:tcPr>
                </a:tc>
                <a:extLst>
                  <a:ext uri="{0D108BD9-81ED-4DB2-BD59-A6C34878D82A}">
                    <a16:rowId xmlns:a16="http://schemas.microsoft.com/office/drawing/2014/main" val="3241544046"/>
                  </a:ext>
                </a:extLst>
              </a:tr>
            </a:tbl>
          </a:graphicData>
        </a:graphic>
      </p:graphicFrame>
      <p:sp>
        <p:nvSpPr>
          <p:cNvPr id="11" name="箭头: 下 10">
            <a:extLst>
              <a:ext uri="{FF2B5EF4-FFF2-40B4-BE49-F238E27FC236}">
                <a16:creationId xmlns:a16="http://schemas.microsoft.com/office/drawing/2014/main" id="{3A452602-5253-844F-E5AF-57995C300D4F}"/>
              </a:ext>
            </a:extLst>
          </p:cNvPr>
          <p:cNvSpPr/>
          <p:nvPr/>
        </p:nvSpPr>
        <p:spPr>
          <a:xfrm>
            <a:off x="5628046" y="2900219"/>
            <a:ext cx="905163" cy="9711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11">
            <a:extLst>
              <a:ext uri="{FF2B5EF4-FFF2-40B4-BE49-F238E27FC236}">
                <a16:creationId xmlns:a16="http://schemas.microsoft.com/office/drawing/2014/main" id="{2DFAFFEB-C263-359F-F922-EBF5AFC0C725}"/>
              </a:ext>
            </a:extLst>
          </p:cNvPr>
          <p:cNvGraphicFramePr>
            <a:graphicFrameLocks noGrp="1"/>
          </p:cNvGraphicFramePr>
          <p:nvPr>
            <p:extLst>
              <p:ext uri="{D42A27DB-BD31-4B8C-83A1-F6EECF244321}">
                <p14:modId xmlns:p14="http://schemas.microsoft.com/office/powerpoint/2010/main" val="2654450841"/>
              </p:ext>
            </p:extLst>
          </p:nvPr>
        </p:nvGraphicFramePr>
        <p:xfrm>
          <a:off x="2016627" y="4371330"/>
          <a:ext cx="8128000" cy="5791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24418377"/>
                    </a:ext>
                  </a:extLst>
                </a:gridCol>
              </a:tblGrid>
              <a:tr h="0">
                <a:tc>
                  <a:txBody>
                    <a:bodyPr/>
                    <a:lstStyle/>
                    <a:p>
                      <a:pPr algn="ctr"/>
                      <a:r>
                        <a:rPr lang="en-US" altLang="zh-CN" sz="3200" dirty="0">
                          <a:solidFill>
                            <a:sysClr val="windowText" lastClr="000000"/>
                          </a:solidFill>
                        </a:rPr>
                        <a:t>Food safety issues in public canteens</a:t>
                      </a:r>
                      <a:endParaRPr lang="zh-CN" altLang="en-US" sz="3200" dirty="0">
                        <a:solidFill>
                          <a:sysClr val="windowText" lastClr="000000"/>
                        </a:solidFill>
                      </a:endParaRPr>
                    </a:p>
                  </a:txBody>
                  <a:tcPr>
                    <a:solidFill>
                      <a:schemeClr val="tx1"/>
                    </a:solidFill>
                  </a:tcPr>
                </a:tc>
                <a:extLst>
                  <a:ext uri="{0D108BD9-81ED-4DB2-BD59-A6C34878D82A}">
                    <a16:rowId xmlns:a16="http://schemas.microsoft.com/office/drawing/2014/main" val="20907289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problem that you will be investigating? </a:t>
            </a:r>
          </a:p>
        </p:txBody>
      </p:sp>
      <p:sp>
        <p:nvSpPr>
          <p:cNvPr id="4" name="Content Placeholder 3"/>
          <p:cNvSpPr>
            <a:spLocks noGrp="1"/>
          </p:cNvSpPr>
          <p:nvPr>
            <p:ph sz="quarter" idx="13"/>
          </p:nvPr>
        </p:nvSpPr>
        <p:spPr/>
        <p:txBody>
          <a:bodyPr/>
          <a:lstStyle/>
          <a:p>
            <a:r>
              <a:rPr lang="en-US" dirty="0"/>
              <a:t>Why is it interesting?</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5</a:t>
            </a:fld>
            <a:endParaRPr lang="en-US" dirty="0"/>
          </a:p>
        </p:txBody>
      </p:sp>
      <p:sp>
        <p:nvSpPr>
          <p:cNvPr id="3" name="Content Placeholder 2">
            <a:extLst>
              <a:ext uri="{FF2B5EF4-FFF2-40B4-BE49-F238E27FC236}">
                <a16:creationId xmlns:a16="http://schemas.microsoft.com/office/drawing/2014/main" id="{04035EA5-122B-25EE-B1D0-5C7A80DD0D6B}"/>
              </a:ext>
            </a:extLst>
          </p:cNvPr>
          <p:cNvSpPr>
            <a:spLocks noGrp="1"/>
          </p:cNvSpPr>
          <p:nvPr>
            <p:ph idx="1"/>
          </p:nvPr>
        </p:nvSpPr>
        <p:spPr>
          <a:xfrm>
            <a:off x="200628" y="1570697"/>
            <a:ext cx="11760000" cy="4860000"/>
          </a:xfrm>
        </p:spPr>
        <p:txBody>
          <a:bodyPr>
            <a:normAutofit/>
          </a:bodyPr>
          <a:lstStyle/>
          <a:p>
            <a:pPr marL="0" indent="0">
              <a:buNone/>
            </a:pPr>
            <a:r>
              <a:rPr lang="en-US" dirty="0"/>
              <a:t>The current problem of sorting </a:t>
            </a:r>
            <a:r>
              <a:rPr lang="en-US" altLang="zh-CN" dirty="0"/>
              <a:t>ingredient</a:t>
            </a:r>
            <a:r>
              <a:rPr lang="en-US" dirty="0"/>
              <a:t> through chefs</a:t>
            </a:r>
          </a:p>
          <a:p>
            <a:endParaRPr lang="en-US" dirty="0"/>
          </a:p>
          <a:p>
            <a:r>
              <a:rPr lang="en-US" dirty="0"/>
              <a:t>The cost of human and material resources is high</a:t>
            </a:r>
          </a:p>
          <a:p>
            <a:endParaRPr lang="en-US" dirty="0"/>
          </a:p>
          <a:p>
            <a:r>
              <a:rPr lang="en-US" dirty="0"/>
              <a:t>Long duration</a:t>
            </a:r>
          </a:p>
          <a:p>
            <a:endParaRPr lang="en-US" dirty="0"/>
          </a:p>
          <a:p>
            <a:r>
              <a:rPr lang="en-US" dirty="0"/>
              <a:t>human subjective problem</a:t>
            </a:r>
          </a:p>
          <a:p>
            <a:endParaRPr lang="en-US" dirty="0"/>
          </a:p>
          <a:p>
            <a:endParaRPr lang="en-US" dirty="0"/>
          </a:p>
        </p:txBody>
      </p:sp>
    </p:spTree>
    <p:extLst>
      <p:ext uri="{BB962C8B-B14F-4D97-AF65-F5344CB8AC3E}">
        <p14:creationId xmlns:p14="http://schemas.microsoft.com/office/powerpoint/2010/main" val="226855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problem that you will be investigating? </a:t>
            </a:r>
          </a:p>
        </p:txBody>
      </p:sp>
      <p:sp>
        <p:nvSpPr>
          <p:cNvPr id="4" name="Content Placeholder 3"/>
          <p:cNvSpPr>
            <a:spLocks noGrp="1"/>
          </p:cNvSpPr>
          <p:nvPr>
            <p:ph sz="quarter" idx="13"/>
          </p:nvPr>
        </p:nvSpPr>
        <p:spPr/>
        <p:txBody>
          <a:bodyPr/>
          <a:lstStyle/>
          <a:p>
            <a:r>
              <a:rPr lang="en-US" dirty="0"/>
              <a:t>Why is it interesting?</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6</a:t>
            </a:fld>
            <a:endParaRPr lang="en-US" dirty="0"/>
          </a:p>
        </p:txBody>
      </p:sp>
      <p:sp>
        <p:nvSpPr>
          <p:cNvPr id="3" name="Content Placeholder 2">
            <a:extLst>
              <a:ext uri="{FF2B5EF4-FFF2-40B4-BE49-F238E27FC236}">
                <a16:creationId xmlns:a16="http://schemas.microsoft.com/office/drawing/2014/main" id="{04035EA5-122B-25EE-B1D0-5C7A80DD0D6B}"/>
              </a:ext>
            </a:extLst>
          </p:cNvPr>
          <p:cNvSpPr>
            <a:spLocks noGrp="1"/>
          </p:cNvSpPr>
          <p:nvPr>
            <p:ph idx="1"/>
          </p:nvPr>
        </p:nvSpPr>
        <p:spPr>
          <a:xfrm>
            <a:off x="200628" y="1570697"/>
            <a:ext cx="11760000" cy="4860000"/>
          </a:xfrm>
        </p:spPr>
        <p:txBody>
          <a:bodyPr>
            <a:normAutofit/>
          </a:bodyPr>
          <a:lstStyle/>
          <a:p>
            <a:r>
              <a:rPr lang="en-US" dirty="0"/>
              <a:t>Example:</a:t>
            </a:r>
          </a:p>
          <a:p>
            <a:endParaRPr lang="en-US" dirty="0"/>
          </a:p>
        </p:txBody>
      </p:sp>
      <p:pic>
        <p:nvPicPr>
          <p:cNvPr id="8" name="图片 7">
            <a:extLst>
              <a:ext uri="{FF2B5EF4-FFF2-40B4-BE49-F238E27FC236}">
                <a16:creationId xmlns:a16="http://schemas.microsoft.com/office/drawing/2014/main" id="{FFDA0D10-5991-E94F-94AE-E3652C796BE6}"/>
              </a:ext>
            </a:extLst>
          </p:cNvPr>
          <p:cNvPicPr>
            <a:picLocks noChangeAspect="1"/>
          </p:cNvPicPr>
          <p:nvPr/>
        </p:nvPicPr>
        <p:blipFill>
          <a:blip r:embed="rId2"/>
          <a:stretch>
            <a:fillRect/>
          </a:stretch>
        </p:blipFill>
        <p:spPr>
          <a:xfrm>
            <a:off x="-6032" y="3069469"/>
            <a:ext cx="6497955" cy="1862455"/>
          </a:xfrm>
          <a:prstGeom prst="rect">
            <a:avLst/>
          </a:prstGeom>
        </p:spPr>
      </p:pic>
      <p:pic>
        <p:nvPicPr>
          <p:cNvPr id="9" name="图片 8">
            <a:extLst>
              <a:ext uri="{FF2B5EF4-FFF2-40B4-BE49-F238E27FC236}">
                <a16:creationId xmlns:a16="http://schemas.microsoft.com/office/drawing/2014/main" id="{C5907647-8F66-B599-30A4-1AA9489895F6}"/>
              </a:ext>
            </a:extLst>
          </p:cNvPr>
          <p:cNvPicPr>
            <a:picLocks noChangeAspect="1"/>
          </p:cNvPicPr>
          <p:nvPr/>
        </p:nvPicPr>
        <p:blipFill>
          <a:blip r:embed="rId3"/>
          <a:stretch>
            <a:fillRect/>
          </a:stretch>
        </p:blipFill>
        <p:spPr>
          <a:xfrm>
            <a:off x="6285262" y="2049197"/>
            <a:ext cx="5706110" cy="4381500"/>
          </a:xfrm>
          <a:prstGeom prst="rect">
            <a:avLst/>
          </a:prstGeom>
        </p:spPr>
      </p:pic>
    </p:spTree>
    <p:extLst>
      <p:ext uri="{BB962C8B-B14F-4D97-AF65-F5344CB8AC3E}">
        <p14:creationId xmlns:p14="http://schemas.microsoft.com/office/powerpoint/2010/main" val="338269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problem that you will be investigating? </a:t>
            </a:r>
          </a:p>
        </p:txBody>
      </p:sp>
      <p:sp>
        <p:nvSpPr>
          <p:cNvPr id="4" name="Content Placeholder 3"/>
          <p:cNvSpPr>
            <a:spLocks noGrp="1"/>
          </p:cNvSpPr>
          <p:nvPr>
            <p:ph sz="quarter" idx="13"/>
          </p:nvPr>
        </p:nvSpPr>
        <p:spPr/>
        <p:txBody>
          <a:bodyPr/>
          <a:lstStyle/>
          <a:p>
            <a:r>
              <a:rPr lang="en-US" dirty="0"/>
              <a:t>Why is it interesting?</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7</a:t>
            </a:fld>
            <a:endParaRPr lang="en-US" dirty="0"/>
          </a:p>
        </p:txBody>
      </p:sp>
      <p:sp>
        <p:nvSpPr>
          <p:cNvPr id="3" name="Content Placeholder 2">
            <a:extLst>
              <a:ext uri="{FF2B5EF4-FFF2-40B4-BE49-F238E27FC236}">
                <a16:creationId xmlns:a16="http://schemas.microsoft.com/office/drawing/2014/main" id="{04035EA5-122B-25EE-B1D0-5C7A80DD0D6B}"/>
              </a:ext>
            </a:extLst>
          </p:cNvPr>
          <p:cNvSpPr>
            <a:spLocks noGrp="1"/>
          </p:cNvSpPr>
          <p:nvPr>
            <p:ph idx="1"/>
          </p:nvPr>
        </p:nvSpPr>
        <p:spPr>
          <a:xfrm>
            <a:off x="200628" y="1570697"/>
            <a:ext cx="11760000" cy="4860000"/>
          </a:xfrm>
        </p:spPr>
        <p:txBody>
          <a:bodyPr>
            <a:normAutofit/>
          </a:bodyPr>
          <a:lstStyle/>
          <a:p>
            <a:pPr marL="0" indent="0">
              <a:lnSpc>
                <a:spcPct val="150000"/>
              </a:lnSpc>
              <a:buNone/>
            </a:pPr>
            <a:r>
              <a:rPr lang="en-US" dirty="0"/>
              <a:t>The interesting points of this project are as follows:</a:t>
            </a:r>
          </a:p>
          <a:p>
            <a:pPr>
              <a:lnSpc>
                <a:spcPct val="150000"/>
              </a:lnSpc>
            </a:pPr>
            <a:r>
              <a:rPr lang="en-US" dirty="0"/>
              <a:t>Reduced the labor demand for traditional vegetable and fruit sorting, reducing the workload and working hours of chefs.</a:t>
            </a:r>
          </a:p>
          <a:p>
            <a:pPr>
              <a:lnSpc>
                <a:spcPct val="150000"/>
              </a:lnSpc>
            </a:pPr>
            <a:r>
              <a:rPr lang="en-US" dirty="0"/>
              <a:t>Optimized the sorting process and improved the efficiency of sorting.</a:t>
            </a:r>
          </a:p>
          <a:p>
            <a:pPr>
              <a:lnSpc>
                <a:spcPct val="150000"/>
              </a:lnSpc>
            </a:pPr>
            <a:r>
              <a:rPr lang="en-US" dirty="0"/>
              <a:t>Respond to the call of "Artificial Intelligence +" and further promote the innovative development of the digital economy.</a:t>
            </a:r>
          </a:p>
        </p:txBody>
      </p:sp>
    </p:spTree>
    <p:extLst>
      <p:ext uri="{BB962C8B-B14F-4D97-AF65-F5344CB8AC3E}">
        <p14:creationId xmlns:p14="http://schemas.microsoft.com/office/powerpoint/2010/main" val="417425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reading will you examine?</a:t>
            </a:r>
          </a:p>
        </p:txBody>
      </p:sp>
      <p:sp>
        <p:nvSpPr>
          <p:cNvPr id="3" name="Content Placeholder 2"/>
          <p:cNvSpPr>
            <a:spLocks noGrp="1"/>
          </p:cNvSpPr>
          <p:nvPr>
            <p:ph idx="1"/>
          </p:nvPr>
        </p:nvSpPr>
        <p:spPr/>
        <p:txBody>
          <a:bodyPr>
            <a:normAutofit lnSpcReduction="10000"/>
          </a:bodyPr>
          <a:lstStyle/>
          <a:p>
            <a:pPr>
              <a:lnSpc>
                <a:spcPct val="135000"/>
              </a:lnSpc>
            </a:pPr>
            <a:r>
              <a:rPr lang="en-US" altLang="zh-CN" sz="2400" dirty="0"/>
              <a:t>Apostolopoulos ID, </a:t>
            </a:r>
            <a:r>
              <a:rPr lang="en-US" altLang="zh-CN" sz="2400" dirty="0" err="1"/>
              <a:t>Tzani</a:t>
            </a:r>
            <a:r>
              <a:rPr lang="en-US" altLang="zh-CN" sz="2400" dirty="0"/>
              <a:t> M, </a:t>
            </a:r>
            <a:r>
              <a:rPr lang="en-US" altLang="zh-CN" sz="2400" dirty="0" err="1"/>
              <a:t>Aznaouridis</a:t>
            </a:r>
            <a:r>
              <a:rPr lang="en-US" altLang="zh-CN" sz="2400" dirty="0"/>
              <a:t> SI. A General Machine Learning Model for Assessing Fruit Quality Using Deep Image Features. AI. 2023; 4(4):812-830.</a:t>
            </a:r>
          </a:p>
          <a:p>
            <a:pPr marL="0" indent="0">
              <a:lnSpc>
                <a:spcPct val="135000"/>
              </a:lnSpc>
              <a:buNone/>
            </a:pPr>
            <a:r>
              <a:rPr lang="en-US" altLang="zh-CN" sz="2400" dirty="0"/>
              <a:t>   https://doi.org/10.3390/ai4040041</a:t>
            </a:r>
          </a:p>
          <a:p>
            <a:pPr>
              <a:lnSpc>
                <a:spcPct val="135000"/>
              </a:lnSpc>
            </a:pPr>
            <a:r>
              <a:rPr lang="en-US" altLang="zh-CN" sz="2400" dirty="0" err="1"/>
              <a:t>Karadağ</a:t>
            </a:r>
            <a:r>
              <a:rPr lang="en-US" altLang="zh-CN" sz="2400" dirty="0"/>
              <a:t>, A.E., &amp; </a:t>
            </a:r>
            <a:r>
              <a:rPr lang="en-US" altLang="zh-CN" sz="2400" dirty="0" err="1"/>
              <a:t>Kiliç</a:t>
            </a:r>
            <a:r>
              <a:rPr lang="en-US" altLang="zh-CN" sz="2400" dirty="0"/>
              <a:t>, A. (2023). Non-destructive robotic sorting of cracked pistachio </a:t>
            </a:r>
          </a:p>
          <a:p>
            <a:pPr marL="0" indent="0">
              <a:lnSpc>
                <a:spcPct val="135000"/>
              </a:lnSpc>
              <a:buNone/>
            </a:pPr>
            <a:r>
              <a:rPr lang="en-US" altLang="zh-CN" sz="2400" dirty="0"/>
              <a:t>   using deep learning. Postharvest Biology and Technology.</a:t>
            </a:r>
          </a:p>
          <a:p>
            <a:pPr>
              <a:lnSpc>
                <a:spcPct val="135000"/>
              </a:lnSpc>
            </a:pPr>
            <a:r>
              <a:rPr lang="en-US" altLang="zh-CN" sz="2400" dirty="0"/>
              <a:t>Liu Zhen. (2019). Master's degree thesis on visual recognition and maturity detection technology of guava in natural environment, South China Agricultural University.  https://link.cnki.net/doi/10.27152/d.cnki.ghanu.2019.000626 doi:10.27152/d.cnki.ghanu.2019.000626.</a:t>
            </a:r>
          </a:p>
          <a:p>
            <a:pPr>
              <a:lnSpc>
                <a:spcPct val="135000"/>
              </a:lnSpc>
            </a:pPr>
            <a:endParaRPr lang="en-US" dirty="0"/>
          </a:p>
        </p:txBody>
      </p:sp>
      <p:sp>
        <p:nvSpPr>
          <p:cNvPr id="4" name="Content Placeholder 3"/>
          <p:cNvSpPr>
            <a:spLocks noGrp="1"/>
          </p:cNvSpPr>
          <p:nvPr>
            <p:ph sz="quarter" idx="13"/>
          </p:nvPr>
        </p:nvSpPr>
        <p:spPr/>
        <p:txBody>
          <a:bodyPr/>
          <a:lstStyle/>
          <a:p>
            <a:r>
              <a:rPr lang="en-US" dirty="0"/>
              <a:t>To provide context and background</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p:txBody>
          <a:bodyPr>
            <a:normAutofit/>
          </a:bodyPr>
          <a:lstStyle/>
          <a:p>
            <a:r>
              <a:rPr lang="en-US" dirty="0"/>
              <a:t>Search for datasets through the content of the paper:</a:t>
            </a:r>
          </a:p>
          <a:p>
            <a:endParaRPr lang="en-US" dirty="0"/>
          </a:p>
        </p:txBody>
      </p:sp>
      <p:sp>
        <p:nvSpPr>
          <p:cNvPr id="4" name="Content Placeholder 3"/>
          <p:cNvSpPr>
            <a:spLocks noGrp="1"/>
          </p:cNvSpPr>
          <p:nvPr>
            <p:ph sz="quarter" idx="13"/>
          </p:nvPr>
        </p:nvSpPr>
        <p:spPr/>
        <p:txBody>
          <a:bodyPr/>
          <a:lstStyle/>
          <a:p>
            <a:r>
              <a:rPr lang="en-US" dirty="0"/>
              <a:t>How to find the data?</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9</a:t>
            </a:fld>
            <a:endParaRPr lang="en-US" dirty="0"/>
          </a:p>
        </p:txBody>
      </p:sp>
      <p:pic>
        <p:nvPicPr>
          <p:cNvPr id="8" name="图片 7">
            <a:extLst>
              <a:ext uri="{FF2B5EF4-FFF2-40B4-BE49-F238E27FC236}">
                <a16:creationId xmlns:a16="http://schemas.microsoft.com/office/drawing/2014/main" id="{2F1FC867-F751-D0CB-1602-996F5CDD102B}"/>
              </a:ext>
            </a:extLst>
          </p:cNvPr>
          <p:cNvPicPr>
            <a:picLocks noChangeAspect="1"/>
          </p:cNvPicPr>
          <p:nvPr/>
        </p:nvPicPr>
        <p:blipFill>
          <a:blip r:embed="rId2"/>
          <a:stretch>
            <a:fillRect/>
          </a:stretch>
        </p:blipFill>
        <p:spPr>
          <a:xfrm>
            <a:off x="298240" y="2235262"/>
            <a:ext cx="4999609" cy="3530869"/>
          </a:xfrm>
          <a:prstGeom prst="rect">
            <a:avLst/>
          </a:prstGeom>
        </p:spPr>
      </p:pic>
      <p:pic>
        <p:nvPicPr>
          <p:cNvPr id="9" name="图片 8">
            <a:extLst>
              <a:ext uri="{FF2B5EF4-FFF2-40B4-BE49-F238E27FC236}">
                <a16:creationId xmlns:a16="http://schemas.microsoft.com/office/drawing/2014/main" id="{345EF262-71EB-3BCE-5DD7-1248D45889B6}"/>
              </a:ext>
            </a:extLst>
          </p:cNvPr>
          <p:cNvPicPr>
            <a:picLocks noChangeAspect="1"/>
          </p:cNvPicPr>
          <p:nvPr/>
        </p:nvPicPr>
        <p:blipFill>
          <a:blip r:embed="rId3"/>
          <a:stretch>
            <a:fillRect/>
          </a:stretch>
        </p:blipFill>
        <p:spPr>
          <a:xfrm>
            <a:off x="5395461" y="2235262"/>
            <a:ext cx="6498299" cy="353465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f30241a-003c-4b11-9273-7c5432b92b19"/>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815</TotalTime>
  <Words>1355</Words>
  <Application>Microsoft Office PowerPoint</Application>
  <PresentationFormat>宽屏</PresentationFormat>
  <Paragraphs>157</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zeitung</vt:lpstr>
      <vt:lpstr>等线</vt:lpstr>
      <vt:lpstr>宋体</vt:lpstr>
      <vt:lpstr>Arial</vt:lpstr>
      <vt:lpstr>Calibri</vt:lpstr>
      <vt:lpstr>Times New Roman</vt:lpstr>
      <vt:lpstr>Office 主题​​</vt:lpstr>
      <vt:lpstr>Identifying Fruit and Vegetable Types and Grasping the Dregs Based on Deep Learning</vt:lpstr>
      <vt:lpstr>Proposed Project Title Summary</vt:lpstr>
      <vt:lpstr>Proposed Project Title Summary</vt:lpstr>
      <vt:lpstr>What is the problem that you will be investigating? </vt:lpstr>
      <vt:lpstr>What is the problem that you will be investigating? </vt:lpstr>
      <vt:lpstr>What is the problem that you will be investigating? </vt:lpstr>
      <vt:lpstr>What is the problem that you will be investigating? </vt:lpstr>
      <vt:lpstr>What reading will you examine?</vt:lpstr>
      <vt:lpstr>What data will you use? </vt:lpstr>
      <vt:lpstr>What data will you use? </vt:lpstr>
      <vt:lpstr>What data will you use? </vt:lpstr>
      <vt:lpstr>What data will you use? </vt:lpstr>
      <vt:lpstr>What data will you use? </vt:lpstr>
      <vt:lpstr>What data will you use? </vt:lpstr>
      <vt:lpstr>What method or algorithm are you proposing? </vt:lpstr>
      <vt:lpstr>What method or algorithm are you proposing? </vt:lpstr>
      <vt:lpstr>How will you evaluate your results? </vt:lpstr>
      <vt:lpstr>How will you evaluate your results? </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asus</cp:lastModifiedBy>
  <cp:revision>18</cp:revision>
  <dcterms:created xsi:type="dcterms:W3CDTF">2023-02-12T01:29:00Z</dcterms:created>
  <dcterms:modified xsi:type="dcterms:W3CDTF">2024-03-24T14:32:55Z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CF641E0E24754B9483A5574FE3EC40D3_13</vt:lpwstr>
  </property>
  <property fmtid="{D5CDD505-2E9C-101B-9397-08002B2CF9AE}" pid="3" name="KSOProductBuildVer">
    <vt:lpwstr>2052-11.1.0.15309</vt:lpwstr>
  </property>
</Properties>
</file>