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11"/>
  </p:notesMasterIdLst>
  <p:sldIdLst>
    <p:sldId id="274" r:id="rId2"/>
    <p:sldId id="281" r:id="rId3"/>
    <p:sldId id="287" r:id="rId4"/>
    <p:sldId id="276" r:id="rId5"/>
    <p:sldId id="282" r:id="rId6"/>
    <p:sldId id="283" r:id="rId7"/>
    <p:sldId id="284" r:id="rId8"/>
    <p:sldId id="285" r:id="rId9"/>
    <p:sldId id="28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A5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4" autoAdjust="0"/>
    <p:restoredTop sz="71798" autoAdjust="0"/>
  </p:normalViewPr>
  <p:slideViewPr>
    <p:cSldViewPr snapToGrid="0" snapToObjects="1">
      <p:cViewPr varScale="1">
        <p:scale>
          <a:sx n="87" d="100"/>
          <a:sy n="87"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EF990-4279-964D-8D62-BD9DE620F371}" type="datetimeFigureOut">
              <a:rPr lang="en-US" smtClean="0"/>
              <a:t>3/24/2024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CEA10A-AC53-EF4A-B20F-CD7086185DBB}" type="slidenum">
              <a:rPr lang="en-US" smtClean="0"/>
              <a:t>‹#›</a:t>
            </a:fld>
            <a:endParaRPr lang="en-US"/>
          </a:p>
        </p:txBody>
      </p:sp>
    </p:spTree>
    <p:extLst>
      <p:ext uri="{BB962C8B-B14F-4D97-AF65-F5344CB8AC3E}">
        <p14:creationId xmlns:p14="http://schemas.microsoft.com/office/powerpoint/2010/main" val="212151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00628" y="1122363"/>
            <a:ext cx="11790744" cy="2387600"/>
          </a:xfrm>
        </p:spPr>
        <p:txBody>
          <a:bodyPr anchor="b"/>
          <a:lstStyle>
            <a:lvl1pPr algn="ctr">
              <a:defRPr sz="6000"/>
            </a:lvl1pPr>
          </a:lstStyle>
          <a:p>
            <a:r>
              <a:rPr lang="en-US" altLang="zh-CN"/>
              <a:t>Click to edit Master title style</a:t>
            </a:r>
            <a:endParaRPr lang="en-US" dirty="0"/>
          </a:p>
        </p:txBody>
      </p:sp>
      <p:sp>
        <p:nvSpPr>
          <p:cNvPr id="3" name="Subtitle 2"/>
          <p:cNvSpPr>
            <a:spLocks noGrp="1"/>
          </p:cNvSpPr>
          <p:nvPr>
            <p:ph type="subTitle" idx="1"/>
          </p:nvPr>
        </p:nvSpPr>
        <p:spPr>
          <a:xfrm>
            <a:off x="894202" y="3602038"/>
            <a:ext cx="10403597" cy="1655762"/>
          </a:xfrm>
        </p:spPr>
        <p:txBody>
          <a:bodyPr/>
          <a:lstStyle>
            <a:lvl1pPr marL="0" indent="0" algn="ctr">
              <a:buNone/>
              <a:defRPr sz="2400">
                <a:solidFill>
                  <a:srgbClr val="C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7" name="Date Placeholder 3">
            <a:extLst>
              <a:ext uri="{FF2B5EF4-FFF2-40B4-BE49-F238E27FC236}">
                <a16:creationId xmlns:a16="http://schemas.microsoft.com/office/drawing/2014/main" id="{2DDD2C22-3B0E-784D-B6FF-15A90CAE11F6}"/>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8" name="Footer Placeholder 4">
            <a:extLst>
              <a:ext uri="{FF2B5EF4-FFF2-40B4-BE49-F238E27FC236}">
                <a16:creationId xmlns:a16="http://schemas.microsoft.com/office/drawing/2014/main" id="{499BE109-A4EE-9F4B-938E-D5DA3BB0D7AB}"/>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9" name="Slide Number Placeholder 5">
            <a:extLst>
              <a:ext uri="{FF2B5EF4-FFF2-40B4-BE49-F238E27FC236}">
                <a16:creationId xmlns:a16="http://schemas.microsoft.com/office/drawing/2014/main" id="{11DB082C-2E6A-C747-A349-3407AEE7A617}"/>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pic>
        <p:nvPicPr>
          <p:cNvPr id="11" name="Picture 10">
            <a:extLst>
              <a:ext uri="{FF2B5EF4-FFF2-40B4-BE49-F238E27FC236}">
                <a16:creationId xmlns:a16="http://schemas.microsoft.com/office/drawing/2014/main" id="{DF769E78-B915-BA4D-B360-8DB99597D26D}"/>
              </a:ext>
            </a:extLst>
          </p:cNvPr>
          <p:cNvPicPr>
            <a:picLocks noChangeAspect="1"/>
          </p:cNvPicPr>
          <p:nvPr userDrawn="1"/>
        </p:nvPicPr>
        <p:blipFill>
          <a:blip r:embed="rId2">
            <a:alphaModFix/>
          </a:blip>
          <a:stretch>
            <a:fillRect/>
          </a:stretch>
        </p:blipFill>
        <p:spPr>
          <a:xfrm>
            <a:off x="200627" y="5349875"/>
            <a:ext cx="891873" cy="891873"/>
          </a:xfrm>
          <a:prstGeom prst="rect">
            <a:avLst/>
          </a:prstGeom>
        </p:spPr>
      </p:pic>
      <p:pic>
        <p:nvPicPr>
          <p:cNvPr id="10" name="Picture 9">
            <a:extLst>
              <a:ext uri="{FF2B5EF4-FFF2-40B4-BE49-F238E27FC236}">
                <a16:creationId xmlns:a16="http://schemas.microsoft.com/office/drawing/2014/main" id="{E2A892F8-E70D-F23B-E6A5-77FB130F5A81}"/>
              </a:ext>
            </a:extLst>
          </p:cNvPr>
          <p:cNvPicPr>
            <a:picLocks noChangeAspect="1"/>
          </p:cNvPicPr>
          <p:nvPr userDrawn="1"/>
        </p:nvPicPr>
        <p:blipFill>
          <a:blip r:embed="rId3"/>
          <a:stretch>
            <a:fillRect/>
          </a:stretch>
        </p:blipFill>
        <p:spPr>
          <a:xfrm>
            <a:off x="1164166" y="5349875"/>
            <a:ext cx="891873" cy="891873"/>
          </a:xfrm>
          <a:prstGeom prst="rect">
            <a:avLst/>
          </a:prstGeom>
        </p:spPr>
      </p:pic>
    </p:spTree>
    <p:extLst>
      <p:ext uri="{BB962C8B-B14F-4D97-AF65-F5344CB8AC3E}">
        <p14:creationId xmlns:p14="http://schemas.microsoft.com/office/powerpoint/2010/main" val="24454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49401"/>
            <a:ext cx="4571397" cy="1339659"/>
          </a:xfrm>
        </p:spPr>
        <p:txBody>
          <a:bodyPr anchor="b"/>
          <a:lstStyle>
            <a:lvl1pPr>
              <a:defRPr sz="32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5183187" y="150472"/>
            <a:ext cx="6777439" cy="625032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en-US" dirty="0"/>
          </a:p>
        </p:txBody>
      </p:sp>
      <p:sp>
        <p:nvSpPr>
          <p:cNvPr id="4" name="Text Placeholder 3"/>
          <p:cNvSpPr>
            <a:spLocks noGrp="1"/>
          </p:cNvSpPr>
          <p:nvPr>
            <p:ph type="body" sz="half" idx="2"/>
          </p:nvPr>
        </p:nvSpPr>
        <p:spPr>
          <a:xfrm>
            <a:off x="200628" y="2057400"/>
            <a:ext cx="4571397" cy="4343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cxnSp>
        <p:nvCxnSpPr>
          <p:cNvPr id="9" name="直接连接符 8">
            <a:extLst>
              <a:ext uri="{FF2B5EF4-FFF2-40B4-BE49-F238E27FC236}">
                <a16:creationId xmlns:a16="http://schemas.microsoft.com/office/drawing/2014/main" id="{6062B7A0-C7F6-4499-9AE1-5E26432B2BF0}"/>
              </a:ext>
            </a:extLst>
          </p:cNvPr>
          <p:cNvCxnSpPr>
            <a:cxnSpLocks/>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a:extLst>
              <a:ext uri="{FF2B5EF4-FFF2-40B4-BE49-F238E27FC236}">
                <a16:creationId xmlns:a16="http://schemas.microsoft.com/office/drawing/2014/main" id="{08301586-1E36-4E84-B722-488EB2E00B7B}"/>
              </a:ext>
            </a:extLst>
          </p:cNvPr>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1" name="Date Placeholder 3">
            <a:extLst>
              <a:ext uri="{FF2B5EF4-FFF2-40B4-BE49-F238E27FC236}">
                <a16:creationId xmlns:a16="http://schemas.microsoft.com/office/drawing/2014/main" id="{5525C2B1-63C2-3045-8AE6-55CA83E910EB}"/>
              </a:ext>
            </a:extLst>
          </p:cNvPr>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a:extLst>
              <a:ext uri="{FF2B5EF4-FFF2-40B4-BE49-F238E27FC236}">
                <a16:creationId xmlns:a16="http://schemas.microsoft.com/office/drawing/2014/main" id="{5BB6833B-73CB-2E40-878C-C3345699B77B}"/>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a:extLst>
              <a:ext uri="{FF2B5EF4-FFF2-40B4-BE49-F238E27FC236}">
                <a16:creationId xmlns:a16="http://schemas.microsoft.com/office/drawing/2014/main" id="{27755808-D092-5743-B10C-07498BA808AF}"/>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358132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88E35-56FA-4CAA-AA89-4862F63EACAF}"/>
              </a:ext>
            </a:extLst>
          </p:cNvPr>
          <p:cNvSpPr>
            <a:spLocks noGrp="1"/>
          </p:cNvSpPr>
          <p:nvPr>
            <p:ph type="title"/>
          </p:nvPr>
        </p:nvSpPr>
        <p:spPr/>
        <p:txBody>
          <a:bodyPr/>
          <a:lstStyle/>
          <a:p>
            <a:r>
              <a:rPr lang="en-US" altLang="zh-CN"/>
              <a:t>Click to edit Master title style</a:t>
            </a:r>
            <a:endParaRPr lang="zh-CN" altLang="en-US"/>
          </a:p>
        </p:txBody>
      </p:sp>
      <p:sp>
        <p:nvSpPr>
          <p:cNvPr id="6" name="Date Placeholder 3">
            <a:extLst>
              <a:ext uri="{FF2B5EF4-FFF2-40B4-BE49-F238E27FC236}">
                <a16:creationId xmlns:a16="http://schemas.microsoft.com/office/drawing/2014/main" id="{41AED8E2-D455-6949-BB13-9BE6A6779269}"/>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7" name="Footer Placeholder 4">
            <a:extLst>
              <a:ext uri="{FF2B5EF4-FFF2-40B4-BE49-F238E27FC236}">
                <a16:creationId xmlns:a16="http://schemas.microsoft.com/office/drawing/2014/main" id="{82859EBA-5BF8-874E-AA5C-720BBCBAF171}"/>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8" name="Slide Number Placeholder 5">
            <a:extLst>
              <a:ext uri="{FF2B5EF4-FFF2-40B4-BE49-F238E27FC236}">
                <a16:creationId xmlns:a16="http://schemas.microsoft.com/office/drawing/2014/main" id="{F4901B7A-4FAA-CC40-AEEA-0F7CDFA84CE3}"/>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42106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8" name="内容占位符 7">
            <a:extLst>
              <a:ext uri="{FF2B5EF4-FFF2-40B4-BE49-F238E27FC236}">
                <a16:creationId xmlns:a16="http://schemas.microsoft.com/office/drawing/2014/main" id="{FC18687A-6B7C-4A0E-A95F-37F09B16D9F0}"/>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cxnSp>
        <p:nvCxnSpPr>
          <p:cNvPr id="10" name="直接连接符 9">
            <a:extLst>
              <a:ext uri="{FF2B5EF4-FFF2-40B4-BE49-F238E27FC236}">
                <a16:creationId xmlns:a16="http://schemas.microsoft.com/office/drawing/2014/main" id="{B6986223-59FC-47A1-9B2C-5C7FFD8A0631}"/>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5E513A4D-5099-4C4D-AF53-567FDDD97555}"/>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1" name="Footer Placeholder 4">
            <a:extLst>
              <a:ext uri="{FF2B5EF4-FFF2-40B4-BE49-F238E27FC236}">
                <a16:creationId xmlns:a16="http://schemas.microsoft.com/office/drawing/2014/main" id="{A35BDCD0-FF38-0843-BDD6-C6B81E5BFF49}"/>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2" name="Slide Number Placeholder 5">
            <a:extLst>
              <a:ext uri="{FF2B5EF4-FFF2-40B4-BE49-F238E27FC236}">
                <a16:creationId xmlns:a16="http://schemas.microsoft.com/office/drawing/2014/main" id="{A1F42434-46D3-114B-82C2-086A016CF022}"/>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832463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00628" y="5324909"/>
            <a:ext cx="7059539" cy="924604"/>
          </a:xfrm>
        </p:spPr>
        <p:txBody>
          <a:bodyPr/>
          <a:lstStyle>
            <a:lvl1pPr algn="l">
              <a:defRPr/>
            </a:lvl1pPr>
          </a:lstStyle>
          <a:p>
            <a:r>
              <a:rPr lang="en-US" altLang="zh-CN"/>
              <a:t>Click to edit Master title style</a:t>
            </a:r>
            <a:endParaRPr lang="en-US" dirty="0"/>
          </a:p>
        </p:txBody>
      </p:sp>
      <p:sp>
        <p:nvSpPr>
          <p:cNvPr id="8" name="内容占位符 7">
            <a:extLst>
              <a:ext uri="{FF2B5EF4-FFF2-40B4-BE49-F238E27FC236}">
                <a16:creationId xmlns:a16="http://schemas.microsoft.com/office/drawing/2014/main" id="{FC18687A-6B7C-4A0E-A95F-37F09B16D9F0}"/>
              </a:ext>
            </a:extLst>
          </p:cNvPr>
          <p:cNvSpPr>
            <a:spLocks noGrp="1"/>
          </p:cNvSpPr>
          <p:nvPr>
            <p:ph sz="quarter" idx="13"/>
          </p:nvPr>
        </p:nvSpPr>
        <p:spPr>
          <a:xfrm>
            <a:off x="7260168" y="5324910"/>
            <a:ext cx="4106172" cy="924604"/>
          </a:xfrm>
        </p:spPr>
        <p:txBody>
          <a:bodyPr anchor="ctr"/>
          <a:lstStyle>
            <a:lvl1pPr marL="0" indent="0" algn="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cxnSp>
        <p:nvCxnSpPr>
          <p:cNvPr id="10" name="直接连接符 9">
            <a:extLst>
              <a:ext uri="{FF2B5EF4-FFF2-40B4-BE49-F238E27FC236}">
                <a16:creationId xmlns:a16="http://schemas.microsoft.com/office/drawing/2014/main" id="{B6986223-59FC-47A1-9B2C-5C7FFD8A0631}"/>
              </a:ext>
            </a:extLst>
          </p:cNvPr>
          <p:cNvCxnSpPr>
            <a:cxnSpLocks/>
          </p:cNvCxnSpPr>
          <p:nvPr userDrawn="1"/>
        </p:nvCxnSpPr>
        <p:spPr>
          <a:xfrm>
            <a:off x="200628" y="5324909"/>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9" name="Date Placeholder 3">
            <a:extLst>
              <a:ext uri="{FF2B5EF4-FFF2-40B4-BE49-F238E27FC236}">
                <a16:creationId xmlns:a16="http://schemas.microsoft.com/office/drawing/2014/main" id="{EB39C3D3-5EFD-FA4D-B9BB-AC9BDFDBC329}"/>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1" name="Footer Placeholder 4">
            <a:extLst>
              <a:ext uri="{FF2B5EF4-FFF2-40B4-BE49-F238E27FC236}">
                <a16:creationId xmlns:a16="http://schemas.microsoft.com/office/drawing/2014/main" id="{E03AAFD2-275B-7747-B467-5F1546DFD5F8}"/>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2" name="Slide Number Placeholder 5">
            <a:extLst>
              <a:ext uri="{FF2B5EF4-FFF2-40B4-BE49-F238E27FC236}">
                <a16:creationId xmlns:a16="http://schemas.microsoft.com/office/drawing/2014/main" id="{EF738028-6D12-AA43-8A67-848E4D48194F}"/>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948660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709740"/>
            <a:ext cx="11778045" cy="2852737"/>
          </a:xfrm>
        </p:spPr>
        <p:txBody>
          <a:bodyPr anchor="b"/>
          <a:lstStyle>
            <a:lvl1pPr>
              <a:defRPr sz="6000"/>
            </a:lvl1pPr>
          </a:lstStyle>
          <a:p>
            <a:r>
              <a:rPr lang="en-US" altLang="zh-CN"/>
              <a:t>Click to edit Master title style</a:t>
            </a:r>
            <a:endParaRPr lang="en-US" dirty="0"/>
          </a:p>
        </p:txBody>
      </p:sp>
      <p:sp>
        <p:nvSpPr>
          <p:cNvPr id="3" name="Text Placeholder 2"/>
          <p:cNvSpPr>
            <a:spLocks noGrp="1"/>
          </p:cNvSpPr>
          <p:nvPr>
            <p:ph type="body" idx="1"/>
          </p:nvPr>
        </p:nvSpPr>
        <p:spPr>
          <a:xfrm>
            <a:off x="200628" y="4589465"/>
            <a:ext cx="11778045" cy="1500187"/>
          </a:xfrm>
        </p:spPr>
        <p:txBody>
          <a:bodyPr/>
          <a:lstStyle>
            <a:lvl1pPr marL="0" indent="0" algn="ctr">
              <a:buNone/>
              <a:defRPr sz="2400">
                <a:solidFill>
                  <a:srgbClr val="C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7" name="Date Placeholder 3">
            <a:extLst>
              <a:ext uri="{FF2B5EF4-FFF2-40B4-BE49-F238E27FC236}">
                <a16:creationId xmlns:a16="http://schemas.microsoft.com/office/drawing/2014/main" id="{30243271-FCFC-604D-B032-508076E4E58B}"/>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8" name="Footer Placeholder 4">
            <a:extLst>
              <a:ext uri="{FF2B5EF4-FFF2-40B4-BE49-F238E27FC236}">
                <a16:creationId xmlns:a16="http://schemas.microsoft.com/office/drawing/2014/main" id="{0E2C6FE3-F7F4-504F-AD71-7A7B2908B358}"/>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9" name="Slide Number Placeholder 5">
            <a:extLst>
              <a:ext uri="{FF2B5EF4-FFF2-40B4-BE49-F238E27FC236}">
                <a16:creationId xmlns:a16="http://schemas.microsoft.com/office/drawing/2014/main" id="{DA220348-FA7B-A140-BA52-CC80467BBA70}"/>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360857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200629" y="1570697"/>
            <a:ext cx="5819172" cy="48600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6172200" y="1570697"/>
            <a:ext cx="5788427" cy="4860000"/>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cxnSp>
        <p:nvCxnSpPr>
          <p:cNvPr id="9" name="直接连接符 8">
            <a:extLst>
              <a:ext uri="{FF2B5EF4-FFF2-40B4-BE49-F238E27FC236}">
                <a16:creationId xmlns:a16="http://schemas.microsoft.com/office/drawing/2014/main" id="{E27CF21A-1DCD-408C-9383-0D5F82DDAF2F}"/>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0" name="内容占位符 7">
            <a:extLst>
              <a:ext uri="{FF2B5EF4-FFF2-40B4-BE49-F238E27FC236}">
                <a16:creationId xmlns:a16="http://schemas.microsoft.com/office/drawing/2014/main" id="{311DAFEA-2883-4280-BCD5-93E869E9A8D8}"/>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1" name="Date Placeholder 3">
            <a:extLst>
              <a:ext uri="{FF2B5EF4-FFF2-40B4-BE49-F238E27FC236}">
                <a16:creationId xmlns:a16="http://schemas.microsoft.com/office/drawing/2014/main" id="{DAFF7A8A-D0B5-0348-B907-06CC8B585FEE}"/>
              </a:ext>
            </a:extLst>
          </p:cNvPr>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a:extLst>
              <a:ext uri="{FF2B5EF4-FFF2-40B4-BE49-F238E27FC236}">
                <a16:creationId xmlns:a16="http://schemas.microsoft.com/office/drawing/2014/main" id="{A09DAB33-41E6-474E-8426-400D78720F7F}"/>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a:extLst>
              <a:ext uri="{FF2B5EF4-FFF2-40B4-BE49-F238E27FC236}">
                <a16:creationId xmlns:a16="http://schemas.microsoft.com/office/drawing/2014/main" id="{4944C64B-597F-1E4D-A0A6-DC5F2F3A61C0}"/>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437343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00628" y="98909"/>
            <a:ext cx="11793920" cy="903414"/>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200629" y="1478509"/>
            <a:ext cx="579694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200629" y="2356460"/>
            <a:ext cx="5796948" cy="4073179"/>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6172200" y="1478509"/>
            <a:ext cx="578842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6172200" y="2356460"/>
            <a:ext cx="5788427" cy="4073179"/>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cxnSp>
        <p:nvCxnSpPr>
          <p:cNvPr id="11" name="直接连接符 10">
            <a:extLst>
              <a:ext uri="{FF2B5EF4-FFF2-40B4-BE49-F238E27FC236}">
                <a16:creationId xmlns:a16="http://schemas.microsoft.com/office/drawing/2014/main" id="{943014AB-2312-43CA-98FC-6AC558647CE4}"/>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2" name="内容占位符 7">
            <a:extLst>
              <a:ext uri="{FF2B5EF4-FFF2-40B4-BE49-F238E27FC236}">
                <a16:creationId xmlns:a16="http://schemas.microsoft.com/office/drawing/2014/main" id="{E7E1084D-856C-4353-B132-0B197B1BE434}"/>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3" name="Date Placeholder 3">
            <a:extLst>
              <a:ext uri="{FF2B5EF4-FFF2-40B4-BE49-F238E27FC236}">
                <a16:creationId xmlns:a16="http://schemas.microsoft.com/office/drawing/2014/main" id="{942203D2-FC7D-934A-93E6-22AD01EC0E82}"/>
              </a:ext>
            </a:extLst>
          </p:cNvPr>
          <p:cNvSpPr>
            <a:spLocks noGrp="1"/>
          </p:cNvSpPr>
          <p:nvPr>
            <p:ph type="dt" sz="half" idx="14"/>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4" name="Footer Placeholder 4">
            <a:extLst>
              <a:ext uri="{FF2B5EF4-FFF2-40B4-BE49-F238E27FC236}">
                <a16:creationId xmlns:a16="http://schemas.microsoft.com/office/drawing/2014/main" id="{E689E28F-506D-BA49-BD9F-FA987D0F81C6}"/>
              </a:ext>
            </a:extLst>
          </p:cNvPr>
          <p:cNvSpPr>
            <a:spLocks noGrp="1"/>
          </p:cNvSpPr>
          <p:nvPr>
            <p:ph type="ftr" sz="quarter" idx="15"/>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5" name="Slide Number Placeholder 5">
            <a:extLst>
              <a:ext uri="{FF2B5EF4-FFF2-40B4-BE49-F238E27FC236}">
                <a16:creationId xmlns:a16="http://schemas.microsoft.com/office/drawing/2014/main" id="{6952A0E8-39C4-B545-B8EB-AD3AAB1F9361}"/>
              </a:ext>
            </a:extLst>
          </p:cNvPr>
          <p:cNvSpPr>
            <a:spLocks noGrp="1"/>
          </p:cNvSpPr>
          <p:nvPr>
            <p:ph type="sldNum" sz="quarter" idx="16"/>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735130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cxnSp>
        <p:nvCxnSpPr>
          <p:cNvPr id="7" name="直接连接符 6">
            <a:extLst>
              <a:ext uri="{FF2B5EF4-FFF2-40B4-BE49-F238E27FC236}">
                <a16:creationId xmlns:a16="http://schemas.microsoft.com/office/drawing/2014/main" id="{6EED3D74-1980-430C-8B6D-7885CDB40620}"/>
              </a:ext>
            </a:extLst>
          </p:cNvPr>
          <p:cNvCxnSpPr>
            <a:cxnSpLocks/>
          </p:cNvCxnSpPr>
          <p:nvPr userDrawn="1"/>
        </p:nvCxnSpPr>
        <p:spPr>
          <a:xfrm>
            <a:off x="200628" y="1002323"/>
            <a:ext cx="11760656"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8" name="内容占位符 7">
            <a:extLst>
              <a:ext uri="{FF2B5EF4-FFF2-40B4-BE49-F238E27FC236}">
                <a16:creationId xmlns:a16="http://schemas.microsoft.com/office/drawing/2014/main" id="{0776C7B6-3033-48C8-A944-716F94FC08CD}"/>
              </a:ext>
            </a:extLst>
          </p:cNvPr>
          <p:cNvSpPr>
            <a:spLocks noGrp="1"/>
          </p:cNvSpPr>
          <p:nvPr>
            <p:ph sz="quarter" idx="13"/>
          </p:nvPr>
        </p:nvSpPr>
        <p:spPr>
          <a:xfrm>
            <a:off x="200628" y="1002324"/>
            <a:ext cx="117606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9" name="Date Placeholder 3">
            <a:extLst>
              <a:ext uri="{FF2B5EF4-FFF2-40B4-BE49-F238E27FC236}">
                <a16:creationId xmlns:a16="http://schemas.microsoft.com/office/drawing/2014/main" id="{AC1D573A-8E45-0B4F-90B9-83AC66B460ED}"/>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0" name="Footer Placeholder 4">
            <a:extLst>
              <a:ext uri="{FF2B5EF4-FFF2-40B4-BE49-F238E27FC236}">
                <a16:creationId xmlns:a16="http://schemas.microsoft.com/office/drawing/2014/main" id="{58849F1A-087E-C349-8797-E4E2EE60AB25}"/>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1" name="Slide Number Placeholder 5">
            <a:extLst>
              <a:ext uri="{FF2B5EF4-FFF2-40B4-BE49-F238E27FC236}">
                <a16:creationId xmlns:a16="http://schemas.microsoft.com/office/drawing/2014/main" id="{754371A0-631E-5545-B464-D20A2ABE8E75}"/>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661568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6D476D56-275F-FF4F-B298-99E15D5CBBB9}"/>
              </a:ext>
            </a:extLst>
          </p:cNvPr>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6" name="Footer Placeholder 4">
            <a:extLst>
              <a:ext uri="{FF2B5EF4-FFF2-40B4-BE49-F238E27FC236}">
                <a16:creationId xmlns:a16="http://schemas.microsoft.com/office/drawing/2014/main" id="{7997DCAF-4B83-3142-B40F-8B32A5CFE19B}"/>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7" name="Slide Number Placeholder 5">
            <a:extLst>
              <a:ext uri="{FF2B5EF4-FFF2-40B4-BE49-F238E27FC236}">
                <a16:creationId xmlns:a16="http://schemas.microsoft.com/office/drawing/2014/main" id="{A5AC5989-B6C1-8C40-8A73-7D4DD41E00F5}"/>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0320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00628" y="150473"/>
            <a:ext cx="4571397" cy="1338587"/>
          </a:xfrm>
        </p:spPr>
        <p:txBody>
          <a:bodyPr anchor="b"/>
          <a:lstStyle>
            <a:lvl1pPr>
              <a:defRPr sz="3200"/>
            </a:lvl1pPr>
          </a:lstStyle>
          <a:p>
            <a:r>
              <a:rPr lang="en-US" altLang="zh-CN"/>
              <a:t>Click to edit Master title style</a:t>
            </a:r>
            <a:endParaRPr lang="en-US" dirty="0"/>
          </a:p>
        </p:txBody>
      </p:sp>
      <p:sp>
        <p:nvSpPr>
          <p:cNvPr id="3" name="Content Placeholder 2"/>
          <p:cNvSpPr>
            <a:spLocks noGrp="1"/>
          </p:cNvSpPr>
          <p:nvPr>
            <p:ph idx="1"/>
          </p:nvPr>
        </p:nvSpPr>
        <p:spPr>
          <a:xfrm>
            <a:off x="5183187" y="150472"/>
            <a:ext cx="6777439" cy="62271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200628" y="2057400"/>
            <a:ext cx="4571397" cy="43202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cxnSp>
        <p:nvCxnSpPr>
          <p:cNvPr id="9" name="直接连接符 8">
            <a:extLst>
              <a:ext uri="{FF2B5EF4-FFF2-40B4-BE49-F238E27FC236}">
                <a16:creationId xmlns:a16="http://schemas.microsoft.com/office/drawing/2014/main" id="{89BDD881-E086-47B9-843D-073E43A05E7F}"/>
              </a:ext>
            </a:extLst>
          </p:cNvPr>
          <p:cNvCxnSpPr>
            <a:cxnSpLocks/>
          </p:cNvCxnSpPr>
          <p:nvPr userDrawn="1"/>
        </p:nvCxnSpPr>
        <p:spPr>
          <a:xfrm>
            <a:off x="200628" y="1489059"/>
            <a:ext cx="4571397" cy="0"/>
          </a:xfrm>
          <a:prstGeom prst="line">
            <a:avLst/>
          </a:prstGeom>
          <a:ln w="12700">
            <a:solidFill>
              <a:srgbClr val="14A599"/>
            </a:solidFill>
          </a:ln>
        </p:spPr>
        <p:style>
          <a:lnRef idx="1">
            <a:schemeClr val="accent1"/>
          </a:lnRef>
          <a:fillRef idx="0">
            <a:schemeClr val="accent1"/>
          </a:fillRef>
          <a:effectRef idx="0">
            <a:schemeClr val="accent1"/>
          </a:effectRef>
          <a:fontRef idx="minor">
            <a:schemeClr val="tx1"/>
          </a:fontRef>
        </p:style>
      </p:cxnSp>
      <p:sp>
        <p:nvSpPr>
          <p:cNvPr id="11" name="内容占位符 7">
            <a:extLst>
              <a:ext uri="{FF2B5EF4-FFF2-40B4-BE49-F238E27FC236}">
                <a16:creationId xmlns:a16="http://schemas.microsoft.com/office/drawing/2014/main" id="{944C8DE1-6763-4C87-B03C-70637387A951}"/>
              </a:ext>
            </a:extLst>
          </p:cNvPr>
          <p:cNvSpPr>
            <a:spLocks noGrp="1"/>
          </p:cNvSpPr>
          <p:nvPr>
            <p:ph sz="quarter" idx="14"/>
          </p:nvPr>
        </p:nvSpPr>
        <p:spPr>
          <a:xfrm>
            <a:off x="199969" y="1489060"/>
            <a:ext cx="4572056" cy="515327"/>
          </a:xfrm>
        </p:spPr>
        <p:txBody>
          <a:bodyPr/>
          <a:lstStyle>
            <a:lvl1pPr marL="0" indent="0" algn="ctr">
              <a:buNone/>
              <a:defRPr i="1">
                <a:solidFill>
                  <a:srgbClr val="C00000"/>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ltLang="zh-CN"/>
              <a:t>Click to edit Master text styles</a:t>
            </a:r>
          </a:p>
        </p:txBody>
      </p:sp>
      <p:sp>
        <p:nvSpPr>
          <p:cNvPr id="10" name="Date Placeholder 3">
            <a:extLst>
              <a:ext uri="{FF2B5EF4-FFF2-40B4-BE49-F238E27FC236}">
                <a16:creationId xmlns:a16="http://schemas.microsoft.com/office/drawing/2014/main" id="{C672E9E0-3B32-7442-8826-C6EFB966CC46}"/>
              </a:ext>
            </a:extLst>
          </p:cNvPr>
          <p:cNvSpPr>
            <a:spLocks noGrp="1"/>
          </p:cNvSpPr>
          <p:nvPr>
            <p:ph type="dt" sz="half" idx="15"/>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12" name="Footer Placeholder 4">
            <a:extLst>
              <a:ext uri="{FF2B5EF4-FFF2-40B4-BE49-F238E27FC236}">
                <a16:creationId xmlns:a16="http://schemas.microsoft.com/office/drawing/2014/main" id="{594CEE2C-1C0A-0C43-80BF-F3C9DCE1601A}"/>
              </a:ext>
            </a:extLst>
          </p:cNvPr>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13" name="Slide Number Placeholder 5">
            <a:extLst>
              <a:ext uri="{FF2B5EF4-FFF2-40B4-BE49-F238E27FC236}">
                <a16:creationId xmlns:a16="http://schemas.microsoft.com/office/drawing/2014/main" id="{5D27376C-1A91-9F43-BBF6-E6B61F19A336}"/>
              </a:ext>
            </a:extLst>
          </p:cNvPr>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Tree>
    <p:extLst>
      <p:ext uri="{BB962C8B-B14F-4D97-AF65-F5344CB8AC3E}">
        <p14:creationId xmlns:p14="http://schemas.microsoft.com/office/powerpoint/2010/main" val="1580762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4A599"/>
        </a:solidFill>
        <a:effectLst/>
      </p:bgPr>
    </p:bg>
    <p:spTree>
      <p:nvGrpSpPr>
        <p:cNvPr id="1" name=""/>
        <p:cNvGrpSpPr/>
        <p:nvPr/>
      </p:nvGrpSpPr>
      <p:grpSpPr>
        <a:xfrm>
          <a:off x="0" y="0"/>
          <a:ext cx="0" cy="0"/>
          <a:chOff x="0" y="0"/>
          <a:chExt cx="0" cy="0"/>
        </a:xfrm>
      </p:grpSpPr>
      <p:sp>
        <p:nvSpPr>
          <p:cNvPr id="7" name="Rectangle 6"/>
          <p:cNvSpPr/>
          <p:nvPr userDrawn="1"/>
        </p:nvSpPr>
        <p:spPr>
          <a:xfrm>
            <a:off x="0" y="49426"/>
            <a:ext cx="12192000" cy="64342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200628" y="77719"/>
            <a:ext cx="11760000" cy="924604"/>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4" name="Date Placeholder 3"/>
          <p:cNvSpPr>
            <a:spLocks noGrp="1"/>
          </p:cNvSpPr>
          <p:nvPr>
            <p:ph type="dt" sz="half" idx="2"/>
          </p:nvPr>
        </p:nvSpPr>
        <p:spPr>
          <a:xfrm>
            <a:off x="200628" y="6483677"/>
            <a:ext cx="444419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Presenter Name &amp; Date of Presentation</a:t>
            </a:r>
            <a:endParaRPr lang="en-US" dirty="0"/>
          </a:p>
        </p:txBody>
      </p:sp>
      <p:sp>
        <p:nvSpPr>
          <p:cNvPr id="5" name="Footer Placeholder 4"/>
          <p:cNvSpPr>
            <a:spLocks noGrp="1"/>
          </p:cNvSpPr>
          <p:nvPr>
            <p:ph type="ftr" sz="quarter" idx="3"/>
          </p:nvPr>
        </p:nvSpPr>
        <p:spPr>
          <a:xfrm>
            <a:off x="4644828" y="6483677"/>
            <a:ext cx="290234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Title of Your Presentation</a:t>
            </a:r>
            <a:endParaRPr lang="en-US" dirty="0"/>
          </a:p>
        </p:txBody>
      </p:sp>
      <p:sp>
        <p:nvSpPr>
          <p:cNvPr id="6" name="Slide Number Placeholder 5"/>
          <p:cNvSpPr>
            <a:spLocks noGrp="1"/>
          </p:cNvSpPr>
          <p:nvPr>
            <p:ph type="sldNum" sz="quarter" idx="4"/>
          </p:nvPr>
        </p:nvSpPr>
        <p:spPr>
          <a:xfrm>
            <a:off x="7547172" y="6483677"/>
            <a:ext cx="441345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A1DE0-CF65-344E-A1C3-3B403388D3F5}" type="slidenum">
              <a:rPr lang="en-US" smtClean="0"/>
              <a:pPr/>
              <a:t>‹#›</a:t>
            </a:fld>
            <a:endParaRPr lang="en-US" dirty="0"/>
          </a:p>
        </p:txBody>
      </p:sp>
      <p:sp>
        <p:nvSpPr>
          <p:cNvPr id="3" name="Text Placeholder 2"/>
          <p:cNvSpPr>
            <a:spLocks noGrp="1"/>
          </p:cNvSpPr>
          <p:nvPr>
            <p:ph type="body" idx="1"/>
          </p:nvPr>
        </p:nvSpPr>
        <p:spPr>
          <a:xfrm>
            <a:off x="200628" y="1570697"/>
            <a:ext cx="11760000" cy="4860000"/>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10" name="TextBox 9"/>
          <p:cNvSpPr txBox="1"/>
          <p:nvPr userDrawn="1"/>
        </p:nvSpPr>
        <p:spPr>
          <a:xfrm>
            <a:off x="200627" y="6196117"/>
            <a:ext cx="1346844" cy="307777"/>
          </a:xfrm>
          <a:prstGeom prst="rect">
            <a:avLst/>
          </a:prstGeom>
          <a:noFill/>
        </p:spPr>
        <p:txBody>
          <a:bodyPr wrap="none" rtlCol="0">
            <a:spAutoFit/>
          </a:bodyPr>
          <a:lstStyle/>
          <a:p>
            <a:r>
              <a:rPr lang="en-US" sz="1400" baseline="0" dirty="0" err="1">
                <a:solidFill>
                  <a:schemeClr val="bg1"/>
                </a:solidFill>
              </a:rPr>
              <a:t>AncoraSIR.com</a:t>
            </a:r>
            <a:endParaRPr lang="en-US" sz="1400" baseline="0" dirty="0">
              <a:solidFill>
                <a:schemeClr val="bg1"/>
              </a:solidFill>
            </a:endParaRPr>
          </a:p>
        </p:txBody>
      </p:sp>
      <p:pic>
        <p:nvPicPr>
          <p:cNvPr id="11" name="图片 10">
            <a:extLst>
              <a:ext uri="{FF2B5EF4-FFF2-40B4-BE49-F238E27FC236}">
                <a16:creationId xmlns:a16="http://schemas.microsoft.com/office/drawing/2014/main" id="{E2C186F1-3118-4A1F-BB0F-E55E8D44F438}"/>
              </a:ext>
            </a:extLst>
          </p:cNvPr>
          <p:cNvPicPr>
            <a:picLocks noChangeAspect="1"/>
          </p:cNvPicPr>
          <p:nvPr userDrawn="1"/>
        </p:nvPicPr>
        <p:blipFill>
          <a:blip r:embed="rId13"/>
          <a:stretch>
            <a:fillRect/>
          </a:stretch>
        </p:blipFill>
        <p:spPr>
          <a:xfrm>
            <a:off x="11421687" y="5511706"/>
            <a:ext cx="538940" cy="918992"/>
          </a:xfrm>
          <a:prstGeom prst="rect">
            <a:avLst/>
          </a:prstGeom>
        </p:spPr>
      </p:pic>
    </p:spTree>
    <p:extLst>
      <p:ext uri="{BB962C8B-B14F-4D97-AF65-F5344CB8AC3E}">
        <p14:creationId xmlns:p14="http://schemas.microsoft.com/office/powerpoint/2010/main" val="16439310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66" r:id="rId7"/>
    <p:sldLayoutId id="2147483667" r:id="rId8"/>
    <p:sldLayoutId id="2147483668" r:id="rId9"/>
    <p:sldLayoutId id="2147483669" r:id="rId10"/>
    <p:sldLayoutId id="2147483672" r:id="rId11"/>
  </p:sldLayoutIdLst>
  <p:hf hdr="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7BBF7-F23D-8244-8305-BE0C7FB422D7}"/>
              </a:ext>
            </a:extLst>
          </p:cNvPr>
          <p:cNvSpPr>
            <a:spLocks noGrp="1"/>
          </p:cNvSpPr>
          <p:nvPr>
            <p:ph type="ctrTitle"/>
          </p:nvPr>
        </p:nvSpPr>
        <p:spPr>
          <a:xfrm>
            <a:off x="0" y="457201"/>
            <a:ext cx="11991372" cy="2323000"/>
          </a:xfrm>
        </p:spPr>
        <p:txBody>
          <a:bodyPr>
            <a:normAutofit/>
          </a:bodyPr>
          <a:lstStyle/>
          <a:p>
            <a:r>
              <a:rPr lang="en-US" sz="4800" dirty="0"/>
              <a:t>Reproduction </a:t>
            </a:r>
            <a:r>
              <a:rPr lang="en-US" sz="4800" dirty="0" smtClean="0"/>
              <a:t>of Meta </a:t>
            </a:r>
            <a:r>
              <a:rPr lang="en-US" sz="4800" dirty="0"/>
              <a:t>Reinforcement Learning for Optimal Design of Legged Robots</a:t>
            </a:r>
            <a:endParaRPr lang="en-CN" sz="4800" dirty="0"/>
          </a:p>
        </p:txBody>
      </p:sp>
      <p:sp>
        <p:nvSpPr>
          <p:cNvPr id="3" name="Subtitle 2">
            <a:extLst>
              <a:ext uri="{FF2B5EF4-FFF2-40B4-BE49-F238E27FC236}">
                <a16:creationId xmlns:a16="http://schemas.microsoft.com/office/drawing/2014/main" id="{723DB6AC-3607-8542-9318-33C65C709771}"/>
              </a:ext>
            </a:extLst>
          </p:cNvPr>
          <p:cNvSpPr>
            <a:spLocks noGrp="1"/>
          </p:cNvSpPr>
          <p:nvPr>
            <p:ph type="subTitle" idx="1"/>
          </p:nvPr>
        </p:nvSpPr>
        <p:spPr>
          <a:xfrm>
            <a:off x="788694" y="3461360"/>
            <a:ext cx="10403597" cy="2341563"/>
          </a:xfrm>
        </p:spPr>
        <p:txBody>
          <a:bodyPr>
            <a:normAutofit/>
          </a:bodyPr>
          <a:lstStyle/>
          <a:p>
            <a:r>
              <a:rPr lang="en-US" dirty="0"/>
              <a:t>S</a:t>
            </a:r>
            <a:r>
              <a:rPr lang="en-US" dirty="0" smtClean="0"/>
              <a:t>hen Yining</a:t>
            </a:r>
            <a:r>
              <a:rPr lang="en-CN" dirty="0" smtClean="0"/>
              <a:t>: </a:t>
            </a:r>
            <a:r>
              <a:rPr lang="en-US" dirty="0" smtClean="0"/>
              <a:t>11911613 </a:t>
            </a:r>
            <a:r>
              <a:rPr lang="en-CN" dirty="0" smtClean="0"/>
              <a:t>| </a:t>
            </a:r>
            <a:r>
              <a:rPr lang="en-US" dirty="0" smtClean="0"/>
              <a:t>Xu Zherui</a:t>
            </a:r>
            <a:r>
              <a:rPr lang="en-CN" dirty="0" smtClean="0"/>
              <a:t>: </a:t>
            </a:r>
            <a:r>
              <a:rPr lang="en-US" dirty="0" smtClean="0"/>
              <a:t>12011230</a:t>
            </a:r>
            <a:endParaRPr lang="en-CN" dirty="0"/>
          </a:p>
          <a:p>
            <a:r>
              <a:rPr lang="en-US" dirty="0" smtClean="0"/>
              <a:t>      Yong Zhitao</a:t>
            </a:r>
            <a:r>
              <a:rPr lang="en-CN" dirty="0" smtClean="0"/>
              <a:t>: </a:t>
            </a:r>
            <a:r>
              <a:rPr lang="en-US" dirty="0" smtClean="0"/>
              <a:t>12110824</a:t>
            </a:r>
            <a:r>
              <a:rPr lang="en-CN" dirty="0" smtClean="0"/>
              <a:t> </a:t>
            </a:r>
            <a:r>
              <a:rPr lang="en-CN" dirty="0"/>
              <a:t>| </a:t>
            </a:r>
            <a:r>
              <a:rPr lang="en-US" dirty="0" smtClean="0"/>
              <a:t>Fan Wangzhuo</a:t>
            </a:r>
            <a:r>
              <a:rPr lang="en-CN" dirty="0" smtClean="0"/>
              <a:t>: </a:t>
            </a:r>
            <a:r>
              <a:rPr lang="en-US" dirty="0" smtClean="0"/>
              <a:t>12111942</a:t>
            </a:r>
            <a:endParaRPr lang="en-US" dirty="0"/>
          </a:p>
          <a:p>
            <a:r>
              <a:rPr lang="en-US" altLang="zh-CN" dirty="0" smtClean="0"/>
              <a:t>              Qiao Kai</a:t>
            </a:r>
            <a:r>
              <a:rPr lang="en-CN" altLang="zh-CN" dirty="0" smtClean="0"/>
              <a:t>: </a:t>
            </a:r>
            <a:r>
              <a:rPr lang="en-US" altLang="zh-CN" dirty="0" smtClean="0"/>
              <a:t>12211112</a:t>
            </a:r>
            <a:r>
              <a:rPr lang="en-CN" altLang="zh-CN" dirty="0" smtClean="0"/>
              <a:t> </a:t>
            </a:r>
            <a:r>
              <a:rPr lang="en-CN" altLang="zh-CN" dirty="0"/>
              <a:t>| </a:t>
            </a:r>
            <a:r>
              <a:rPr lang="en-US" altLang="zh-CN" dirty="0" smtClean="0"/>
              <a:t>Zhang Caomeng</a:t>
            </a:r>
            <a:r>
              <a:rPr lang="en-CN" altLang="zh-CN" dirty="0" smtClean="0"/>
              <a:t>: </a:t>
            </a:r>
            <a:r>
              <a:rPr lang="en-US" altLang="zh-CN" dirty="0" smtClean="0"/>
              <a:t>12112223</a:t>
            </a:r>
          </a:p>
          <a:p>
            <a:r>
              <a:rPr lang="en-US" altLang="zh-CN" dirty="0" smtClean="0"/>
              <a:t> </a:t>
            </a:r>
            <a:r>
              <a:rPr lang="en-US" dirty="0" smtClean="0"/>
              <a:t> </a:t>
            </a:r>
          </a:p>
          <a:p>
            <a:r>
              <a:rPr lang="en-US" dirty="0" smtClean="0"/>
              <a:t>26</a:t>
            </a:r>
            <a:r>
              <a:rPr lang="en-US" baseline="30000" dirty="0" smtClean="0"/>
              <a:t>th</a:t>
            </a:r>
            <a:r>
              <a:rPr lang="en-US" dirty="0" smtClean="0"/>
              <a:t> March 2024</a:t>
            </a:r>
            <a:endParaRPr lang="en-CN" dirty="0"/>
          </a:p>
        </p:txBody>
      </p:sp>
    </p:spTree>
    <p:extLst>
      <p:ext uri="{BB962C8B-B14F-4D97-AF65-F5344CB8AC3E}">
        <p14:creationId xmlns:p14="http://schemas.microsoft.com/office/powerpoint/2010/main" val="4043251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0BC9E-CD3D-C266-3EF5-4F1D9E68F786}"/>
              </a:ext>
            </a:extLst>
          </p:cNvPr>
          <p:cNvSpPr>
            <a:spLocks noGrp="1"/>
          </p:cNvSpPr>
          <p:nvPr>
            <p:ph type="title"/>
          </p:nvPr>
        </p:nvSpPr>
        <p:spPr/>
        <p:txBody>
          <a:bodyPr/>
          <a:lstStyle/>
          <a:p>
            <a:r>
              <a:rPr lang="en-CN" dirty="0"/>
              <a:t>Proposed Project Title Summary</a:t>
            </a:r>
          </a:p>
        </p:txBody>
      </p:sp>
      <p:sp>
        <p:nvSpPr>
          <p:cNvPr id="3" name="Content Placeholder 2">
            <a:extLst>
              <a:ext uri="{FF2B5EF4-FFF2-40B4-BE49-F238E27FC236}">
                <a16:creationId xmlns:a16="http://schemas.microsoft.com/office/drawing/2014/main" id="{94DEED77-8EC4-434B-EA87-7FAC7249CB10}"/>
              </a:ext>
            </a:extLst>
          </p:cNvPr>
          <p:cNvSpPr>
            <a:spLocks noGrp="1"/>
          </p:cNvSpPr>
          <p:nvPr>
            <p:ph idx="1"/>
          </p:nvPr>
        </p:nvSpPr>
        <p:spPr>
          <a:xfrm>
            <a:off x="161508" y="1143309"/>
            <a:ext cx="11760000" cy="4888214"/>
          </a:xfrm>
        </p:spPr>
        <p:txBody>
          <a:bodyPr>
            <a:noAutofit/>
          </a:bodyPr>
          <a:lstStyle/>
          <a:p>
            <a:pPr marL="0" indent="0">
              <a:lnSpc>
                <a:spcPct val="125000"/>
              </a:lnSpc>
              <a:buNone/>
            </a:pPr>
            <a:r>
              <a:rPr lang="en-US" sz="1400" dirty="0" smtClean="0"/>
              <a:t>Our </a:t>
            </a:r>
            <a:r>
              <a:rPr lang="en-US" sz="1400" dirty="0"/>
              <a:t>project mainly refers to the previous paper “Meta Reinforcement Learning for Optimal Design of Legged Robots”, attempting to reproduce the content of literature research. There are several problems centering robot design parameters: the correlation with the final output, the process of their determination, and the generalization of application. To solve these problems, we need to understand the method and algorithm for this paper and search some extra literatures about legged robots, machine learning, and Markov Decision Process (MDP</a:t>
            </a:r>
            <a:r>
              <a:rPr lang="en-US" sz="1400" dirty="0" smtClean="0"/>
              <a:t>).</a:t>
            </a:r>
          </a:p>
          <a:p>
            <a:pPr marL="0" indent="0">
              <a:lnSpc>
                <a:spcPct val="125000"/>
              </a:lnSpc>
              <a:buNone/>
            </a:pPr>
            <a:r>
              <a:rPr lang="en-US" sz="1400" dirty="0" smtClean="0"/>
              <a:t>The </a:t>
            </a:r>
            <a:r>
              <a:rPr lang="en-US" sz="1400" dirty="0"/>
              <a:t>data and parameters are from the paper we referenced. A base design comes from a robot currently being developed, which consists of ANYmal C main body with longer legs. The nominal length is 350 mm for both thigh and shank links, on the basis of simplified considerations similar to those mentioned in. Other parameters have also been considered, such as the gear ratio of the actuators, the geometry of the linkage transmission, the attachment point of the legs to the base, and the orientation of the first actuator. In addition, a simplified model for the velocity and torque limits of the real actuator is included in the simulation. All the policies are trained for N=2000 epochs using the same hyper parameters for PPO. Each epoch runs 1000 training environments with random velocity commands and terrain </a:t>
            </a:r>
            <a:r>
              <a:rPr lang="en-US" sz="1400" dirty="0" smtClean="0"/>
              <a:t>parameters.</a:t>
            </a:r>
          </a:p>
          <a:p>
            <a:pPr marL="0" indent="0">
              <a:lnSpc>
                <a:spcPct val="125000"/>
              </a:lnSpc>
              <a:buNone/>
            </a:pPr>
            <a:r>
              <a:rPr lang="en-US" sz="1400" dirty="0" smtClean="0"/>
              <a:t>In </a:t>
            </a:r>
            <a:r>
              <a:rPr lang="en-US" sz="1400" dirty="0"/>
              <a:t>terms of methods and algorithms, our project requires Markov </a:t>
            </a:r>
            <a:r>
              <a:rPr lang="en-US" sz="1400" dirty="0" smtClean="0"/>
              <a:t>Decision Process </a:t>
            </a:r>
            <a:r>
              <a:rPr lang="en-US" sz="1400" dirty="0"/>
              <a:t>(MDP), </a:t>
            </a:r>
            <a:r>
              <a:rPr lang="en-US" altLang="zh-CN" sz="1400" dirty="0"/>
              <a:t>Model-Agnostic Meta-Learning</a:t>
            </a:r>
            <a:r>
              <a:rPr lang="en-US" sz="1400" dirty="0" smtClean="0"/>
              <a:t>(MAML</a:t>
            </a:r>
            <a:r>
              <a:rPr lang="en-US" sz="1400" dirty="0"/>
              <a:t>), and design optimization. MDP is a mathematical framework for formulating a discrete-time decision-making process which is commonly used in RL. The objective of RL is to obtain an optimal policy π∗ that maximizes the cumulative discounted rewards throughout interactions with its environment in an iterative fashion. The </a:t>
            </a:r>
            <a:r>
              <a:rPr lang="en-US" sz="1400" dirty="0" smtClean="0"/>
              <a:t>MAML </a:t>
            </a:r>
            <a:r>
              <a:rPr lang="en-US" sz="1400" dirty="0"/>
              <a:t>approach is used to train our meta-policies. This approach enables fast fine-tuning to a task with a small amount of data possible during test time. And design optimization is to obtain a set of design parameters that maximizes a given fitness function by using CMA-ES for the optimization</a:t>
            </a:r>
            <a:r>
              <a:rPr lang="en-US" sz="1400" dirty="0" smtClean="0"/>
              <a:t>. </a:t>
            </a:r>
          </a:p>
          <a:p>
            <a:pPr marL="0" indent="0">
              <a:lnSpc>
                <a:spcPct val="125000"/>
              </a:lnSpc>
              <a:buNone/>
            </a:pPr>
            <a:r>
              <a:rPr lang="en-US" altLang="zh-CN" sz="1400" dirty="0"/>
              <a:t>We will evaluate our results by comparing them with the results and conclusions of previous </a:t>
            </a:r>
            <a:r>
              <a:rPr lang="en-US" altLang="zh-CN" sz="1400"/>
              <a:t>papers</a:t>
            </a:r>
            <a:r>
              <a:rPr lang="en-US" altLang="zh-CN" sz="1400" smtClean="0"/>
              <a:t>.</a:t>
            </a:r>
            <a:endParaRPr lang="en-US" altLang="zh-CN" sz="1400" dirty="0"/>
          </a:p>
        </p:txBody>
      </p:sp>
      <p:sp>
        <p:nvSpPr>
          <p:cNvPr id="5" name="Date Placeholder 4">
            <a:extLst>
              <a:ext uri="{FF2B5EF4-FFF2-40B4-BE49-F238E27FC236}">
                <a16:creationId xmlns:a16="http://schemas.microsoft.com/office/drawing/2014/main" id="{209DB080-7546-F414-6028-7D9061F73064}"/>
              </a:ext>
            </a:extLst>
          </p:cNvPr>
          <p:cNvSpPr>
            <a:spLocks noGrp="1"/>
          </p:cNvSpPr>
          <p:nvPr>
            <p:ph type="dt" sz="half" idx="2"/>
          </p:nvPr>
        </p:nvSpPr>
        <p:spPr/>
        <p:txBody>
          <a:bodyPr/>
          <a:lstStyle/>
          <a:p>
            <a:r>
              <a:rPr lang="en-US" dirty="0"/>
              <a:t>Presenter Name &amp; Date of Presentation</a:t>
            </a:r>
          </a:p>
        </p:txBody>
      </p:sp>
      <p:sp>
        <p:nvSpPr>
          <p:cNvPr id="6" name="Footer Placeholder 5">
            <a:extLst>
              <a:ext uri="{FF2B5EF4-FFF2-40B4-BE49-F238E27FC236}">
                <a16:creationId xmlns:a16="http://schemas.microsoft.com/office/drawing/2014/main" id="{277A7F00-1531-D25A-33D8-5690018F18CF}"/>
              </a:ext>
            </a:extLst>
          </p:cNvPr>
          <p:cNvSpPr>
            <a:spLocks noGrp="1"/>
          </p:cNvSpPr>
          <p:nvPr>
            <p:ph type="ftr" sz="quarter" idx="3"/>
          </p:nvPr>
        </p:nvSpPr>
        <p:spPr/>
        <p:txBody>
          <a:bodyPr/>
          <a:lstStyle/>
          <a:p>
            <a:r>
              <a:rPr lang="en-US"/>
              <a:t>Title of Your Presentation</a:t>
            </a:r>
            <a:endParaRPr lang="en-US" dirty="0"/>
          </a:p>
        </p:txBody>
      </p:sp>
      <p:sp>
        <p:nvSpPr>
          <p:cNvPr id="7" name="Slide Number Placeholder 6">
            <a:extLst>
              <a:ext uri="{FF2B5EF4-FFF2-40B4-BE49-F238E27FC236}">
                <a16:creationId xmlns:a16="http://schemas.microsoft.com/office/drawing/2014/main" id="{D0A1482B-E4B1-A9F7-1FF0-D114D5A69F39}"/>
              </a:ext>
            </a:extLst>
          </p:cNvPr>
          <p:cNvSpPr>
            <a:spLocks noGrp="1"/>
          </p:cNvSpPr>
          <p:nvPr>
            <p:ph type="sldNum" sz="quarter" idx="4"/>
          </p:nvPr>
        </p:nvSpPr>
        <p:spPr/>
        <p:txBody>
          <a:bodyPr/>
          <a:lstStyle/>
          <a:p>
            <a:fld id="{753A1DE0-CF65-344E-A1C3-3B403388D3F5}" type="slidenum">
              <a:rPr lang="en-US" smtClean="0"/>
              <a:pPr/>
              <a:t>2</a:t>
            </a:fld>
            <a:endParaRPr lang="en-US" dirty="0"/>
          </a:p>
        </p:txBody>
      </p:sp>
    </p:spTree>
    <p:extLst>
      <p:ext uri="{BB962C8B-B14F-4D97-AF65-F5344CB8AC3E}">
        <p14:creationId xmlns:p14="http://schemas.microsoft.com/office/powerpoint/2010/main" val="767625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What is the problem that you will be investigating? </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200627" y="1358692"/>
            <a:ext cx="11760000" cy="4461816"/>
          </a:xfrm>
        </p:spPr>
        <p:txBody>
          <a:bodyPr>
            <a:normAutofit/>
          </a:bodyPr>
          <a:lstStyle/>
          <a:p>
            <a:pPr marL="0" indent="0">
              <a:buNone/>
            </a:pPr>
            <a:endParaRPr lang="en-US" altLang="zh-CN" sz="2000" dirty="0" smtClean="0"/>
          </a:p>
          <a:p>
            <a:pPr marL="0" indent="0">
              <a:buNone/>
            </a:pPr>
            <a:r>
              <a:rPr lang="en-US" altLang="zh-CN" sz="2000" dirty="0" smtClean="0"/>
              <a:t>“</a:t>
            </a:r>
            <a:r>
              <a:rPr lang="en-US" altLang="zh-CN" sz="2000" dirty="0"/>
              <a:t>In the case of legged robots, these design parameters can include limb lengths, drive-train parameters such as gear ratio, and control parameters such as gait parameters and duration. The wide range of continuous and discrete design parameters results in a combinatorial problem with often unclear correlations between the design parameters and the resulting robot behavior…, but often it is unclear how the final values (of the parameters) are determined…since the motion parameters and simplified dynamics models are often developed/tuned for a certain instance by hand, it is hard to claim that the optimized motion is truly optimal for each design…”</a:t>
            </a:r>
          </a:p>
          <a:p>
            <a:pPr marL="0" indent="0">
              <a:buNone/>
            </a:pPr>
            <a:endParaRPr lang="en-US" dirty="0" smtClean="0"/>
          </a:p>
          <a:p>
            <a:pPr marL="0" indent="0">
              <a:buNone/>
            </a:pPr>
            <a:r>
              <a:rPr lang="en-US" dirty="0" smtClean="0"/>
              <a:t>There are several </a:t>
            </a:r>
            <a:r>
              <a:rPr lang="en-US" dirty="0"/>
              <a:t>problems centering robot design parameters: </a:t>
            </a:r>
            <a:r>
              <a:rPr lang="en-US" dirty="0" smtClean="0">
                <a:solidFill>
                  <a:srgbClr val="FF0000"/>
                </a:solidFill>
              </a:rPr>
              <a:t>the</a:t>
            </a:r>
            <a:r>
              <a:rPr lang="en-US" dirty="0" smtClean="0"/>
              <a:t> </a:t>
            </a:r>
            <a:r>
              <a:rPr lang="en-US" dirty="0">
                <a:solidFill>
                  <a:srgbClr val="FF0000"/>
                </a:solidFill>
              </a:rPr>
              <a:t>correlation</a:t>
            </a:r>
            <a:r>
              <a:rPr lang="en-US" dirty="0"/>
              <a:t> with the final output, </a:t>
            </a:r>
            <a:r>
              <a:rPr lang="en-US" dirty="0">
                <a:solidFill>
                  <a:srgbClr val="FF0000"/>
                </a:solidFill>
              </a:rPr>
              <a:t>the process of their determination</a:t>
            </a:r>
            <a:r>
              <a:rPr lang="en-US" dirty="0"/>
              <a:t>, and </a:t>
            </a:r>
            <a:r>
              <a:rPr lang="en-US" dirty="0">
                <a:solidFill>
                  <a:srgbClr val="FF0000"/>
                </a:solidFill>
              </a:rPr>
              <a:t>the generalization of application</a:t>
            </a:r>
            <a:r>
              <a:rPr lang="en-US" dirty="0" smtClean="0"/>
              <a:t>.</a:t>
            </a:r>
          </a:p>
          <a:p>
            <a:endParaRPr lang="en-US"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3</a:t>
            </a:fld>
            <a:endParaRPr lang="en-US" dirty="0"/>
          </a:p>
        </p:txBody>
      </p:sp>
    </p:spTree>
    <p:extLst>
      <p:ext uri="{BB962C8B-B14F-4D97-AF65-F5344CB8AC3E}">
        <p14:creationId xmlns:p14="http://schemas.microsoft.com/office/powerpoint/2010/main" val="3687400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CBD60-EFBA-2CD9-4965-B14AC23F7A6B}"/>
              </a:ext>
            </a:extLst>
          </p:cNvPr>
          <p:cNvSpPr>
            <a:spLocks noGrp="1"/>
          </p:cNvSpPr>
          <p:nvPr>
            <p:ph type="title"/>
          </p:nvPr>
        </p:nvSpPr>
        <p:spPr/>
        <p:txBody>
          <a:bodyPr>
            <a:normAutofit/>
          </a:bodyPr>
          <a:lstStyle/>
          <a:p>
            <a:r>
              <a:rPr lang="en-US" dirty="0"/>
              <a:t>What reading will you examine?</a:t>
            </a:r>
            <a:endParaRPr lang="en-CN" dirty="0"/>
          </a:p>
        </p:txBody>
      </p:sp>
      <p:sp>
        <p:nvSpPr>
          <p:cNvPr id="3" name="Content Placeholder 2">
            <a:extLst>
              <a:ext uri="{FF2B5EF4-FFF2-40B4-BE49-F238E27FC236}">
                <a16:creationId xmlns:a16="http://schemas.microsoft.com/office/drawing/2014/main" id="{F93090A8-17A1-1028-11E1-87FD84410D92}"/>
              </a:ext>
            </a:extLst>
          </p:cNvPr>
          <p:cNvSpPr>
            <a:spLocks noGrp="1"/>
          </p:cNvSpPr>
          <p:nvPr>
            <p:ph idx="1"/>
          </p:nvPr>
        </p:nvSpPr>
        <p:spPr>
          <a:xfrm>
            <a:off x="82061" y="1811905"/>
            <a:ext cx="12027877" cy="4860000"/>
          </a:xfrm>
        </p:spPr>
        <p:txBody>
          <a:bodyPr>
            <a:normAutofit/>
          </a:bodyPr>
          <a:lstStyle/>
          <a:p>
            <a:pPr>
              <a:lnSpc>
                <a:spcPct val="150000"/>
              </a:lnSpc>
            </a:pPr>
            <a:r>
              <a:rPr lang="en-US" altLang="zh-CN" sz="2600" dirty="0" smtClean="0"/>
              <a:t>Our project mainly refers to the </a:t>
            </a:r>
            <a:r>
              <a:rPr lang="en-US" altLang="zh-CN" sz="2600" dirty="0"/>
              <a:t>previous paper “Meta Reinforcement Learning </a:t>
            </a:r>
            <a:r>
              <a:rPr lang="en-US" altLang="zh-CN" sz="2600" dirty="0" smtClean="0"/>
              <a:t>for Optimal </a:t>
            </a:r>
            <a:r>
              <a:rPr lang="en-US" altLang="zh-CN" sz="2600" dirty="0"/>
              <a:t>Design of Legged Robots”, </a:t>
            </a:r>
            <a:r>
              <a:rPr lang="en-US" altLang="zh-CN" sz="2600" dirty="0" smtClean="0"/>
              <a:t>attempting </a:t>
            </a:r>
            <a:r>
              <a:rPr lang="en-US" altLang="zh-CN" sz="2600" dirty="0"/>
              <a:t>to reproduce the content of literature research. </a:t>
            </a:r>
            <a:endParaRPr lang="en-US" altLang="zh-CN" sz="2600" dirty="0" smtClean="0"/>
          </a:p>
          <a:p>
            <a:pPr marL="0" indent="0">
              <a:lnSpc>
                <a:spcPct val="150000"/>
              </a:lnSpc>
              <a:buNone/>
            </a:pPr>
            <a:endParaRPr lang="en-US" altLang="zh-CN" sz="1200" dirty="0" smtClean="0"/>
          </a:p>
          <a:p>
            <a:pPr>
              <a:lnSpc>
                <a:spcPct val="150000"/>
              </a:lnSpc>
            </a:pPr>
            <a:r>
              <a:rPr lang="en-US" altLang="zh-CN" sz="2600" dirty="0" smtClean="0"/>
              <a:t>In </a:t>
            </a:r>
            <a:r>
              <a:rPr lang="en-US" altLang="zh-CN" sz="2600" dirty="0" smtClean="0"/>
              <a:t>addition, we need </a:t>
            </a:r>
            <a:r>
              <a:rPr lang="en-US" altLang="zh-CN" sz="2600" dirty="0"/>
              <a:t>to </a:t>
            </a:r>
            <a:r>
              <a:rPr lang="en-US" altLang="zh-CN" sz="2600" dirty="0" smtClean="0"/>
              <a:t>search literatures about </a:t>
            </a:r>
            <a:r>
              <a:rPr lang="en-US" altLang="zh-CN" sz="2600" dirty="0"/>
              <a:t>legged </a:t>
            </a:r>
            <a:r>
              <a:rPr lang="en-US" altLang="zh-CN" sz="2600" dirty="0" smtClean="0"/>
              <a:t>robots, </a:t>
            </a:r>
            <a:r>
              <a:rPr lang="en-US" altLang="zh-CN" sz="2600" dirty="0"/>
              <a:t>machine </a:t>
            </a:r>
            <a:r>
              <a:rPr lang="en-US" altLang="zh-CN" sz="2600" dirty="0" smtClean="0"/>
              <a:t>learning, and </a:t>
            </a:r>
            <a:r>
              <a:rPr lang="en-US" altLang="zh-CN" sz="2600" dirty="0"/>
              <a:t>Markov Decision </a:t>
            </a:r>
            <a:r>
              <a:rPr lang="en-US" altLang="zh-CN" sz="2600" dirty="0" smtClean="0"/>
              <a:t>Process (MDP), to solve the problems we may encounter. </a:t>
            </a:r>
            <a:endParaRPr lang="en-US" sz="2600" dirty="0"/>
          </a:p>
        </p:txBody>
      </p:sp>
      <p:sp>
        <p:nvSpPr>
          <p:cNvPr id="4" name="Content Placeholder 3">
            <a:extLst>
              <a:ext uri="{FF2B5EF4-FFF2-40B4-BE49-F238E27FC236}">
                <a16:creationId xmlns:a16="http://schemas.microsoft.com/office/drawing/2014/main" id="{20B5545F-0384-6887-E964-8EC87CA650C6}"/>
              </a:ext>
            </a:extLst>
          </p:cNvPr>
          <p:cNvSpPr>
            <a:spLocks noGrp="1"/>
          </p:cNvSpPr>
          <p:nvPr>
            <p:ph sz="quarter" idx="13"/>
          </p:nvPr>
        </p:nvSpPr>
        <p:spPr/>
        <p:txBody>
          <a:bodyPr/>
          <a:lstStyle/>
          <a:p>
            <a:r>
              <a:rPr lang="en-US" dirty="0"/>
              <a:t>To provide context and background</a:t>
            </a:r>
            <a:endParaRPr lang="en-CN" dirty="0"/>
          </a:p>
        </p:txBody>
      </p:sp>
      <p:sp>
        <p:nvSpPr>
          <p:cNvPr id="5" name="Date Placeholder 4">
            <a:extLst>
              <a:ext uri="{FF2B5EF4-FFF2-40B4-BE49-F238E27FC236}">
                <a16:creationId xmlns:a16="http://schemas.microsoft.com/office/drawing/2014/main" id="{6CE92815-9F2B-F248-70D3-AB5400A64BD2}"/>
              </a:ext>
            </a:extLst>
          </p:cNvPr>
          <p:cNvSpPr>
            <a:spLocks noGrp="1"/>
          </p:cNvSpPr>
          <p:nvPr>
            <p:ph type="dt" sz="half" idx="2"/>
          </p:nvPr>
        </p:nvSpPr>
        <p:spPr/>
        <p:txBody>
          <a:bodyPr/>
          <a:lstStyle/>
          <a:p>
            <a:r>
              <a:rPr lang="en-US"/>
              <a:t>Presenter Name &amp; Date of Presentation</a:t>
            </a:r>
            <a:endParaRPr lang="en-US" dirty="0"/>
          </a:p>
        </p:txBody>
      </p:sp>
      <p:sp>
        <p:nvSpPr>
          <p:cNvPr id="6" name="Footer Placeholder 5">
            <a:extLst>
              <a:ext uri="{FF2B5EF4-FFF2-40B4-BE49-F238E27FC236}">
                <a16:creationId xmlns:a16="http://schemas.microsoft.com/office/drawing/2014/main" id="{3E9AC5BB-4D88-A757-A810-5560F0AE15E7}"/>
              </a:ext>
            </a:extLst>
          </p:cNvPr>
          <p:cNvSpPr>
            <a:spLocks noGrp="1"/>
          </p:cNvSpPr>
          <p:nvPr>
            <p:ph type="ftr" sz="quarter" idx="3"/>
          </p:nvPr>
        </p:nvSpPr>
        <p:spPr/>
        <p:txBody>
          <a:bodyPr/>
          <a:lstStyle/>
          <a:p>
            <a:r>
              <a:rPr lang="en-US" dirty="0"/>
              <a:t>Title of Your Presentation</a:t>
            </a:r>
          </a:p>
        </p:txBody>
      </p:sp>
      <p:sp>
        <p:nvSpPr>
          <p:cNvPr id="7" name="Slide Number Placeholder 6">
            <a:extLst>
              <a:ext uri="{FF2B5EF4-FFF2-40B4-BE49-F238E27FC236}">
                <a16:creationId xmlns:a16="http://schemas.microsoft.com/office/drawing/2014/main" id="{2338F435-5233-4D84-F3F6-F0BE2D92C3CC}"/>
              </a:ext>
            </a:extLst>
          </p:cNvPr>
          <p:cNvSpPr>
            <a:spLocks noGrp="1"/>
          </p:cNvSpPr>
          <p:nvPr>
            <p:ph type="sldNum" sz="quarter" idx="4"/>
          </p:nvPr>
        </p:nvSpPr>
        <p:spPr/>
        <p:txBody>
          <a:bodyPr/>
          <a:lstStyle/>
          <a:p>
            <a:fld id="{753A1DE0-CF65-344E-A1C3-3B403388D3F5}" type="slidenum">
              <a:rPr lang="en-US" smtClean="0"/>
              <a:pPr/>
              <a:t>4</a:t>
            </a:fld>
            <a:endParaRPr lang="en-US" dirty="0"/>
          </a:p>
        </p:txBody>
      </p:sp>
    </p:spTree>
    <p:extLst>
      <p:ext uri="{BB962C8B-B14F-4D97-AF65-F5344CB8AC3E}">
        <p14:creationId xmlns:p14="http://schemas.microsoft.com/office/powerpoint/2010/main" val="2227968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data will you use? </a:t>
            </a:r>
          </a:p>
        </p:txBody>
      </p:sp>
      <p:sp>
        <p:nvSpPr>
          <p:cNvPr id="3" name="Content Placeholder 2"/>
          <p:cNvSpPr>
            <a:spLocks noGrp="1"/>
          </p:cNvSpPr>
          <p:nvPr>
            <p:ph idx="1"/>
          </p:nvPr>
        </p:nvSpPr>
        <p:spPr>
          <a:xfrm>
            <a:off x="200627" y="1608599"/>
            <a:ext cx="11760000" cy="4860000"/>
          </a:xfrm>
        </p:spPr>
        <p:txBody>
          <a:bodyPr>
            <a:normAutofit/>
          </a:bodyPr>
          <a:lstStyle/>
          <a:p>
            <a:pPr marL="457200" indent="-457200">
              <a:buFont typeface="+mj-lt"/>
              <a:buAutoNum type="arabicPeriod"/>
            </a:pPr>
            <a:r>
              <a:rPr lang="en-US" sz="2000" dirty="0" smtClean="0"/>
              <a:t>A base design comes from a robot currently being developed, which consists of ANYmal C main body with longer legs. The nominal length is 350 mm for both thigh and shank links, on the basis of simplified considerations similar to those mentioned in.</a:t>
            </a:r>
          </a:p>
          <a:p>
            <a:pPr marL="457200" indent="-457200">
              <a:buFont typeface="+mj-lt"/>
              <a:buAutoNum type="arabicPeriod"/>
            </a:pPr>
            <a:endParaRPr lang="en-US" sz="1000" dirty="0" smtClean="0"/>
          </a:p>
          <a:p>
            <a:pPr marL="514350" indent="-514350">
              <a:buAutoNum type="arabicPeriod"/>
            </a:pPr>
            <a:r>
              <a:rPr lang="en-US" sz="2000" dirty="0" smtClean="0"/>
              <a:t>Other </a:t>
            </a:r>
            <a:r>
              <a:rPr lang="en-US" sz="2000" dirty="0"/>
              <a:t>parameters have also been considered, such as the gear ratio of the actuators, the geometry of the linkage transmission, the attachment point of the legs to the base, and the orientation of the first actuator</a:t>
            </a:r>
            <a:r>
              <a:rPr lang="en-US" sz="2000" dirty="0" smtClean="0"/>
              <a:t>.</a:t>
            </a:r>
          </a:p>
          <a:p>
            <a:pPr marL="514350" indent="-514350">
              <a:buAutoNum type="arabicPeriod"/>
            </a:pPr>
            <a:endParaRPr lang="en-US" sz="1000" dirty="0"/>
          </a:p>
          <a:p>
            <a:pPr marL="514350" indent="-514350">
              <a:buAutoNum type="arabicPeriod"/>
            </a:pPr>
            <a:r>
              <a:rPr lang="en-US" sz="2000" dirty="0"/>
              <a:t> In addition, a simplified model for the velocity and torque limits of the real actuator is included in the simulation</a:t>
            </a:r>
            <a:r>
              <a:rPr lang="en-US" sz="2000" dirty="0" smtClean="0"/>
              <a:t>.</a:t>
            </a:r>
          </a:p>
          <a:p>
            <a:pPr marL="514350" indent="-514350">
              <a:buAutoNum type="arabicPeriod"/>
            </a:pPr>
            <a:endParaRPr lang="en-US" sz="1000" dirty="0"/>
          </a:p>
          <a:p>
            <a:pPr marL="514350" indent="-514350">
              <a:buAutoNum type="arabicPeriod"/>
            </a:pPr>
            <a:r>
              <a:rPr lang="zh-CN" altLang="en-US" sz="2000" dirty="0"/>
              <a:t> All the policies are</a:t>
            </a:r>
            <a:r>
              <a:rPr lang="en-US" altLang="zh-CN" sz="2000" dirty="0"/>
              <a:t> </a:t>
            </a:r>
            <a:r>
              <a:rPr lang="zh-CN" altLang="en-US" sz="2000" dirty="0"/>
              <a:t>trained for N=2000 epochs using the same hyperparameters</a:t>
            </a:r>
            <a:r>
              <a:rPr lang="en-US" altLang="zh-CN" sz="2000" dirty="0"/>
              <a:t> </a:t>
            </a:r>
            <a:r>
              <a:rPr lang="zh-CN" altLang="en-US" sz="2000" dirty="0"/>
              <a:t>for </a:t>
            </a:r>
            <a:r>
              <a:rPr lang="zh-CN" altLang="en-US" sz="2000" dirty="0" smtClean="0"/>
              <a:t>PPO. </a:t>
            </a:r>
            <a:r>
              <a:rPr lang="zh-CN" altLang="en-US" sz="2000" dirty="0"/>
              <a:t>Each</a:t>
            </a:r>
            <a:r>
              <a:rPr lang="en-US" altLang="zh-CN" sz="2000" dirty="0"/>
              <a:t> </a:t>
            </a:r>
            <a:r>
              <a:rPr lang="zh-CN" altLang="en-US" sz="2000" dirty="0"/>
              <a:t>epoch runs 1000 training environments with random velocity</a:t>
            </a:r>
            <a:r>
              <a:rPr lang="en-US" altLang="zh-CN" sz="2000" dirty="0"/>
              <a:t> </a:t>
            </a:r>
            <a:r>
              <a:rPr lang="zh-CN" altLang="en-US" sz="2000" dirty="0"/>
              <a:t>commands and terrain parameters.</a:t>
            </a: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p>
        </p:txBody>
      </p:sp>
      <p:sp>
        <p:nvSpPr>
          <p:cNvPr id="7" name="Slide Number Placeholder 6"/>
          <p:cNvSpPr>
            <a:spLocks noGrp="1"/>
          </p:cNvSpPr>
          <p:nvPr>
            <p:ph type="sldNum" sz="quarter" idx="4"/>
          </p:nvPr>
        </p:nvSpPr>
        <p:spPr/>
        <p:txBody>
          <a:bodyPr/>
          <a:lstStyle/>
          <a:p>
            <a:fld id="{753A1DE0-CF65-344E-A1C3-3B403388D3F5}" type="slidenum">
              <a:rPr lang="en-US" smtClean="0"/>
              <a:t>5</a:t>
            </a:fld>
            <a:endParaRPr lang="en-US" dirty="0"/>
          </a:p>
        </p:txBody>
      </p:sp>
    </p:spTree>
    <p:extLst>
      <p:ext uri="{BB962C8B-B14F-4D97-AF65-F5344CB8AC3E}">
        <p14:creationId xmlns:p14="http://schemas.microsoft.com/office/powerpoint/2010/main" val="21948566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data will you use? </a:t>
            </a:r>
          </a:p>
        </p:txBody>
      </p:sp>
      <p:sp>
        <p:nvSpPr>
          <p:cNvPr id="3" name="Content Placeholder 2"/>
          <p:cNvSpPr>
            <a:spLocks noGrp="1"/>
          </p:cNvSpPr>
          <p:nvPr>
            <p:ph idx="1"/>
          </p:nvPr>
        </p:nvSpPr>
        <p:spPr>
          <a:xfrm>
            <a:off x="200628" y="1001737"/>
            <a:ext cx="11760000" cy="4860000"/>
          </a:xfrm>
        </p:spPr>
        <p:txBody>
          <a:bodyPr>
            <a:normAutofit/>
          </a:bodyPr>
          <a:lstStyle/>
          <a:p>
            <a:pPr marL="0" indent="0">
              <a:buNone/>
            </a:pPr>
            <a:endParaRPr lang="en-US" sz="1600" dirty="0"/>
          </a:p>
          <a:p>
            <a:pPr marL="0" indent="0">
              <a:buNone/>
            </a:pPr>
            <a:r>
              <a:rPr lang="en-US" sz="2000" dirty="0" smtClean="0"/>
              <a:t>References</a:t>
            </a:r>
            <a:r>
              <a:rPr lang="en-US" sz="2000" dirty="0"/>
              <a:t>:</a:t>
            </a:r>
          </a:p>
          <a:p>
            <a:pPr marL="0" indent="0">
              <a:buNone/>
            </a:pPr>
            <a:r>
              <a:rPr lang="en-US" sz="1800" dirty="0" smtClean="0"/>
              <a:t>[1] </a:t>
            </a:r>
            <a:r>
              <a:rPr lang="en-US" sz="1800" dirty="0"/>
              <a:t>A. Ananthanarayanan et al., “Towards a bio-inspired leg design for high_x0002_speed running,” Bioinspiration &amp; biomimetics, vol. 7, p. 046005, 08,2012.</a:t>
            </a:r>
          </a:p>
          <a:p>
            <a:pPr marL="0" indent="0">
              <a:buNone/>
            </a:pPr>
            <a:r>
              <a:rPr lang="en-US" sz="1800" dirty="0"/>
              <a:t>[</a:t>
            </a:r>
            <a:r>
              <a:rPr lang="en-US" sz="1800" dirty="0" smtClean="0"/>
              <a:t>2] </a:t>
            </a:r>
            <a:r>
              <a:rPr lang="en-US" sz="1800" dirty="0"/>
              <a:t>“Anymal - autonomous legged robot,” May 2021. [Online]. Available:https://</a:t>
            </a:r>
            <a:r>
              <a:rPr lang="en-US" sz="1800" dirty="0" smtClean="0"/>
              <a:t>www.anybotics.com/anymal-autonomous-legged-robot.</a:t>
            </a:r>
            <a:endParaRPr lang="en-US" sz="1800" dirty="0"/>
          </a:p>
          <a:p>
            <a:pPr marL="0" indent="0">
              <a:buNone/>
            </a:pPr>
            <a:r>
              <a:rPr lang="en-US" sz="1800" dirty="0" smtClean="0"/>
              <a:t>[</a:t>
            </a:r>
            <a:r>
              <a:rPr lang="en-US" sz="1800" dirty="0"/>
              <a:t>3</a:t>
            </a:r>
            <a:r>
              <a:rPr lang="en-US" sz="1800" dirty="0" smtClean="0"/>
              <a:t>] </a:t>
            </a:r>
            <a:r>
              <a:rPr lang="en-US" sz="1800" dirty="0"/>
              <a:t>J. Hwangbo et al., “Per-contact iteration method for solving contact dynamics,” IEEE Robotics and Automation Letters, vol. 3, no. 2, pp.895–902, 2018. [Online]. Available: www.raisim.com</a:t>
            </a:r>
          </a:p>
          <a:p>
            <a:pPr marL="0" indent="0">
              <a:buNone/>
            </a:pPr>
            <a:endParaRPr lang="en-US" sz="1600"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p>
        </p:txBody>
      </p:sp>
      <p:sp>
        <p:nvSpPr>
          <p:cNvPr id="7" name="Slide Number Placeholder 6"/>
          <p:cNvSpPr>
            <a:spLocks noGrp="1"/>
          </p:cNvSpPr>
          <p:nvPr>
            <p:ph type="sldNum" sz="quarter" idx="4"/>
          </p:nvPr>
        </p:nvSpPr>
        <p:spPr/>
        <p:txBody>
          <a:bodyPr/>
          <a:lstStyle/>
          <a:p>
            <a:fld id="{753A1DE0-CF65-344E-A1C3-3B403388D3F5}" type="slidenum">
              <a:rPr lang="en-US" smtClean="0"/>
              <a:t>6</a:t>
            </a:fld>
            <a:endParaRPr lang="en-US" dirty="0"/>
          </a:p>
        </p:txBody>
      </p:sp>
      <p:pic>
        <p:nvPicPr>
          <p:cNvPr id="32" name="Drawing 32" descr="IMAGE"/>
          <p:cNvPicPr>
            <a:picLocks noChangeAspect="1"/>
          </p:cNvPicPr>
          <p:nvPr/>
        </p:nvPicPr>
        <p:blipFill>
          <a:blip r:embed="rId2"/>
          <a:stretch>
            <a:fillRect/>
          </a:stretch>
        </p:blipFill>
        <p:spPr>
          <a:xfrm>
            <a:off x="379730" y="3826510"/>
            <a:ext cx="3086735" cy="1898650"/>
          </a:xfrm>
          <a:prstGeom prst="rect">
            <a:avLst/>
          </a:prstGeom>
        </p:spPr>
      </p:pic>
      <p:sp>
        <p:nvSpPr>
          <p:cNvPr id="10" name="文本框 9"/>
          <p:cNvSpPr txBox="1"/>
          <p:nvPr/>
        </p:nvSpPr>
        <p:spPr>
          <a:xfrm>
            <a:off x="825500" y="5725160"/>
            <a:ext cx="4064000" cy="758825"/>
          </a:xfrm>
          <a:prstGeom prst="rect">
            <a:avLst/>
          </a:prstGeom>
          <a:noFill/>
        </p:spPr>
        <p:txBody>
          <a:bodyPr wrap="square" rtlCol="0">
            <a:noAutofit/>
          </a:bodyPr>
          <a:lstStyle/>
          <a:p>
            <a:r>
              <a:rPr lang="en-US" dirty="0">
                <a:solidFill>
                  <a:schemeClr val="bg1"/>
                </a:solidFill>
                <a:sym typeface="+mn-ea"/>
              </a:rPr>
              <a:t>PPO hyperparameters</a:t>
            </a:r>
            <a:endParaRPr lang="en-US" dirty="0">
              <a:solidFill>
                <a:schemeClr val="bg1"/>
              </a:solidFill>
            </a:endParaRPr>
          </a:p>
          <a:p>
            <a:endParaRPr lang="en-US" altLang="en-US" baseline="0" dirty="0" smtClean="0">
              <a:solidFill>
                <a:schemeClr val="bg1"/>
              </a:solidFill>
            </a:endParaRPr>
          </a:p>
        </p:txBody>
      </p:sp>
    </p:spTree>
    <p:extLst>
      <p:ext uri="{BB962C8B-B14F-4D97-AF65-F5344CB8AC3E}">
        <p14:creationId xmlns:p14="http://schemas.microsoft.com/office/powerpoint/2010/main" val="1885465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method or algorithm are you proposing? </a:t>
            </a:r>
          </a:p>
        </p:txBody>
      </p:sp>
      <p:sp>
        <p:nvSpPr>
          <p:cNvPr id="3" name="Content Placeholder 2"/>
          <p:cNvSpPr>
            <a:spLocks noGrp="1"/>
          </p:cNvSpPr>
          <p:nvPr>
            <p:ph idx="1"/>
          </p:nvPr>
        </p:nvSpPr>
        <p:spPr>
          <a:xfrm>
            <a:off x="162560" y="1216026"/>
            <a:ext cx="11866880" cy="4859460"/>
          </a:xfrm>
        </p:spPr>
        <p:txBody>
          <a:bodyPr>
            <a:normAutofit lnSpcReduction="10000"/>
          </a:bodyPr>
          <a:lstStyle/>
          <a:p>
            <a:r>
              <a:rPr lang="en-US" b="1" dirty="0">
                <a:sym typeface="+mn-ea"/>
              </a:rPr>
              <a:t>Markov Decision Process(MDP): </a:t>
            </a:r>
            <a:r>
              <a:rPr lang="en-US" dirty="0">
                <a:sym typeface="+mn-ea"/>
              </a:rPr>
              <a:t>MDP is a mathematical framework for formulating a discrete-time decision-making process which is commonly used in RL. The objective of RL is to obtain an optimal policy π∗ that maximizes the cumulative discounted rewards throughout interactions with its environment in an iterative fashion.</a:t>
            </a:r>
          </a:p>
          <a:p>
            <a:endParaRPr lang="en-US" sz="2000" b="1" dirty="0">
              <a:sym typeface="+mn-ea"/>
            </a:endParaRPr>
          </a:p>
          <a:p>
            <a:r>
              <a:rPr lang="en-US" b="1" dirty="0">
                <a:sym typeface="+mn-ea"/>
              </a:rPr>
              <a:t>Fast Adaptation with Meta-learning: </a:t>
            </a:r>
            <a:r>
              <a:rPr lang="en-US" dirty="0">
                <a:sym typeface="+mn-ea"/>
              </a:rPr>
              <a:t>The Model-Agnostic Meta-Learning (MAML) approach is used to train our meta-policies. This approach enables fast fine-tuning to a task with a small amount of data possible during test </a:t>
            </a:r>
            <a:r>
              <a:rPr lang="en-US" dirty="0" smtClean="0">
                <a:sym typeface="+mn-ea"/>
              </a:rPr>
              <a:t>time.</a:t>
            </a:r>
            <a:endParaRPr lang="en-US" dirty="0">
              <a:sym typeface="+mn-ea"/>
            </a:endParaRPr>
          </a:p>
          <a:p>
            <a:endParaRPr lang="en-US" sz="2000" b="1" dirty="0">
              <a:sym typeface="+mn-ea"/>
            </a:endParaRPr>
          </a:p>
          <a:p>
            <a:r>
              <a:rPr lang="en-US" b="1" dirty="0">
                <a:sym typeface="+mn-ea"/>
              </a:rPr>
              <a:t>Design Optimization: </a:t>
            </a:r>
            <a:r>
              <a:rPr lang="en-US" dirty="0">
                <a:sym typeface="+mn-ea"/>
              </a:rPr>
              <a:t>The goal is obtaining a set of design parameters that maximizes a given fitness function by using CMA-ES for the </a:t>
            </a:r>
            <a:r>
              <a:rPr lang="en-US" dirty="0" smtClean="0">
                <a:sym typeface="+mn-ea"/>
              </a:rPr>
              <a:t>optimization</a:t>
            </a:r>
            <a:r>
              <a:rPr lang="en-US" dirty="0">
                <a:sym typeface="+mn-ea"/>
              </a:rPr>
              <a:t>.</a:t>
            </a:r>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p>
        </p:txBody>
      </p:sp>
      <p:sp>
        <p:nvSpPr>
          <p:cNvPr id="7" name="Slide Number Placeholder 6"/>
          <p:cNvSpPr>
            <a:spLocks noGrp="1"/>
          </p:cNvSpPr>
          <p:nvPr>
            <p:ph type="sldNum" sz="quarter" idx="4"/>
          </p:nvPr>
        </p:nvSpPr>
        <p:spPr/>
        <p:txBody>
          <a:bodyPr/>
          <a:lstStyle/>
          <a:p>
            <a:fld id="{753A1DE0-CF65-344E-A1C3-3B403388D3F5}" type="slidenum">
              <a:rPr lang="en-US" smtClean="0"/>
              <a:t>7</a:t>
            </a:fld>
            <a:endParaRPr lang="en-US" dirty="0"/>
          </a:p>
        </p:txBody>
      </p:sp>
    </p:spTree>
    <p:extLst>
      <p:ext uri="{BB962C8B-B14F-4D97-AF65-F5344CB8AC3E}">
        <p14:creationId xmlns:p14="http://schemas.microsoft.com/office/powerpoint/2010/main" val="3786625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will you evaluate your results? </a:t>
            </a:r>
          </a:p>
        </p:txBody>
      </p:sp>
      <p:sp>
        <p:nvSpPr>
          <p:cNvPr id="3" name="Content Placeholder 2"/>
          <p:cNvSpPr>
            <a:spLocks noGrp="1"/>
          </p:cNvSpPr>
          <p:nvPr>
            <p:ph idx="1"/>
          </p:nvPr>
        </p:nvSpPr>
        <p:spPr>
          <a:xfrm>
            <a:off x="105508" y="1380392"/>
            <a:ext cx="11855120" cy="5050305"/>
          </a:xfrm>
        </p:spPr>
        <p:txBody>
          <a:bodyPr>
            <a:normAutofit/>
          </a:bodyPr>
          <a:lstStyle/>
          <a:p>
            <a:pPr marL="457200" lvl="1" indent="0">
              <a:buNone/>
            </a:pPr>
            <a:r>
              <a:rPr lang="en-US" sz="2800" dirty="0"/>
              <a:t>We will evaluate our results by comparing them with the results and conclusions of previous papers.</a:t>
            </a:r>
            <a:endParaRPr lang="en-US" dirty="0"/>
          </a:p>
        </p:txBody>
      </p:sp>
      <p:sp>
        <p:nvSpPr>
          <p:cNvPr id="5" name="Date Placeholder 4"/>
          <p:cNvSpPr>
            <a:spLocks noGrp="1"/>
          </p:cNvSpPr>
          <p:nvPr>
            <p:ph type="dt" sz="half" idx="2"/>
          </p:nvPr>
        </p:nvSpPr>
        <p:spPr/>
        <p:txBody>
          <a:bodyPr/>
          <a:lstStyle/>
          <a:p>
            <a:r>
              <a:rPr lang="en-US"/>
              <a:t>Presenter Name &amp; Date of Presentation</a:t>
            </a:r>
            <a:endParaRPr lang="en-US" dirty="0"/>
          </a:p>
        </p:txBody>
      </p:sp>
      <p:sp>
        <p:nvSpPr>
          <p:cNvPr id="6" name="Footer Placeholder 5"/>
          <p:cNvSpPr>
            <a:spLocks noGrp="1"/>
          </p:cNvSpPr>
          <p:nvPr>
            <p:ph type="ftr" sz="quarter" idx="3"/>
          </p:nvPr>
        </p:nvSpPr>
        <p:spPr/>
        <p:txBody>
          <a:bodyPr/>
          <a:lstStyle/>
          <a:p>
            <a:r>
              <a:rPr lang="en-US" dirty="0"/>
              <a:t>Title of Your Presentation</a:t>
            </a:r>
          </a:p>
        </p:txBody>
      </p:sp>
      <p:sp>
        <p:nvSpPr>
          <p:cNvPr id="7" name="Slide Number Placeholder 6"/>
          <p:cNvSpPr>
            <a:spLocks noGrp="1"/>
          </p:cNvSpPr>
          <p:nvPr>
            <p:ph type="sldNum" sz="quarter" idx="4"/>
          </p:nvPr>
        </p:nvSpPr>
        <p:spPr/>
        <p:txBody>
          <a:bodyPr/>
          <a:lstStyle/>
          <a:p>
            <a:fld id="{753A1DE0-CF65-344E-A1C3-3B403388D3F5}" type="slidenum">
              <a:rPr lang="en-US" smtClean="0"/>
              <a:t>8</a:t>
            </a:fld>
            <a:endParaRPr lang="en-US" dirty="0"/>
          </a:p>
        </p:txBody>
      </p:sp>
      <p:pic>
        <p:nvPicPr>
          <p:cNvPr id="8" name="图片 7"/>
          <p:cNvPicPr>
            <a:picLocks noChangeAspect="1"/>
          </p:cNvPicPr>
          <p:nvPr/>
        </p:nvPicPr>
        <p:blipFill>
          <a:blip r:embed="rId2"/>
          <a:stretch>
            <a:fillRect/>
          </a:stretch>
        </p:blipFill>
        <p:spPr>
          <a:xfrm>
            <a:off x="3314523" y="3815030"/>
            <a:ext cx="4800778" cy="2357677"/>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9792" y="2382617"/>
            <a:ext cx="8374107" cy="1432413"/>
          </a:xfrm>
          <a:prstGeom prst="rect">
            <a:avLst/>
          </a:prstGeom>
        </p:spPr>
      </p:pic>
    </p:spTree>
    <p:extLst>
      <p:ext uri="{BB962C8B-B14F-4D97-AF65-F5344CB8AC3E}">
        <p14:creationId xmlns:p14="http://schemas.microsoft.com/office/powerpoint/2010/main" val="4832792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628" y="946517"/>
            <a:ext cx="11790744" cy="2387600"/>
          </a:xfrm>
        </p:spPr>
        <p:txBody>
          <a:bodyPr>
            <a:normAutofit/>
          </a:bodyPr>
          <a:lstStyle/>
          <a:p>
            <a:r>
              <a:rPr lang="en-US" dirty="0">
                <a:solidFill>
                  <a:schemeClr val="accent5">
                    <a:lumMod val="75000"/>
                  </a:schemeClr>
                </a:solidFill>
                <a:sym typeface="+mn-ea"/>
              </a:rPr>
              <a:t>Thank you for your listening!</a:t>
            </a:r>
            <a:endParaRPr lang="en-US" dirty="0"/>
          </a:p>
        </p:txBody>
      </p:sp>
      <p:sp>
        <p:nvSpPr>
          <p:cNvPr id="3" name="Subtitle 2"/>
          <p:cNvSpPr>
            <a:spLocks noGrp="1"/>
          </p:cNvSpPr>
          <p:nvPr>
            <p:ph type="subTitle" idx="1"/>
          </p:nvPr>
        </p:nvSpPr>
        <p:spPr>
          <a:xfrm>
            <a:off x="894202" y="3924545"/>
            <a:ext cx="10403597" cy="1655762"/>
          </a:xfrm>
        </p:spPr>
        <p:txBody>
          <a:bodyPr>
            <a:normAutofit fontScale="92500" lnSpcReduction="10000"/>
          </a:bodyPr>
          <a:lstStyle/>
          <a:p>
            <a:endParaRPr lang="en-US" altLang="zh-CN" dirty="0"/>
          </a:p>
          <a:p>
            <a:r>
              <a:rPr lang="en-US" altLang="zh-CN" sz="3600" dirty="0" smtClean="0"/>
              <a:t>Team </a:t>
            </a:r>
            <a:r>
              <a:rPr lang="en-US" altLang="zh-CN" sz="3600" dirty="0"/>
              <a:t>2</a:t>
            </a:r>
            <a:endParaRPr lang="zh-CN" altLang="en-US" sz="3600" dirty="0"/>
          </a:p>
          <a:p>
            <a:endParaRPr lang="en-US" altLang="zh-CN" sz="1300" dirty="0" smtClean="0"/>
          </a:p>
          <a:p>
            <a:r>
              <a:rPr lang="en-US" altLang="zh-CN" sz="2800" dirty="0" smtClean="0"/>
              <a:t>ME 336 Spring 2024</a:t>
            </a:r>
          </a:p>
        </p:txBody>
      </p:sp>
    </p:spTree>
    <p:extLst>
      <p:ext uri="{BB962C8B-B14F-4D97-AF65-F5344CB8AC3E}">
        <p14:creationId xmlns:p14="http://schemas.microsoft.com/office/powerpoint/2010/main" val="107537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imes New Roman + FangSong">
      <a:majorFont>
        <a:latin typeface="Times New Roman"/>
        <a:ea typeface="FangSong"/>
        <a:cs typeface=""/>
      </a:majorFont>
      <a:minorFont>
        <a:latin typeface="Times New Roman"/>
        <a:ea typeface="FangSong"/>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defRPr baseline="0" dirty="0" err="1" smtClean="0">
            <a:solidFill>
              <a:schemeClr val="bg1"/>
            </a:solidFill>
          </a:defRPr>
        </a:defPPr>
      </a:lstStyle>
    </a:txDef>
  </a:objectDefaults>
  <a:extraClrSchemeLst/>
  <a:extLst>
    <a:ext uri="{05A4C25C-085E-4340-85A3-A5531E510DB2}">
      <thm15:themeFamily xmlns:thm15="http://schemas.microsoft.com/office/thememl/2012/main" name="SUSTechDL MS PowerPoint Template" id="{0CD3A1FC-2128-E844-9E4B-DAC958EB80F2}" vid="{EA794DF9-6485-5846-8073-ADE415CFB9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主题​​</Template>
  <TotalTime>251</TotalTime>
  <Words>1134</Words>
  <Application>Microsoft Office PowerPoint</Application>
  <PresentationFormat>宽屏</PresentationFormat>
  <Paragraphs>70</Paragraphs>
  <Slides>9</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9</vt:i4>
      </vt:variant>
    </vt:vector>
  </HeadingPairs>
  <TitlesOfParts>
    <vt:vector size="14" baseType="lpstr">
      <vt:lpstr>FangSong</vt:lpstr>
      <vt:lpstr>Arial</vt:lpstr>
      <vt:lpstr>Calibri</vt:lpstr>
      <vt:lpstr>Times New Roman</vt:lpstr>
      <vt:lpstr>Office 主题​​</vt:lpstr>
      <vt:lpstr>Reproduction of Meta Reinforcement Learning for Optimal Design of Legged Robots</vt:lpstr>
      <vt:lpstr>Proposed Project Title Summary</vt:lpstr>
      <vt:lpstr>What is the problem that you will be investigating? </vt:lpstr>
      <vt:lpstr>What reading will you examine?</vt:lpstr>
      <vt:lpstr>What data will you use? </vt:lpstr>
      <vt:lpstr>What data will you use? </vt:lpstr>
      <vt:lpstr>What method or algorithm are you proposing? </vt:lpstr>
      <vt:lpstr>How will you evaluate your results? </vt:lpstr>
      <vt:lpstr>Thank you for your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paper] </dc:title>
  <dc:creator>Chaoyang Song</dc:creator>
  <cp:lastModifiedBy>admin</cp:lastModifiedBy>
  <cp:revision>27</cp:revision>
  <dcterms:created xsi:type="dcterms:W3CDTF">2023-02-12T01:29:03Z</dcterms:created>
  <dcterms:modified xsi:type="dcterms:W3CDTF">2024-03-24T15:16:31Z</dcterms:modified>
</cp:coreProperties>
</file>