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2"/>
  </p:notesMasterIdLst>
  <p:sldIdLst>
    <p:sldId id="282" r:id="rId2"/>
    <p:sldId id="280" r:id="rId3"/>
    <p:sldId id="281" r:id="rId4"/>
    <p:sldId id="284" r:id="rId5"/>
    <p:sldId id="276" r:id="rId6"/>
    <p:sldId id="277" r:id="rId7"/>
    <p:sldId id="285" r:id="rId8"/>
    <p:sldId id="286" r:id="rId9"/>
    <p:sldId id="283" r:id="rId10"/>
    <p:sldId id="26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A5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94" autoAdjust="0"/>
    <p:restoredTop sz="71798" autoAdjust="0"/>
  </p:normalViewPr>
  <p:slideViewPr>
    <p:cSldViewPr snapToGrid="0" snapToObjects="1">
      <p:cViewPr varScale="1">
        <p:scale>
          <a:sx n="110" d="100"/>
          <a:sy n="110" d="100"/>
        </p:scale>
        <p:origin x="18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5EF990-4279-964D-8D62-BD9DE620F371}" type="datetimeFigureOut">
              <a:rPr lang="en-US" smtClean="0"/>
              <a:t>3/25/2024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CEA10A-AC53-EF4A-B20F-CD7086185DBB}" type="slidenum">
              <a:rPr lang="en-US" smtClean="0"/>
              <a:t>‹#›</a:t>
            </a:fld>
            <a:endParaRPr lang="en-US"/>
          </a:p>
        </p:txBody>
      </p:sp>
    </p:spTree>
    <p:extLst>
      <p:ext uri="{BB962C8B-B14F-4D97-AF65-F5344CB8AC3E}">
        <p14:creationId xmlns:p14="http://schemas.microsoft.com/office/powerpoint/2010/main" val="2121511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00628" y="1122363"/>
            <a:ext cx="11790744" cy="2387600"/>
          </a:xfrm>
        </p:spPr>
        <p:txBody>
          <a:bodyPr anchor="b"/>
          <a:lstStyle>
            <a:lvl1pPr algn="ctr">
              <a:defRPr sz="6000"/>
            </a:lvl1pPr>
          </a:lstStyle>
          <a:p>
            <a:r>
              <a:rPr lang="en-US" altLang="zh-CN"/>
              <a:t>Click to edit Master title style</a:t>
            </a:r>
            <a:endParaRPr lang="en-US" dirty="0"/>
          </a:p>
        </p:txBody>
      </p:sp>
      <p:sp>
        <p:nvSpPr>
          <p:cNvPr id="3" name="Subtitle 2"/>
          <p:cNvSpPr>
            <a:spLocks noGrp="1"/>
          </p:cNvSpPr>
          <p:nvPr>
            <p:ph type="subTitle" idx="1"/>
          </p:nvPr>
        </p:nvSpPr>
        <p:spPr>
          <a:xfrm>
            <a:off x="894202" y="3602038"/>
            <a:ext cx="10403597" cy="1655762"/>
          </a:xfrm>
        </p:spPr>
        <p:txBody>
          <a:bodyPr/>
          <a:lstStyle>
            <a:lvl1pPr marL="0" indent="0" algn="ctr">
              <a:buNone/>
              <a:defRPr sz="2400">
                <a:solidFill>
                  <a:srgbClr val="C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en-US" dirty="0"/>
          </a:p>
        </p:txBody>
      </p:sp>
      <p:sp>
        <p:nvSpPr>
          <p:cNvPr id="7" name="Date Placeholder 3">
            <a:extLst>
              <a:ext uri="{FF2B5EF4-FFF2-40B4-BE49-F238E27FC236}">
                <a16:creationId xmlns:a16="http://schemas.microsoft.com/office/drawing/2014/main" id="{2DDD2C22-3B0E-784D-B6FF-15A90CAE11F6}"/>
              </a:ext>
            </a:extLst>
          </p:cNvPr>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8" name="Footer Placeholder 4">
            <a:extLst>
              <a:ext uri="{FF2B5EF4-FFF2-40B4-BE49-F238E27FC236}">
                <a16:creationId xmlns:a16="http://schemas.microsoft.com/office/drawing/2014/main" id="{499BE109-A4EE-9F4B-938E-D5DA3BB0D7AB}"/>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9" name="Slide Number Placeholder 5">
            <a:extLst>
              <a:ext uri="{FF2B5EF4-FFF2-40B4-BE49-F238E27FC236}">
                <a16:creationId xmlns:a16="http://schemas.microsoft.com/office/drawing/2014/main" id="{11DB082C-2E6A-C747-A349-3407AEE7A617}"/>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pic>
        <p:nvPicPr>
          <p:cNvPr id="11" name="Picture 10">
            <a:extLst>
              <a:ext uri="{FF2B5EF4-FFF2-40B4-BE49-F238E27FC236}">
                <a16:creationId xmlns:a16="http://schemas.microsoft.com/office/drawing/2014/main" id="{DF769E78-B915-BA4D-B360-8DB99597D26D}"/>
              </a:ext>
            </a:extLst>
          </p:cNvPr>
          <p:cNvPicPr>
            <a:picLocks noChangeAspect="1"/>
          </p:cNvPicPr>
          <p:nvPr userDrawn="1"/>
        </p:nvPicPr>
        <p:blipFill>
          <a:blip r:embed="rId2">
            <a:alphaModFix/>
          </a:blip>
          <a:stretch>
            <a:fillRect/>
          </a:stretch>
        </p:blipFill>
        <p:spPr>
          <a:xfrm>
            <a:off x="200627" y="5349875"/>
            <a:ext cx="891873" cy="891873"/>
          </a:xfrm>
          <a:prstGeom prst="rect">
            <a:avLst/>
          </a:prstGeom>
        </p:spPr>
      </p:pic>
      <p:pic>
        <p:nvPicPr>
          <p:cNvPr id="10" name="Picture 9">
            <a:extLst>
              <a:ext uri="{FF2B5EF4-FFF2-40B4-BE49-F238E27FC236}">
                <a16:creationId xmlns:a16="http://schemas.microsoft.com/office/drawing/2014/main" id="{E2A892F8-E70D-F23B-E6A5-77FB130F5A81}"/>
              </a:ext>
            </a:extLst>
          </p:cNvPr>
          <p:cNvPicPr>
            <a:picLocks noChangeAspect="1"/>
          </p:cNvPicPr>
          <p:nvPr userDrawn="1"/>
        </p:nvPicPr>
        <p:blipFill>
          <a:blip r:embed="rId3"/>
          <a:stretch>
            <a:fillRect/>
          </a:stretch>
        </p:blipFill>
        <p:spPr>
          <a:xfrm>
            <a:off x="1164166" y="5349875"/>
            <a:ext cx="891873" cy="891873"/>
          </a:xfrm>
          <a:prstGeom prst="rect">
            <a:avLst/>
          </a:prstGeom>
        </p:spPr>
      </p:pic>
    </p:spTree>
    <p:extLst>
      <p:ext uri="{BB962C8B-B14F-4D97-AF65-F5344CB8AC3E}">
        <p14:creationId xmlns:p14="http://schemas.microsoft.com/office/powerpoint/2010/main" val="24454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00628" y="149401"/>
            <a:ext cx="4571397" cy="1339659"/>
          </a:xfrm>
        </p:spPr>
        <p:txBody>
          <a:bodyPr anchor="b"/>
          <a:lstStyle>
            <a:lvl1pPr>
              <a:defRPr sz="3200"/>
            </a:lvl1pPr>
          </a:lstStyle>
          <a:p>
            <a:r>
              <a:rPr lang="en-US" altLang="zh-CN"/>
              <a:t>Click to edit Master title style</a:t>
            </a:r>
            <a:endParaRPr lang="en-US" dirty="0"/>
          </a:p>
        </p:txBody>
      </p:sp>
      <p:sp>
        <p:nvSpPr>
          <p:cNvPr id="3" name="Picture Placeholder 2"/>
          <p:cNvSpPr>
            <a:spLocks noGrp="1" noChangeAspect="1"/>
          </p:cNvSpPr>
          <p:nvPr>
            <p:ph type="pic" idx="1"/>
          </p:nvPr>
        </p:nvSpPr>
        <p:spPr>
          <a:xfrm>
            <a:off x="5183187" y="150472"/>
            <a:ext cx="6777439" cy="625032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en-US" dirty="0"/>
          </a:p>
        </p:txBody>
      </p:sp>
      <p:sp>
        <p:nvSpPr>
          <p:cNvPr id="4" name="Text Placeholder 3"/>
          <p:cNvSpPr>
            <a:spLocks noGrp="1"/>
          </p:cNvSpPr>
          <p:nvPr>
            <p:ph type="body" sz="half" idx="2"/>
          </p:nvPr>
        </p:nvSpPr>
        <p:spPr>
          <a:xfrm>
            <a:off x="200628" y="2057400"/>
            <a:ext cx="4571397" cy="4343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cxnSp>
        <p:nvCxnSpPr>
          <p:cNvPr id="9" name="直接连接符 8">
            <a:extLst>
              <a:ext uri="{FF2B5EF4-FFF2-40B4-BE49-F238E27FC236}">
                <a16:creationId xmlns:a16="http://schemas.microsoft.com/office/drawing/2014/main" id="{6062B7A0-C7F6-4499-9AE1-5E26432B2BF0}"/>
              </a:ext>
            </a:extLst>
          </p:cNvPr>
          <p:cNvCxnSpPr>
            <a:cxnSpLocks/>
          </p:cNvCxnSpPr>
          <p:nvPr userDrawn="1"/>
        </p:nvCxnSpPr>
        <p:spPr>
          <a:xfrm>
            <a:off x="200628" y="1489059"/>
            <a:ext cx="4571397"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10" name="内容占位符 7">
            <a:extLst>
              <a:ext uri="{FF2B5EF4-FFF2-40B4-BE49-F238E27FC236}">
                <a16:creationId xmlns:a16="http://schemas.microsoft.com/office/drawing/2014/main" id="{08301586-1E36-4E84-B722-488EB2E00B7B}"/>
              </a:ext>
            </a:extLst>
          </p:cNvPr>
          <p:cNvSpPr>
            <a:spLocks noGrp="1"/>
          </p:cNvSpPr>
          <p:nvPr>
            <p:ph sz="quarter" idx="14"/>
          </p:nvPr>
        </p:nvSpPr>
        <p:spPr>
          <a:xfrm>
            <a:off x="199969" y="1489060"/>
            <a:ext cx="45720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p>
        </p:txBody>
      </p:sp>
      <p:sp>
        <p:nvSpPr>
          <p:cNvPr id="11" name="Date Placeholder 3">
            <a:extLst>
              <a:ext uri="{FF2B5EF4-FFF2-40B4-BE49-F238E27FC236}">
                <a16:creationId xmlns:a16="http://schemas.microsoft.com/office/drawing/2014/main" id="{5525C2B1-63C2-3045-8AE6-55CA83E910EB}"/>
              </a:ext>
            </a:extLst>
          </p:cNvPr>
          <p:cNvSpPr>
            <a:spLocks noGrp="1"/>
          </p:cNvSpPr>
          <p:nvPr>
            <p:ph type="dt" sz="half" idx="15"/>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2" name="Footer Placeholder 4">
            <a:extLst>
              <a:ext uri="{FF2B5EF4-FFF2-40B4-BE49-F238E27FC236}">
                <a16:creationId xmlns:a16="http://schemas.microsoft.com/office/drawing/2014/main" id="{5BB6833B-73CB-2E40-878C-C3345699B77B}"/>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3" name="Slide Number Placeholder 5">
            <a:extLst>
              <a:ext uri="{FF2B5EF4-FFF2-40B4-BE49-F238E27FC236}">
                <a16:creationId xmlns:a16="http://schemas.microsoft.com/office/drawing/2014/main" id="{27755808-D092-5743-B10C-07498BA808AF}"/>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1358132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88E35-56FA-4CAA-AA89-4862F63EACAF}"/>
              </a:ext>
            </a:extLst>
          </p:cNvPr>
          <p:cNvSpPr>
            <a:spLocks noGrp="1"/>
          </p:cNvSpPr>
          <p:nvPr>
            <p:ph type="title"/>
          </p:nvPr>
        </p:nvSpPr>
        <p:spPr/>
        <p:txBody>
          <a:bodyPr/>
          <a:lstStyle/>
          <a:p>
            <a:r>
              <a:rPr lang="en-US" altLang="zh-CN"/>
              <a:t>Click to edit Master title style</a:t>
            </a:r>
            <a:endParaRPr lang="zh-CN" altLang="en-US"/>
          </a:p>
        </p:txBody>
      </p:sp>
      <p:sp>
        <p:nvSpPr>
          <p:cNvPr id="6" name="Date Placeholder 3">
            <a:extLst>
              <a:ext uri="{FF2B5EF4-FFF2-40B4-BE49-F238E27FC236}">
                <a16:creationId xmlns:a16="http://schemas.microsoft.com/office/drawing/2014/main" id="{41AED8E2-D455-6949-BB13-9BE6A6779269}"/>
              </a:ext>
            </a:extLst>
          </p:cNvPr>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7" name="Footer Placeholder 4">
            <a:extLst>
              <a:ext uri="{FF2B5EF4-FFF2-40B4-BE49-F238E27FC236}">
                <a16:creationId xmlns:a16="http://schemas.microsoft.com/office/drawing/2014/main" id="{82859EBA-5BF8-874E-AA5C-720BBCBAF171}"/>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8" name="Slide Number Placeholder 5">
            <a:extLst>
              <a:ext uri="{FF2B5EF4-FFF2-40B4-BE49-F238E27FC236}">
                <a16:creationId xmlns:a16="http://schemas.microsoft.com/office/drawing/2014/main" id="{F4901B7A-4FAA-CC40-AEEA-0F7CDFA84CE3}"/>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142106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8" name="内容占位符 7">
            <a:extLst>
              <a:ext uri="{FF2B5EF4-FFF2-40B4-BE49-F238E27FC236}">
                <a16:creationId xmlns:a16="http://schemas.microsoft.com/office/drawing/2014/main" id="{FC18687A-6B7C-4A0E-A95F-37F09B16D9F0}"/>
              </a:ext>
            </a:extLst>
          </p:cNvPr>
          <p:cNvSpPr>
            <a:spLocks noGrp="1"/>
          </p:cNvSpPr>
          <p:nvPr>
            <p:ph sz="quarter" idx="13"/>
          </p:nvPr>
        </p:nvSpPr>
        <p:spPr>
          <a:xfrm>
            <a:off x="200628" y="1002324"/>
            <a:ext cx="117606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p>
        </p:txBody>
      </p:sp>
      <p:cxnSp>
        <p:nvCxnSpPr>
          <p:cNvPr id="10" name="直接连接符 9">
            <a:extLst>
              <a:ext uri="{FF2B5EF4-FFF2-40B4-BE49-F238E27FC236}">
                <a16:creationId xmlns:a16="http://schemas.microsoft.com/office/drawing/2014/main" id="{B6986223-59FC-47A1-9B2C-5C7FFD8A0631}"/>
              </a:ext>
            </a:extLst>
          </p:cNvPr>
          <p:cNvCxnSpPr>
            <a:cxnSpLocks/>
          </p:cNvCxnSpPr>
          <p:nvPr userDrawn="1"/>
        </p:nvCxnSpPr>
        <p:spPr>
          <a:xfrm>
            <a:off x="200628" y="1002323"/>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5E513A4D-5099-4C4D-AF53-567FDDD97555}"/>
              </a:ext>
            </a:extLst>
          </p:cNvPr>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1" name="Footer Placeholder 4">
            <a:extLst>
              <a:ext uri="{FF2B5EF4-FFF2-40B4-BE49-F238E27FC236}">
                <a16:creationId xmlns:a16="http://schemas.microsoft.com/office/drawing/2014/main" id="{A35BDCD0-FF38-0843-BDD6-C6B81E5BFF49}"/>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2" name="Slide Number Placeholder 5">
            <a:extLst>
              <a:ext uri="{FF2B5EF4-FFF2-40B4-BE49-F238E27FC236}">
                <a16:creationId xmlns:a16="http://schemas.microsoft.com/office/drawing/2014/main" id="{A1F42434-46D3-114B-82C2-086A016CF022}"/>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832463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200628" y="5324909"/>
            <a:ext cx="7059539" cy="924604"/>
          </a:xfrm>
        </p:spPr>
        <p:txBody>
          <a:bodyPr/>
          <a:lstStyle>
            <a:lvl1pPr algn="l">
              <a:defRPr/>
            </a:lvl1pPr>
          </a:lstStyle>
          <a:p>
            <a:r>
              <a:rPr lang="en-US" altLang="zh-CN"/>
              <a:t>Click to edit Master title style</a:t>
            </a:r>
            <a:endParaRPr lang="en-US" dirty="0"/>
          </a:p>
        </p:txBody>
      </p:sp>
      <p:sp>
        <p:nvSpPr>
          <p:cNvPr id="8" name="内容占位符 7">
            <a:extLst>
              <a:ext uri="{FF2B5EF4-FFF2-40B4-BE49-F238E27FC236}">
                <a16:creationId xmlns:a16="http://schemas.microsoft.com/office/drawing/2014/main" id="{FC18687A-6B7C-4A0E-A95F-37F09B16D9F0}"/>
              </a:ext>
            </a:extLst>
          </p:cNvPr>
          <p:cNvSpPr>
            <a:spLocks noGrp="1"/>
          </p:cNvSpPr>
          <p:nvPr>
            <p:ph sz="quarter" idx="13"/>
          </p:nvPr>
        </p:nvSpPr>
        <p:spPr>
          <a:xfrm>
            <a:off x="7260168" y="5324910"/>
            <a:ext cx="4106172" cy="924604"/>
          </a:xfrm>
        </p:spPr>
        <p:txBody>
          <a:bodyPr anchor="ctr"/>
          <a:lstStyle>
            <a:lvl1pPr marL="0" indent="0" algn="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p>
        </p:txBody>
      </p:sp>
      <p:cxnSp>
        <p:nvCxnSpPr>
          <p:cNvPr id="10" name="直接连接符 9">
            <a:extLst>
              <a:ext uri="{FF2B5EF4-FFF2-40B4-BE49-F238E27FC236}">
                <a16:creationId xmlns:a16="http://schemas.microsoft.com/office/drawing/2014/main" id="{B6986223-59FC-47A1-9B2C-5C7FFD8A0631}"/>
              </a:ext>
            </a:extLst>
          </p:cNvPr>
          <p:cNvCxnSpPr>
            <a:cxnSpLocks/>
          </p:cNvCxnSpPr>
          <p:nvPr userDrawn="1"/>
        </p:nvCxnSpPr>
        <p:spPr>
          <a:xfrm>
            <a:off x="200628" y="5324909"/>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EB39C3D3-5EFD-FA4D-B9BB-AC9BDFDBC329}"/>
              </a:ext>
            </a:extLst>
          </p:cNvPr>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1" name="Footer Placeholder 4">
            <a:extLst>
              <a:ext uri="{FF2B5EF4-FFF2-40B4-BE49-F238E27FC236}">
                <a16:creationId xmlns:a16="http://schemas.microsoft.com/office/drawing/2014/main" id="{E03AAFD2-275B-7747-B467-5F1546DFD5F8}"/>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2" name="Slide Number Placeholder 5">
            <a:extLst>
              <a:ext uri="{FF2B5EF4-FFF2-40B4-BE49-F238E27FC236}">
                <a16:creationId xmlns:a16="http://schemas.microsoft.com/office/drawing/2014/main" id="{EF738028-6D12-AA43-8A67-848E4D48194F}"/>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1948660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00628" y="1709740"/>
            <a:ext cx="11778045" cy="2852737"/>
          </a:xfrm>
        </p:spPr>
        <p:txBody>
          <a:bodyPr anchor="b"/>
          <a:lstStyle>
            <a:lvl1pPr>
              <a:defRPr sz="6000"/>
            </a:lvl1pPr>
          </a:lstStyle>
          <a:p>
            <a:r>
              <a:rPr lang="en-US" altLang="zh-CN"/>
              <a:t>Click to edit Master title style</a:t>
            </a:r>
            <a:endParaRPr lang="en-US" dirty="0"/>
          </a:p>
        </p:txBody>
      </p:sp>
      <p:sp>
        <p:nvSpPr>
          <p:cNvPr id="3" name="Text Placeholder 2"/>
          <p:cNvSpPr>
            <a:spLocks noGrp="1"/>
          </p:cNvSpPr>
          <p:nvPr>
            <p:ph type="body" idx="1"/>
          </p:nvPr>
        </p:nvSpPr>
        <p:spPr>
          <a:xfrm>
            <a:off x="200628" y="4589465"/>
            <a:ext cx="11778045" cy="1500187"/>
          </a:xfrm>
        </p:spPr>
        <p:txBody>
          <a:bodyPr/>
          <a:lstStyle>
            <a:lvl1pPr marL="0" indent="0" algn="ctr">
              <a:buNone/>
              <a:defRPr sz="2400">
                <a:solidFill>
                  <a:srgbClr val="C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Click to edit Master text styles</a:t>
            </a:r>
          </a:p>
        </p:txBody>
      </p:sp>
      <p:sp>
        <p:nvSpPr>
          <p:cNvPr id="7" name="Date Placeholder 3">
            <a:extLst>
              <a:ext uri="{FF2B5EF4-FFF2-40B4-BE49-F238E27FC236}">
                <a16:creationId xmlns:a16="http://schemas.microsoft.com/office/drawing/2014/main" id="{30243271-FCFC-604D-B032-508076E4E58B}"/>
              </a:ext>
            </a:extLst>
          </p:cNvPr>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8" name="Footer Placeholder 4">
            <a:extLst>
              <a:ext uri="{FF2B5EF4-FFF2-40B4-BE49-F238E27FC236}">
                <a16:creationId xmlns:a16="http://schemas.microsoft.com/office/drawing/2014/main" id="{0E2C6FE3-F7F4-504F-AD71-7A7B2908B358}"/>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9" name="Slide Number Placeholder 5">
            <a:extLst>
              <a:ext uri="{FF2B5EF4-FFF2-40B4-BE49-F238E27FC236}">
                <a16:creationId xmlns:a16="http://schemas.microsoft.com/office/drawing/2014/main" id="{DA220348-FA7B-A140-BA52-CC80467BBA70}"/>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360857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sz="half" idx="1"/>
          </p:nvPr>
        </p:nvSpPr>
        <p:spPr>
          <a:xfrm>
            <a:off x="200629" y="1570697"/>
            <a:ext cx="5819172" cy="4860000"/>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Content Placeholder 3"/>
          <p:cNvSpPr>
            <a:spLocks noGrp="1"/>
          </p:cNvSpPr>
          <p:nvPr>
            <p:ph sz="half" idx="2"/>
          </p:nvPr>
        </p:nvSpPr>
        <p:spPr>
          <a:xfrm>
            <a:off x="6172200" y="1570697"/>
            <a:ext cx="5788427" cy="4860000"/>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cxnSp>
        <p:nvCxnSpPr>
          <p:cNvPr id="9" name="直接连接符 8">
            <a:extLst>
              <a:ext uri="{FF2B5EF4-FFF2-40B4-BE49-F238E27FC236}">
                <a16:creationId xmlns:a16="http://schemas.microsoft.com/office/drawing/2014/main" id="{E27CF21A-1DCD-408C-9383-0D5F82DDAF2F}"/>
              </a:ext>
            </a:extLst>
          </p:cNvPr>
          <p:cNvCxnSpPr>
            <a:cxnSpLocks/>
          </p:cNvCxnSpPr>
          <p:nvPr userDrawn="1"/>
        </p:nvCxnSpPr>
        <p:spPr>
          <a:xfrm>
            <a:off x="200628" y="1002323"/>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10" name="内容占位符 7">
            <a:extLst>
              <a:ext uri="{FF2B5EF4-FFF2-40B4-BE49-F238E27FC236}">
                <a16:creationId xmlns:a16="http://schemas.microsoft.com/office/drawing/2014/main" id="{311DAFEA-2883-4280-BCD5-93E869E9A8D8}"/>
              </a:ext>
            </a:extLst>
          </p:cNvPr>
          <p:cNvSpPr>
            <a:spLocks noGrp="1"/>
          </p:cNvSpPr>
          <p:nvPr>
            <p:ph sz="quarter" idx="13"/>
          </p:nvPr>
        </p:nvSpPr>
        <p:spPr>
          <a:xfrm>
            <a:off x="200628" y="1002324"/>
            <a:ext cx="117606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p>
        </p:txBody>
      </p:sp>
      <p:sp>
        <p:nvSpPr>
          <p:cNvPr id="11" name="Date Placeholder 3">
            <a:extLst>
              <a:ext uri="{FF2B5EF4-FFF2-40B4-BE49-F238E27FC236}">
                <a16:creationId xmlns:a16="http://schemas.microsoft.com/office/drawing/2014/main" id="{DAFF7A8A-D0B5-0348-B907-06CC8B585FEE}"/>
              </a:ext>
            </a:extLst>
          </p:cNvPr>
          <p:cNvSpPr>
            <a:spLocks noGrp="1"/>
          </p:cNvSpPr>
          <p:nvPr>
            <p:ph type="dt" sz="half" idx="14"/>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2" name="Footer Placeholder 4">
            <a:extLst>
              <a:ext uri="{FF2B5EF4-FFF2-40B4-BE49-F238E27FC236}">
                <a16:creationId xmlns:a16="http://schemas.microsoft.com/office/drawing/2014/main" id="{A09DAB33-41E6-474E-8426-400D78720F7F}"/>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3" name="Slide Number Placeholder 5">
            <a:extLst>
              <a:ext uri="{FF2B5EF4-FFF2-40B4-BE49-F238E27FC236}">
                <a16:creationId xmlns:a16="http://schemas.microsoft.com/office/drawing/2014/main" id="{4944C64B-597F-1E4D-A0A6-DC5F2F3A61C0}"/>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437343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200628" y="98909"/>
            <a:ext cx="11793920" cy="903414"/>
          </a:xfrm>
        </p:spPr>
        <p:txBody>
          <a:bodyPr/>
          <a:lstStyle/>
          <a:p>
            <a:r>
              <a:rPr lang="en-US" altLang="zh-CN"/>
              <a:t>Click to edit Master title style</a:t>
            </a:r>
            <a:endParaRPr lang="en-US" dirty="0"/>
          </a:p>
        </p:txBody>
      </p:sp>
      <p:sp>
        <p:nvSpPr>
          <p:cNvPr id="3" name="Text Placeholder 2"/>
          <p:cNvSpPr>
            <a:spLocks noGrp="1"/>
          </p:cNvSpPr>
          <p:nvPr>
            <p:ph type="body" idx="1"/>
          </p:nvPr>
        </p:nvSpPr>
        <p:spPr>
          <a:xfrm>
            <a:off x="200629" y="1478509"/>
            <a:ext cx="579694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200629" y="2356460"/>
            <a:ext cx="5796948" cy="4073179"/>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Text Placeholder 4"/>
          <p:cNvSpPr>
            <a:spLocks noGrp="1"/>
          </p:cNvSpPr>
          <p:nvPr>
            <p:ph type="body" sz="quarter" idx="3"/>
          </p:nvPr>
        </p:nvSpPr>
        <p:spPr>
          <a:xfrm>
            <a:off x="6172200" y="1478509"/>
            <a:ext cx="578842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p:cNvSpPr>
            <a:spLocks noGrp="1"/>
          </p:cNvSpPr>
          <p:nvPr>
            <p:ph sz="quarter" idx="4"/>
          </p:nvPr>
        </p:nvSpPr>
        <p:spPr>
          <a:xfrm>
            <a:off x="6172200" y="2356460"/>
            <a:ext cx="5788427" cy="4073179"/>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cxnSp>
        <p:nvCxnSpPr>
          <p:cNvPr id="11" name="直接连接符 10">
            <a:extLst>
              <a:ext uri="{FF2B5EF4-FFF2-40B4-BE49-F238E27FC236}">
                <a16:creationId xmlns:a16="http://schemas.microsoft.com/office/drawing/2014/main" id="{943014AB-2312-43CA-98FC-6AC558647CE4}"/>
              </a:ext>
            </a:extLst>
          </p:cNvPr>
          <p:cNvCxnSpPr>
            <a:cxnSpLocks/>
          </p:cNvCxnSpPr>
          <p:nvPr userDrawn="1"/>
        </p:nvCxnSpPr>
        <p:spPr>
          <a:xfrm>
            <a:off x="200628" y="1002323"/>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12" name="内容占位符 7">
            <a:extLst>
              <a:ext uri="{FF2B5EF4-FFF2-40B4-BE49-F238E27FC236}">
                <a16:creationId xmlns:a16="http://schemas.microsoft.com/office/drawing/2014/main" id="{E7E1084D-856C-4353-B132-0B197B1BE434}"/>
              </a:ext>
            </a:extLst>
          </p:cNvPr>
          <p:cNvSpPr>
            <a:spLocks noGrp="1"/>
          </p:cNvSpPr>
          <p:nvPr>
            <p:ph sz="quarter" idx="13"/>
          </p:nvPr>
        </p:nvSpPr>
        <p:spPr>
          <a:xfrm>
            <a:off x="200628" y="1002324"/>
            <a:ext cx="117606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p>
        </p:txBody>
      </p:sp>
      <p:sp>
        <p:nvSpPr>
          <p:cNvPr id="13" name="Date Placeholder 3">
            <a:extLst>
              <a:ext uri="{FF2B5EF4-FFF2-40B4-BE49-F238E27FC236}">
                <a16:creationId xmlns:a16="http://schemas.microsoft.com/office/drawing/2014/main" id="{942203D2-FC7D-934A-93E6-22AD01EC0E82}"/>
              </a:ext>
            </a:extLst>
          </p:cNvPr>
          <p:cNvSpPr>
            <a:spLocks noGrp="1"/>
          </p:cNvSpPr>
          <p:nvPr>
            <p:ph type="dt" sz="half" idx="14"/>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4" name="Footer Placeholder 4">
            <a:extLst>
              <a:ext uri="{FF2B5EF4-FFF2-40B4-BE49-F238E27FC236}">
                <a16:creationId xmlns:a16="http://schemas.microsoft.com/office/drawing/2014/main" id="{E689E28F-506D-BA49-BD9F-FA987D0F81C6}"/>
              </a:ext>
            </a:extLst>
          </p:cNvPr>
          <p:cNvSpPr>
            <a:spLocks noGrp="1"/>
          </p:cNvSpPr>
          <p:nvPr>
            <p:ph type="ftr" sz="quarter" idx="15"/>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5" name="Slide Number Placeholder 5">
            <a:extLst>
              <a:ext uri="{FF2B5EF4-FFF2-40B4-BE49-F238E27FC236}">
                <a16:creationId xmlns:a16="http://schemas.microsoft.com/office/drawing/2014/main" id="{6952A0E8-39C4-B545-B8EB-AD3AAB1F9361}"/>
              </a:ext>
            </a:extLst>
          </p:cNvPr>
          <p:cNvSpPr>
            <a:spLocks noGrp="1"/>
          </p:cNvSpPr>
          <p:nvPr>
            <p:ph type="sldNum" sz="quarter" idx="16"/>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1735130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cxnSp>
        <p:nvCxnSpPr>
          <p:cNvPr id="7" name="直接连接符 6">
            <a:extLst>
              <a:ext uri="{FF2B5EF4-FFF2-40B4-BE49-F238E27FC236}">
                <a16:creationId xmlns:a16="http://schemas.microsoft.com/office/drawing/2014/main" id="{6EED3D74-1980-430C-8B6D-7885CDB40620}"/>
              </a:ext>
            </a:extLst>
          </p:cNvPr>
          <p:cNvCxnSpPr>
            <a:cxnSpLocks/>
          </p:cNvCxnSpPr>
          <p:nvPr userDrawn="1"/>
        </p:nvCxnSpPr>
        <p:spPr>
          <a:xfrm>
            <a:off x="200628" y="1002323"/>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8" name="内容占位符 7">
            <a:extLst>
              <a:ext uri="{FF2B5EF4-FFF2-40B4-BE49-F238E27FC236}">
                <a16:creationId xmlns:a16="http://schemas.microsoft.com/office/drawing/2014/main" id="{0776C7B6-3033-48C8-A944-716F94FC08CD}"/>
              </a:ext>
            </a:extLst>
          </p:cNvPr>
          <p:cNvSpPr>
            <a:spLocks noGrp="1"/>
          </p:cNvSpPr>
          <p:nvPr>
            <p:ph sz="quarter" idx="13"/>
          </p:nvPr>
        </p:nvSpPr>
        <p:spPr>
          <a:xfrm>
            <a:off x="200628" y="1002324"/>
            <a:ext cx="117606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p>
        </p:txBody>
      </p:sp>
      <p:sp>
        <p:nvSpPr>
          <p:cNvPr id="9" name="Date Placeholder 3">
            <a:extLst>
              <a:ext uri="{FF2B5EF4-FFF2-40B4-BE49-F238E27FC236}">
                <a16:creationId xmlns:a16="http://schemas.microsoft.com/office/drawing/2014/main" id="{AC1D573A-8E45-0B4F-90B9-83AC66B460ED}"/>
              </a:ext>
            </a:extLst>
          </p:cNvPr>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0" name="Footer Placeholder 4">
            <a:extLst>
              <a:ext uri="{FF2B5EF4-FFF2-40B4-BE49-F238E27FC236}">
                <a16:creationId xmlns:a16="http://schemas.microsoft.com/office/drawing/2014/main" id="{58849F1A-087E-C349-8797-E4E2EE60AB25}"/>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1" name="Slide Number Placeholder 5">
            <a:extLst>
              <a:ext uri="{FF2B5EF4-FFF2-40B4-BE49-F238E27FC236}">
                <a16:creationId xmlns:a16="http://schemas.microsoft.com/office/drawing/2014/main" id="{754371A0-631E-5545-B464-D20A2ABE8E75}"/>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1661568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6D476D56-275F-FF4F-B298-99E15D5CBBB9}"/>
              </a:ext>
            </a:extLst>
          </p:cNvPr>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6" name="Footer Placeholder 4">
            <a:extLst>
              <a:ext uri="{FF2B5EF4-FFF2-40B4-BE49-F238E27FC236}">
                <a16:creationId xmlns:a16="http://schemas.microsoft.com/office/drawing/2014/main" id="{7997DCAF-4B83-3142-B40F-8B32A5CFE19B}"/>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7" name="Slide Number Placeholder 5">
            <a:extLst>
              <a:ext uri="{FF2B5EF4-FFF2-40B4-BE49-F238E27FC236}">
                <a16:creationId xmlns:a16="http://schemas.microsoft.com/office/drawing/2014/main" id="{A5AC5989-B6C1-8C40-8A73-7D4DD41E00F5}"/>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103207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00628" y="150473"/>
            <a:ext cx="4571397" cy="1338587"/>
          </a:xfrm>
        </p:spPr>
        <p:txBody>
          <a:bodyPr anchor="b"/>
          <a:lstStyle>
            <a:lvl1pPr>
              <a:defRPr sz="3200"/>
            </a:lvl1pPr>
          </a:lstStyle>
          <a:p>
            <a:r>
              <a:rPr lang="en-US" altLang="zh-CN"/>
              <a:t>Click to edit Master title style</a:t>
            </a:r>
            <a:endParaRPr lang="en-US" dirty="0"/>
          </a:p>
        </p:txBody>
      </p:sp>
      <p:sp>
        <p:nvSpPr>
          <p:cNvPr id="3" name="Content Placeholder 2"/>
          <p:cNvSpPr>
            <a:spLocks noGrp="1"/>
          </p:cNvSpPr>
          <p:nvPr>
            <p:ph idx="1"/>
          </p:nvPr>
        </p:nvSpPr>
        <p:spPr>
          <a:xfrm>
            <a:off x="5183187" y="150472"/>
            <a:ext cx="6777439" cy="62271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Text Placeholder 3"/>
          <p:cNvSpPr>
            <a:spLocks noGrp="1"/>
          </p:cNvSpPr>
          <p:nvPr>
            <p:ph type="body" sz="half" idx="2"/>
          </p:nvPr>
        </p:nvSpPr>
        <p:spPr>
          <a:xfrm>
            <a:off x="200628" y="2057400"/>
            <a:ext cx="4571397" cy="43202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cxnSp>
        <p:nvCxnSpPr>
          <p:cNvPr id="9" name="直接连接符 8">
            <a:extLst>
              <a:ext uri="{FF2B5EF4-FFF2-40B4-BE49-F238E27FC236}">
                <a16:creationId xmlns:a16="http://schemas.microsoft.com/office/drawing/2014/main" id="{89BDD881-E086-47B9-843D-073E43A05E7F}"/>
              </a:ext>
            </a:extLst>
          </p:cNvPr>
          <p:cNvCxnSpPr>
            <a:cxnSpLocks/>
          </p:cNvCxnSpPr>
          <p:nvPr userDrawn="1"/>
        </p:nvCxnSpPr>
        <p:spPr>
          <a:xfrm>
            <a:off x="200628" y="1489059"/>
            <a:ext cx="4571397"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11" name="内容占位符 7">
            <a:extLst>
              <a:ext uri="{FF2B5EF4-FFF2-40B4-BE49-F238E27FC236}">
                <a16:creationId xmlns:a16="http://schemas.microsoft.com/office/drawing/2014/main" id="{944C8DE1-6763-4C87-B03C-70637387A951}"/>
              </a:ext>
            </a:extLst>
          </p:cNvPr>
          <p:cNvSpPr>
            <a:spLocks noGrp="1"/>
          </p:cNvSpPr>
          <p:nvPr>
            <p:ph sz="quarter" idx="14"/>
          </p:nvPr>
        </p:nvSpPr>
        <p:spPr>
          <a:xfrm>
            <a:off x="199969" y="1489060"/>
            <a:ext cx="45720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p>
        </p:txBody>
      </p:sp>
      <p:sp>
        <p:nvSpPr>
          <p:cNvPr id="10" name="Date Placeholder 3">
            <a:extLst>
              <a:ext uri="{FF2B5EF4-FFF2-40B4-BE49-F238E27FC236}">
                <a16:creationId xmlns:a16="http://schemas.microsoft.com/office/drawing/2014/main" id="{C672E9E0-3B32-7442-8826-C6EFB966CC46}"/>
              </a:ext>
            </a:extLst>
          </p:cNvPr>
          <p:cNvSpPr>
            <a:spLocks noGrp="1"/>
          </p:cNvSpPr>
          <p:nvPr>
            <p:ph type="dt" sz="half" idx="15"/>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2" name="Footer Placeholder 4">
            <a:extLst>
              <a:ext uri="{FF2B5EF4-FFF2-40B4-BE49-F238E27FC236}">
                <a16:creationId xmlns:a16="http://schemas.microsoft.com/office/drawing/2014/main" id="{594CEE2C-1C0A-0C43-80BF-F3C9DCE1601A}"/>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3" name="Slide Number Placeholder 5">
            <a:extLst>
              <a:ext uri="{FF2B5EF4-FFF2-40B4-BE49-F238E27FC236}">
                <a16:creationId xmlns:a16="http://schemas.microsoft.com/office/drawing/2014/main" id="{5D27376C-1A91-9F43-BBF6-E6B61F19A336}"/>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1580762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4A599"/>
        </a:solidFill>
        <a:effectLst/>
      </p:bgPr>
    </p:bg>
    <p:spTree>
      <p:nvGrpSpPr>
        <p:cNvPr id="1" name=""/>
        <p:cNvGrpSpPr/>
        <p:nvPr/>
      </p:nvGrpSpPr>
      <p:grpSpPr>
        <a:xfrm>
          <a:off x="0" y="0"/>
          <a:ext cx="0" cy="0"/>
          <a:chOff x="0" y="0"/>
          <a:chExt cx="0" cy="0"/>
        </a:xfrm>
      </p:grpSpPr>
      <p:sp>
        <p:nvSpPr>
          <p:cNvPr id="7" name="Rectangle 6"/>
          <p:cNvSpPr/>
          <p:nvPr userDrawn="1"/>
        </p:nvSpPr>
        <p:spPr>
          <a:xfrm>
            <a:off x="0" y="49426"/>
            <a:ext cx="12192000" cy="6434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200628" y="77719"/>
            <a:ext cx="11760000" cy="924604"/>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4" name="Date Placeholder 3"/>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5"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6"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
        <p:nvSpPr>
          <p:cNvPr id="3" name="Text Placeholder 2"/>
          <p:cNvSpPr>
            <a:spLocks noGrp="1"/>
          </p:cNvSpPr>
          <p:nvPr>
            <p:ph type="body" idx="1"/>
          </p:nvPr>
        </p:nvSpPr>
        <p:spPr>
          <a:xfrm>
            <a:off x="200628" y="1570697"/>
            <a:ext cx="11760000" cy="4860000"/>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 name="TextBox 9"/>
          <p:cNvSpPr txBox="1"/>
          <p:nvPr userDrawn="1"/>
        </p:nvSpPr>
        <p:spPr>
          <a:xfrm>
            <a:off x="200627" y="6196117"/>
            <a:ext cx="1346844" cy="307777"/>
          </a:xfrm>
          <a:prstGeom prst="rect">
            <a:avLst/>
          </a:prstGeom>
          <a:noFill/>
        </p:spPr>
        <p:txBody>
          <a:bodyPr wrap="none" rtlCol="0">
            <a:spAutoFit/>
          </a:bodyPr>
          <a:lstStyle/>
          <a:p>
            <a:r>
              <a:rPr lang="en-US" sz="1400" baseline="0" dirty="0" err="1">
                <a:solidFill>
                  <a:schemeClr val="bg1"/>
                </a:solidFill>
              </a:rPr>
              <a:t>AncoraSIR.com</a:t>
            </a:r>
            <a:endParaRPr lang="en-US" sz="1400" baseline="0" dirty="0">
              <a:solidFill>
                <a:schemeClr val="bg1"/>
              </a:solidFill>
            </a:endParaRPr>
          </a:p>
        </p:txBody>
      </p:sp>
      <p:pic>
        <p:nvPicPr>
          <p:cNvPr id="11" name="图片 10">
            <a:extLst>
              <a:ext uri="{FF2B5EF4-FFF2-40B4-BE49-F238E27FC236}">
                <a16:creationId xmlns:a16="http://schemas.microsoft.com/office/drawing/2014/main" id="{E2C186F1-3118-4A1F-BB0F-E55E8D44F438}"/>
              </a:ext>
            </a:extLst>
          </p:cNvPr>
          <p:cNvPicPr>
            <a:picLocks noChangeAspect="1"/>
          </p:cNvPicPr>
          <p:nvPr userDrawn="1"/>
        </p:nvPicPr>
        <p:blipFill>
          <a:blip r:embed="rId13"/>
          <a:stretch>
            <a:fillRect/>
          </a:stretch>
        </p:blipFill>
        <p:spPr>
          <a:xfrm>
            <a:off x="11421687" y="5511706"/>
            <a:ext cx="538940" cy="918992"/>
          </a:xfrm>
          <a:prstGeom prst="rect">
            <a:avLst/>
          </a:prstGeom>
        </p:spPr>
      </p:pic>
    </p:spTree>
    <p:extLst>
      <p:ext uri="{BB962C8B-B14F-4D97-AF65-F5344CB8AC3E}">
        <p14:creationId xmlns:p14="http://schemas.microsoft.com/office/powerpoint/2010/main" val="164393104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73" r:id="rId3"/>
    <p:sldLayoutId id="2147483663" r:id="rId4"/>
    <p:sldLayoutId id="2147483664" r:id="rId5"/>
    <p:sldLayoutId id="2147483665" r:id="rId6"/>
    <p:sldLayoutId id="2147483666" r:id="rId7"/>
    <p:sldLayoutId id="2147483667" r:id="rId8"/>
    <p:sldLayoutId id="2147483668" r:id="rId9"/>
    <p:sldLayoutId id="2147483669" r:id="rId10"/>
    <p:sldLayoutId id="2147483672" r:id="rId11"/>
  </p:sldLayoutIdLst>
  <p:hf hdr="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doi.org/10.3390/s20236785"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7BBF7-F23D-8244-8305-BE0C7FB422D7}"/>
              </a:ext>
            </a:extLst>
          </p:cNvPr>
          <p:cNvSpPr>
            <a:spLocks noGrp="1"/>
          </p:cNvSpPr>
          <p:nvPr>
            <p:ph type="ctrTitle"/>
          </p:nvPr>
        </p:nvSpPr>
        <p:spPr/>
        <p:txBody>
          <a:bodyPr>
            <a:normAutofit/>
          </a:bodyPr>
          <a:lstStyle/>
          <a:p>
            <a:r>
              <a:rPr lang="en-US" dirty="0"/>
              <a:t>Object Detection and Pose Estimation based on Deep Learning</a:t>
            </a:r>
            <a:endParaRPr lang="en-CN" dirty="0"/>
          </a:p>
        </p:txBody>
      </p:sp>
      <p:sp>
        <p:nvSpPr>
          <p:cNvPr id="3" name="Subtitle 2">
            <a:extLst>
              <a:ext uri="{FF2B5EF4-FFF2-40B4-BE49-F238E27FC236}">
                <a16:creationId xmlns:a16="http://schemas.microsoft.com/office/drawing/2014/main" id="{723DB6AC-3607-8542-9318-33C65C709771}"/>
              </a:ext>
            </a:extLst>
          </p:cNvPr>
          <p:cNvSpPr>
            <a:spLocks noGrp="1"/>
          </p:cNvSpPr>
          <p:nvPr>
            <p:ph type="subTitle" idx="1"/>
          </p:nvPr>
        </p:nvSpPr>
        <p:spPr>
          <a:xfrm>
            <a:off x="894202" y="3602037"/>
            <a:ext cx="10403597" cy="1958503"/>
          </a:xfrm>
        </p:spPr>
        <p:txBody>
          <a:bodyPr>
            <a:normAutofit/>
          </a:bodyPr>
          <a:lstStyle/>
          <a:p>
            <a:r>
              <a:rPr lang="en-CN" dirty="0"/>
              <a:t>Present Name : </a:t>
            </a:r>
            <a:r>
              <a:rPr lang="en-US" dirty="0"/>
              <a:t>12010611</a:t>
            </a:r>
            <a:r>
              <a:rPr lang="zh-CN" altLang="en-US" dirty="0"/>
              <a:t>相昊阳</a:t>
            </a:r>
            <a:endParaRPr lang="en-CN" altLang="zh-CN" dirty="0"/>
          </a:p>
          <a:p>
            <a:r>
              <a:rPr lang="en-US" dirty="0"/>
              <a:t>2024-3-26</a:t>
            </a:r>
            <a:endParaRPr lang="en-CN" dirty="0"/>
          </a:p>
        </p:txBody>
      </p:sp>
    </p:spTree>
    <p:extLst>
      <p:ext uri="{BB962C8B-B14F-4D97-AF65-F5344CB8AC3E}">
        <p14:creationId xmlns:p14="http://schemas.microsoft.com/office/powerpoint/2010/main" val="1081043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7BBF7-F23D-8244-8305-BE0C7FB422D7}"/>
              </a:ext>
            </a:extLst>
          </p:cNvPr>
          <p:cNvSpPr>
            <a:spLocks noGrp="1"/>
          </p:cNvSpPr>
          <p:nvPr>
            <p:ph type="ctrTitle"/>
          </p:nvPr>
        </p:nvSpPr>
        <p:spPr/>
        <p:txBody>
          <a:bodyPr>
            <a:normAutofit/>
          </a:bodyPr>
          <a:lstStyle/>
          <a:p>
            <a:r>
              <a:rPr lang="en-US" dirty="0"/>
              <a:t>Thank you for listening</a:t>
            </a:r>
            <a:endParaRPr lang="en-CN" dirty="0"/>
          </a:p>
        </p:txBody>
      </p:sp>
    </p:spTree>
    <p:extLst>
      <p:ext uri="{BB962C8B-B14F-4D97-AF65-F5344CB8AC3E}">
        <p14:creationId xmlns:p14="http://schemas.microsoft.com/office/powerpoint/2010/main" val="1770724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0BC9E-CD3D-C266-3EF5-4F1D9E68F786}"/>
              </a:ext>
            </a:extLst>
          </p:cNvPr>
          <p:cNvSpPr>
            <a:spLocks noGrp="1"/>
          </p:cNvSpPr>
          <p:nvPr>
            <p:ph type="title"/>
          </p:nvPr>
        </p:nvSpPr>
        <p:spPr/>
        <p:txBody>
          <a:bodyPr/>
          <a:lstStyle/>
          <a:p>
            <a:r>
              <a:rPr lang="en-CN" dirty="0"/>
              <a:t>Project Summary</a:t>
            </a:r>
          </a:p>
        </p:txBody>
      </p:sp>
      <p:sp>
        <p:nvSpPr>
          <p:cNvPr id="3" name="Content Placeholder 2">
            <a:extLst>
              <a:ext uri="{FF2B5EF4-FFF2-40B4-BE49-F238E27FC236}">
                <a16:creationId xmlns:a16="http://schemas.microsoft.com/office/drawing/2014/main" id="{94DEED77-8EC4-434B-EA87-7FAC7249CB10}"/>
              </a:ext>
            </a:extLst>
          </p:cNvPr>
          <p:cNvSpPr>
            <a:spLocks noGrp="1"/>
          </p:cNvSpPr>
          <p:nvPr>
            <p:ph idx="1"/>
          </p:nvPr>
        </p:nvSpPr>
        <p:spPr>
          <a:xfrm>
            <a:off x="200627" y="1228517"/>
            <a:ext cx="11760000" cy="4860000"/>
          </a:xfrm>
        </p:spPr>
        <p:txBody>
          <a:bodyPr>
            <a:normAutofit fontScale="92500" lnSpcReduction="10000"/>
          </a:bodyPr>
          <a:lstStyle/>
          <a:p>
            <a:pPr>
              <a:lnSpc>
                <a:spcPct val="150000"/>
              </a:lnSpc>
            </a:pPr>
            <a:r>
              <a:rPr lang="en-US" altLang="zh-CN" sz="2000" dirty="0"/>
              <a:t>Our project investigates automated parcel sorting with a robotic arm in a simulated environment. With the rapid development of the logistics industry, traditional manual sorting can no longer cope with heavy sorting loads. Therefore, vision-based intelligent logistics sorting systems have significant research value. Detecting objects’ positions, categories, and attitude information accurately and quickly has become a key issue in the implementation of intelligent sorting systems.</a:t>
            </a:r>
          </a:p>
          <a:p>
            <a:pPr>
              <a:lnSpc>
                <a:spcPct val="150000"/>
              </a:lnSpc>
            </a:pPr>
            <a:r>
              <a:rPr lang="en-US" altLang="zh-CN" sz="2000" dirty="0"/>
              <a:t>We'll delve into literature on object detection, pose estimation, and robotics control for background. And the detailed content of the references will be listed in the following slides.</a:t>
            </a:r>
          </a:p>
          <a:p>
            <a:pPr>
              <a:lnSpc>
                <a:spcPct val="150000"/>
              </a:lnSpc>
            </a:pPr>
            <a:r>
              <a:rPr lang="en-US" altLang="zh-CN" sz="2000" dirty="0"/>
              <a:t>We plan to utilize well-established datasets such as YCB, Linemod, COCO, and the Cornell Grasping Dataset, known for their diversity in object types and complexity in scenes, providing a robust foundation for training our models. If necessary, we might collect new data from simulated environments tailored to our project's specific needs, then we will label the object's position and orientation data ourselves.</a:t>
            </a:r>
          </a:p>
          <a:p>
            <a:endParaRPr lang="en-US" altLang="zh-CN" sz="2000" dirty="0"/>
          </a:p>
          <a:p>
            <a:endParaRPr lang="en-CN" sz="2400" dirty="0"/>
          </a:p>
        </p:txBody>
      </p:sp>
      <p:sp>
        <p:nvSpPr>
          <p:cNvPr id="5" name="Date Placeholder 4">
            <a:extLst>
              <a:ext uri="{FF2B5EF4-FFF2-40B4-BE49-F238E27FC236}">
                <a16:creationId xmlns:a16="http://schemas.microsoft.com/office/drawing/2014/main" id="{209DB080-7546-F414-6028-7D9061F73064}"/>
              </a:ext>
            </a:extLst>
          </p:cNvPr>
          <p:cNvSpPr>
            <a:spLocks noGrp="1"/>
          </p:cNvSpPr>
          <p:nvPr>
            <p:ph type="dt" sz="half" idx="2"/>
          </p:nvPr>
        </p:nvSpPr>
        <p:spPr/>
        <p:txBody>
          <a:bodyPr/>
          <a:lstStyle/>
          <a:p>
            <a:r>
              <a:rPr lang="en-US"/>
              <a:t>Presenter Name &amp; Date of Presentation</a:t>
            </a:r>
            <a:endParaRPr lang="en-US" dirty="0"/>
          </a:p>
        </p:txBody>
      </p:sp>
      <p:sp>
        <p:nvSpPr>
          <p:cNvPr id="6" name="Footer Placeholder 5">
            <a:extLst>
              <a:ext uri="{FF2B5EF4-FFF2-40B4-BE49-F238E27FC236}">
                <a16:creationId xmlns:a16="http://schemas.microsoft.com/office/drawing/2014/main" id="{277A7F00-1531-D25A-33D8-5690018F18CF}"/>
              </a:ext>
            </a:extLst>
          </p:cNvPr>
          <p:cNvSpPr>
            <a:spLocks noGrp="1"/>
          </p:cNvSpPr>
          <p:nvPr>
            <p:ph type="ftr" sz="quarter" idx="3"/>
          </p:nvPr>
        </p:nvSpPr>
        <p:spPr/>
        <p:txBody>
          <a:bodyPr/>
          <a:lstStyle/>
          <a:p>
            <a:r>
              <a:rPr lang="en-US" altLang="zh-CN" dirty="0"/>
              <a:t>Project Proposal Presentation</a:t>
            </a:r>
          </a:p>
        </p:txBody>
      </p:sp>
      <p:sp>
        <p:nvSpPr>
          <p:cNvPr id="7" name="Slide Number Placeholder 6">
            <a:extLst>
              <a:ext uri="{FF2B5EF4-FFF2-40B4-BE49-F238E27FC236}">
                <a16:creationId xmlns:a16="http://schemas.microsoft.com/office/drawing/2014/main" id="{D0A1482B-E4B1-A9F7-1FF0-D114D5A69F39}"/>
              </a:ext>
            </a:extLst>
          </p:cNvPr>
          <p:cNvSpPr>
            <a:spLocks noGrp="1"/>
          </p:cNvSpPr>
          <p:nvPr>
            <p:ph type="sldNum" sz="quarter" idx="4"/>
          </p:nvPr>
        </p:nvSpPr>
        <p:spPr/>
        <p:txBody>
          <a:bodyPr/>
          <a:lstStyle/>
          <a:p>
            <a:fld id="{753A1DE0-CF65-344E-A1C3-3B403388D3F5}" type="slidenum">
              <a:rPr lang="en-US" smtClean="0"/>
              <a:pPr/>
              <a:t>2</a:t>
            </a:fld>
            <a:endParaRPr lang="en-US" dirty="0"/>
          </a:p>
        </p:txBody>
      </p:sp>
    </p:spTree>
    <p:extLst>
      <p:ext uri="{BB962C8B-B14F-4D97-AF65-F5344CB8AC3E}">
        <p14:creationId xmlns:p14="http://schemas.microsoft.com/office/powerpoint/2010/main" val="182795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0BC9E-CD3D-C266-3EF5-4F1D9E68F786}"/>
              </a:ext>
            </a:extLst>
          </p:cNvPr>
          <p:cNvSpPr>
            <a:spLocks noGrp="1"/>
          </p:cNvSpPr>
          <p:nvPr>
            <p:ph type="title"/>
          </p:nvPr>
        </p:nvSpPr>
        <p:spPr/>
        <p:txBody>
          <a:bodyPr/>
          <a:lstStyle/>
          <a:p>
            <a:r>
              <a:rPr lang="en-CN" dirty="0"/>
              <a:t>Project Summary</a:t>
            </a:r>
          </a:p>
        </p:txBody>
      </p:sp>
      <p:sp>
        <p:nvSpPr>
          <p:cNvPr id="3" name="Content Placeholder 2">
            <a:extLst>
              <a:ext uri="{FF2B5EF4-FFF2-40B4-BE49-F238E27FC236}">
                <a16:creationId xmlns:a16="http://schemas.microsoft.com/office/drawing/2014/main" id="{94DEED77-8EC4-434B-EA87-7FAC7249CB10}"/>
              </a:ext>
            </a:extLst>
          </p:cNvPr>
          <p:cNvSpPr>
            <a:spLocks noGrp="1"/>
          </p:cNvSpPr>
          <p:nvPr>
            <p:ph idx="1"/>
          </p:nvPr>
        </p:nvSpPr>
        <p:spPr>
          <a:xfrm>
            <a:off x="200627" y="1315327"/>
            <a:ext cx="11760000" cy="4860000"/>
          </a:xfrm>
        </p:spPr>
        <p:txBody>
          <a:bodyPr>
            <a:normAutofit/>
          </a:bodyPr>
          <a:lstStyle/>
          <a:p>
            <a:pPr algn="just">
              <a:lnSpc>
                <a:spcPct val="150000"/>
              </a:lnSpc>
            </a:pPr>
            <a:r>
              <a:rPr lang="en-US" altLang="zh-CN" sz="2000" dirty="0"/>
              <a:t>We propose to use the YOLO model for object detection due to its efficiency and accuracy. For pose estimation, we will explore deep learning-based pose estimation methods, such as DenseFusion. While there are existing implementations available, we plan to fine-tune these models with our collected data to enhance their performance. </a:t>
            </a:r>
          </a:p>
          <a:p>
            <a:pPr algn="just">
              <a:lnSpc>
                <a:spcPct val="150000"/>
              </a:lnSpc>
            </a:pPr>
            <a:r>
              <a:rPr lang="en-US" altLang="zh-CN" sz="2000" dirty="0"/>
              <a:t>To evaluate our results, we decided to adopt both score assessment and ratio assessment methods. Score assessment refers to using a specific score range to represent the quality of experimental results, where a high score indicates good results, and conversely, a low score suggests the results are worse than expected. Ratio assessment means quantifying experimental results through objective ratios, such as accuracy, precision, and recall, etc.</a:t>
            </a:r>
          </a:p>
          <a:p>
            <a:pPr algn="just"/>
            <a:endParaRPr lang="en-CN" sz="2400" dirty="0"/>
          </a:p>
        </p:txBody>
      </p:sp>
      <p:sp>
        <p:nvSpPr>
          <p:cNvPr id="5" name="Date Placeholder 4">
            <a:extLst>
              <a:ext uri="{FF2B5EF4-FFF2-40B4-BE49-F238E27FC236}">
                <a16:creationId xmlns:a16="http://schemas.microsoft.com/office/drawing/2014/main" id="{209DB080-7546-F414-6028-7D9061F73064}"/>
              </a:ext>
            </a:extLst>
          </p:cNvPr>
          <p:cNvSpPr>
            <a:spLocks noGrp="1"/>
          </p:cNvSpPr>
          <p:nvPr>
            <p:ph type="dt" sz="half" idx="2"/>
          </p:nvPr>
        </p:nvSpPr>
        <p:spPr/>
        <p:txBody>
          <a:bodyPr/>
          <a:lstStyle/>
          <a:p>
            <a:r>
              <a:rPr lang="en-US"/>
              <a:t>Presenter Name &amp; Date of Presentation</a:t>
            </a:r>
            <a:endParaRPr lang="en-US" dirty="0"/>
          </a:p>
        </p:txBody>
      </p:sp>
      <p:sp>
        <p:nvSpPr>
          <p:cNvPr id="6" name="Footer Placeholder 5">
            <a:extLst>
              <a:ext uri="{FF2B5EF4-FFF2-40B4-BE49-F238E27FC236}">
                <a16:creationId xmlns:a16="http://schemas.microsoft.com/office/drawing/2014/main" id="{277A7F00-1531-D25A-33D8-5690018F18CF}"/>
              </a:ext>
            </a:extLst>
          </p:cNvPr>
          <p:cNvSpPr>
            <a:spLocks noGrp="1"/>
          </p:cNvSpPr>
          <p:nvPr>
            <p:ph type="ftr" sz="quarter" idx="3"/>
          </p:nvPr>
        </p:nvSpPr>
        <p:spPr/>
        <p:txBody>
          <a:bodyPr/>
          <a:lstStyle/>
          <a:p>
            <a:r>
              <a:rPr lang="en-US" altLang="zh-CN" dirty="0"/>
              <a:t>Project Proposal Presentation</a:t>
            </a:r>
          </a:p>
        </p:txBody>
      </p:sp>
      <p:sp>
        <p:nvSpPr>
          <p:cNvPr id="7" name="Slide Number Placeholder 6">
            <a:extLst>
              <a:ext uri="{FF2B5EF4-FFF2-40B4-BE49-F238E27FC236}">
                <a16:creationId xmlns:a16="http://schemas.microsoft.com/office/drawing/2014/main" id="{D0A1482B-E4B1-A9F7-1FF0-D114D5A69F39}"/>
              </a:ext>
            </a:extLst>
          </p:cNvPr>
          <p:cNvSpPr>
            <a:spLocks noGrp="1"/>
          </p:cNvSpPr>
          <p:nvPr>
            <p:ph type="sldNum" sz="quarter" idx="4"/>
          </p:nvPr>
        </p:nvSpPr>
        <p:spPr/>
        <p:txBody>
          <a:bodyPr/>
          <a:lstStyle/>
          <a:p>
            <a:fld id="{753A1DE0-CF65-344E-A1C3-3B403388D3F5}" type="slidenum">
              <a:rPr lang="en-US" smtClean="0"/>
              <a:pPr/>
              <a:t>3</a:t>
            </a:fld>
            <a:endParaRPr lang="en-US" dirty="0"/>
          </a:p>
        </p:txBody>
      </p:sp>
    </p:spTree>
    <p:extLst>
      <p:ext uri="{BB962C8B-B14F-4D97-AF65-F5344CB8AC3E}">
        <p14:creationId xmlns:p14="http://schemas.microsoft.com/office/powerpoint/2010/main" val="349359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US" dirty="0"/>
              <a:t>What is the problem that you will be investigating? </a:t>
            </a:r>
            <a:endParaRPr lang="x-none"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a:xfrm>
            <a:off x="216000" y="1669082"/>
            <a:ext cx="11760000" cy="3753657"/>
          </a:xfrm>
        </p:spPr>
        <p:txBody>
          <a:bodyPr>
            <a:normAutofit fontScale="85000" lnSpcReduction="10000"/>
          </a:bodyPr>
          <a:lstStyle/>
          <a:p>
            <a:pPr>
              <a:lnSpc>
                <a:spcPct val="150000"/>
              </a:lnSpc>
            </a:pPr>
            <a:r>
              <a:rPr lang="en-US" altLang="zh-CN" sz="2400" dirty="0"/>
              <a:t>Develop a logistics sorting system based on deep learning for parcel classification and visual sorting. The system should be able to recognize the dimensions of parcels and sort them in a disorderly arrangement.</a:t>
            </a:r>
          </a:p>
          <a:p>
            <a:pPr>
              <a:lnSpc>
                <a:spcPct val="150000"/>
              </a:lnSpc>
            </a:pPr>
            <a:r>
              <a:rPr lang="en-US" altLang="zh-CN" sz="2400" dirty="0"/>
              <a:t>This research problem arises from the rapid development of e-commerce, which has led to a significant increase in parcel logistics volume. Traditional manual classification and sorting methods are no longer sufficient to meet the demands of efficient operations in modern logistics centers. Therefore, the development of robotic systems capable of automatically completing sorting tasks is particularly important. Solving this problem not only improves the efficiency and accuracy of logistics processing but also has the potential to significantly reduce logistics costs and enhance customer satisfaction.</a:t>
            </a:r>
            <a:endParaRPr lang="en-US" sz="2400" dirty="0"/>
          </a:p>
        </p:txBody>
      </p:sp>
      <p:sp>
        <p:nvSpPr>
          <p:cNvPr id="4" name="Content Placeholder 3">
            <a:extLst>
              <a:ext uri="{FF2B5EF4-FFF2-40B4-BE49-F238E27FC236}">
                <a16:creationId xmlns:a16="http://schemas.microsoft.com/office/drawing/2014/main" id="{20B5545F-0384-6887-E964-8EC87CA650C6}"/>
              </a:ext>
            </a:extLst>
          </p:cNvPr>
          <p:cNvSpPr>
            <a:spLocks noGrp="1"/>
          </p:cNvSpPr>
          <p:nvPr>
            <p:ph sz="quarter" idx="13"/>
          </p:nvPr>
        </p:nvSpPr>
        <p:spPr/>
        <p:txBody>
          <a:bodyPr/>
          <a:lstStyle/>
          <a:p>
            <a:r>
              <a:rPr lang="en-US" dirty="0"/>
              <a:t>Why is it interesting?</a:t>
            </a:r>
            <a:endParaRPr lang="x-none" dirty="0"/>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t>Presenter Name &amp; Date of Presentation</a:t>
            </a:r>
            <a:endParaRPr lang="en-US" dirty="0"/>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p:txBody>
          <a:bodyPr/>
          <a:lstStyle/>
          <a:p>
            <a:r>
              <a:rPr lang="en-US" altLang="zh-CN" dirty="0"/>
              <a:t>Project Proposal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4</a:t>
            </a:fld>
            <a:endParaRPr lang="en-US" dirty="0"/>
          </a:p>
        </p:txBody>
      </p:sp>
    </p:spTree>
    <p:extLst>
      <p:ext uri="{BB962C8B-B14F-4D97-AF65-F5344CB8AC3E}">
        <p14:creationId xmlns:p14="http://schemas.microsoft.com/office/powerpoint/2010/main" val="2134658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US" dirty="0"/>
              <a:t>What reading will you examine?</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a:xfrm>
            <a:off x="531779" y="1672584"/>
            <a:ext cx="6319776" cy="4860000"/>
          </a:xfrm>
        </p:spPr>
        <p:txBody>
          <a:bodyPr>
            <a:normAutofit/>
          </a:bodyPr>
          <a:lstStyle/>
          <a:p>
            <a:pPr marL="0" indent="0" algn="just">
              <a:lnSpc>
                <a:spcPct val="100000"/>
              </a:lnSpc>
              <a:buNone/>
            </a:pPr>
            <a:r>
              <a:rPr lang="en-US" sz="1400" dirty="0"/>
              <a:t>1. Han, Song, Xiaoping Liu, Xing Han, Gang Wang, and Shaobo Wu. 2020. "Visual Sorting of Express Parcels Based on Multi-Task Deep Learning" Sensors 20, no. 23: 6785. </a:t>
            </a:r>
            <a:r>
              <a:rPr lang="en-US" sz="1400" dirty="0">
                <a:hlinkClick r:id="rId2"/>
              </a:rPr>
              <a:t>https://-doi.org/10.3390/s20236785</a:t>
            </a:r>
            <a:endParaRPr lang="en-US" sz="1400" dirty="0"/>
          </a:p>
          <a:p>
            <a:pPr marL="0" indent="0" algn="just">
              <a:lnSpc>
                <a:spcPct val="100000"/>
              </a:lnSpc>
              <a:buNone/>
            </a:pPr>
            <a:r>
              <a:rPr lang="en-US" sz="1600" dirty="0">
                <a:solidFill>
                  <a:srgbClr val="14A599"/>
                </a:solidFill>
              </a:rPr>
              <a:t>The article "Visual Sorting of Express Parcels Based on Multi-Task Deep Learning" focuses on enhancing the efficiency and accuracy of sorting express parcels in complex scenarios using a robot sorting method powered by multi-task deep learning. </a:t>
            </a:r>
          </a:p>
          <a:p>
            <a:pPr marL="0" indent="0" algn="just">
              <a:lnSpc>
                <a:spcPct val="100000"/>
              </a:lnSpc>
              <a:buNone/>
            </a:pPr>
            <a:r>
              <a:rPr lang="en-US" sz="1600" dirty="0">
                <a:solidFill>
                  <a:srgbClr val="14A599"/>
                </a:solidFill>
              </a:rPr>
              <a:t>In addition, we will read more </a:t>
            </a:r>
            <a:r>
              <a:rPr lang="en-US" altLang="zh-CN" sz="1600" dirty="0">
                <a:solidFill>
                  <a:srgbClr val="14A599"/>
                </a:solidFill>
              </a:rPr>
              <a:t>paper</a:t>
            </a:r>
            <a:r>
              <a:rPr lang="en-US" sz="1600" dirty="0">
                <a:solidFill>
                  <a:srgbClr val="14A599"/>
                </a:solidFill>
              </a:rPr>
              <a:t>s on object detection and pose estimation including:</a:t>
            </a:r>
          </a:p>
          <a:p>
            <a:pPr marL="0" indent="0" algn="just">
              <a:lnSpc>
                <a:spcPct val="100000"/>
              </a:lnSpc>
              <a:buNone/>
            </a:pPr>
            <a:r>
              <a:rPr lang="en-US" sz="1400" dirty="0"/>
              <a:t>2. Xing, H.; Xiao-Ping, L. Robotic sorting method in complex scene based on deep neural network. J. BeijingUniv. Posts Telecommun. 2019, 42, 22–28.</a:t>
            </a:r>
          </a:p>
          <a:p>
            <a:pPr marL="0" indent="0" algn="just">
              <a:lnSpc>
                <a:spcPct val="100000"/>
              </a:lnSpc>
              <a:buNone/>
            </a:pPr>
            <a:r>
              <a:rPr lang="en-US" sz="1400" dirty="0"/>
              <a:t>3. Andy, Z.; Shuran, S.; Kuan-Ting, Y.; Elliott, D.; Alberto, R. Robotic pick-and-place of novel objects in clutter with multi-affordance grasping and cross-domain image matching. In Proceedings of the 2018 IEEE International Conference on Robotics and Automation (ICRA), Brisbane, Australia, 21–26 May 2018.</a:t>
            </a:r>
          </a:p>
          <a:p>
            <a:pPr marL="0" indent="0" algn="just">
              <a:lnSpc>
                <a:spcPct val="100000"/>
              </a:lnSpc>
              <a:buNone/>
            </a:pPr>
            <a:endParaRPr lang="en-US" sz="1600" dirty="0"/>
          </a:p>
          <a:p>
            <a:pPr marL="0" indent="0">
              <a:lnSpc>
                <a:spcPct val="150000"/>
              </a:lnSpc>
              <a:buNone/>
            </a:pPr>
            <a:endParaRPr lang="en-US" sz="1600" dirty="0">
              <a:solidFill>
                <a:srgbClr val="14A599"/>
              </a:solidFill>
            </a:endParaRPr>
          </a:p>
          <a:p>
            <a:endParaRPr lang="en-US" sz="1200" dirty="0"/>
          </a:p>
          <a:p>
            <a:endParaRPr lang="en-US" sz="1800" dirty="0"/>
          </a:p>
          <a:p>
            <a:endParaRPr lang="en-US" sz="1800" dirty="0"/>
          </a:p>
          <a:p>
            <a:endParaRPr lang="en-US" dirty="0"/>
          </a:p>
          <a:p>
            <a:endParaRPr lang="en-US" dirty="0"/>
          </a:p>
        </p:txBody>
      </p:sp>
      <p:sp>
        <p:nvSpPr>
          <p:cNvPr id="4" name="Content Placeholder 3">
            <a:extLst>
              <a:ext uri="{FF2B5EF4-FFF2-40B4-BE49-F238E27FC236}">
                <a16:creationId xmlns:a16="http://schemas.microsoft.com/office/drawing/2014/main" id="{20B5545F-0384-6887-E964-8EC87CA650C6}"/>
              </a:ext>
            </a:extLst>
          </p:cNvPr>
          <p:cNvSpPr>
            <a:spLocks noGrp="1"/>
          </p:cNvSpPr>
          <p:nvPr>
            <p:ph sz="quarter" idx="13"/>
          </p:nvPr>
        </p:nvSpPr>
        <p:spPr/>
        <p:txBody>
          <a:bodyPr/>
          <a:lstStyle/>
          <a:p>
            <a:r>
              <a:rPr lang="en-US" dirty="0"/>
              <a:t>To provide context and background</a:t>
            </a:r>
            <a:endParaRPr lang="en-CN" dirty="0"/>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t>Presenter Name &amp; Date of Presentation</a:t>
            </a:r>
            <a:endParaRPr lang="en-US" dirty="0"/>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p:txBody>
          <a:bodyPr/>
          <a:lstStyle/>
          <a:p>
            <a:r>
              <a:rPr lang="en-US" altLang="zh-CN" dirty="0"/>
              <a:t>Project Proposal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5</a:t>
            </a:fld>
            <a:endParaRPr lang="en-US" dirty="0"/>
          </a:p>
        </p:txBody>
      </p:sp>
      <p:pic>
        <p:nvPicPr>
          <p:cNvPr id="9" name="图片 8">
            <a:extLst>
              <a:ext uri="{FF2B5EF4-FFF2-40B4-BE49-F238E27FC236}">
                <a16:creationId xmlns:a16="http://schemas.microsoft.com/office/drawing/2014/main" id="{23A39087-742E-1FC4-4796-537FA5E54C9C}"/>
              </a:ext>
            </a:extLst>
          </p:cNvPr>
          <p:cNvPicPr>
            <a:picLocks noChangeAspect="1"/>
          </p:cNvPicPr>
          <p:nvPr/>
        </p:nvPicPr>
        <p:blipFill>
          <a:blip r:embed="rId3"/>
          <a:stretch>
            <a:fillRect/>
          </a:stretch>
        </p:blipFill>
        <p:spPr>
          <a:xfrm>
            <a:off x="7547172" y="1517651"/>
            <a:ext cx="3464653" cy="4602769"/>
          </a:xfrm>
          <a:prstGeom prst="rect">
            <a:avLst/>
          </a:prstGeom>
        </p:spPr>
      </p:pic>
    </p:spTree>
    <p:extLst>
      <p:ext uri="{BB962C8B-B14F-4D97-AF65-F5344CB8AC3E}">
        <p14:creationId xmlns:p14="http://schemas.microsoft.com/office/powerpoint/2010/main" val="2227968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US" dirty="0"/>
              <a:t>What data will you use? </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a:xfrm>
            <a:off x="199972" y="1821282"/>
            <a:ext cx="11760000" cy="3215435"/>
          </a:xfrm>
        </p:spPr>
        <p:txBody>
          <a:bodyPr>
            <a:normAutofit fontScale="92500" lnSpcReduction="10000"/>
          </a:bodyPr>
          <a:lstStyle/>
          <a:p>
            <a:pPr>
              <a:lnSpc>
                <a:spcPct val="150000"/>
              </a:lnSpc>
            </a:pPr>
            <a:r>
              <a:rPr lang="en-US" altLang="zh-CN" dirty="0"/>
              <a:t>Dataset from web</a:t>
            </a:r>
          </a:p>
          <a:p>
            <a:pPr lvl="1">
              <a:lnSpc>
                <a:spcPct val="150000"/>
              </a:lnSpc>
            </a:pPr>
            <a:r>
              <a:rPr lang="en-US" altLang="zh-CN" sz="2000" dirty="0"/>
              <a:t>We will use well-established datasets such as YCB, Linemod and COCO to train our model.</a:t>
            </a:r>
          </a:p>
          <a:p>
            <a:pPr>
              <a:lnSpc>
                <a:spcPct val="150000"/>
              </a:lnSpc>
            </a:pPr>
            <a:r>
              <a:rPr lang="en-US" altLang="zh-CN" dirty="0"/>
              <a:t>New data</a:t>
            </a:r>
          </a:p>
          <a:p>
            <a:pPr lvl="1">
              <a:lnSpc>
                <a:spcPct val="150000"/>
              </a:lnSpc>
            </a:pPr>
            <a:r>
              <a:rPr lang="en-US" altLang="zh-CN" sz="2000" dirty="0"/>
              <a:t>Get object photos and pose information from RGB-D camera.</a:t>
            </a:r>
          </a:p>
          <a:p>
            <a:pPr lvl="1">
              <a:lnSpc>
                <a:spcPct val="150000"/>
              </a:lnSpc>
            </a:pPr>
            <a:r>
              <a:rPr lang="en-US" altLang="zh-CN" sz="2000" dirty="0"/>
              <a:t>Do the image processing using OpenCV.</a:t>
            </a:r>
          </a:p>
          <a:p>
            <a:pPr lvl="1">
              <a:lnSpc>
                <a:spcPct val="150000"/>
              </a:lnSpc>
            </a:pPr>
            <a:r>
              <a:rPr lang="en-US" altLang="zh-CN" sz="2000" dirty="0"/>
              <a:t>Label the object's position and orientation data ourselves.</a:t>
            </a:r>
          </a:p>
          <a:p>
            <a:pPr lvl="1">
              <a:lnSpc>
                <a:spcPct val="150000"/>
              </a:lnSpc>
            </a:pPr>
            <a:endParaRPr lang="en-US" altLang="zh-CN" sz="2000" dirty="0"/>
          </a:p>
          <a:p>
            <a:pPr lvl="1">
              <a:lnSpc>
                <a:spcPct val="150000"/>
              </a:lnSpc>
            </a:pPr>
            <a:endParaRPr lang="en-US" altLang="zh-CN" sz="2000" dirty="0"/>
          </a:p>
          <a:p>
            <a:pPr lvl="1">
              <a:lnSpc>
                <a:spcPct val="150000"/>
              </a:lnSpc>
            </a:pPr>
            <a:endParaRPr lang="en-US" altLang="zh-CN" sz="2000" dirty="0"/>
          </a:p>
          <a:p>
            <a:endParaRPr lang="en-US" dirty="0"/>
          </a:p>
        </p:txBody>
      </p:sp>
      <p:sp>
        <p:nvSpPr>
          <p:cNvPr id="4" name="Content Placeholder 3">
            <a:extLst>
              <a:ext uri="{FF2B5EF4-FFF2-40B4-BE49-F238E27FC236}">
                <a16:creationId xmlns:a16="http://schemas.microsoft.com/office/drawing/2014/main" id="{20B5545F-0384-6887-E964-8EC87CA650C6}"/>
              </a:ext>
            </a:extLst>
          </p:cNvPr>
          <p:cNvSpPr>
            <a:spLocks noGrp="1"/>
          </p:cNvSpPr>
          <p:nvPr>
            <p:ph sz="quarter" idx="13"/>
          </p:nvPr>
        </p:nvSpPr>
        <p:spPr/>
        <p:txBody>
          <a:bodyPr/>
          <a:lstStyle/>
          <a:p>
            <a:r>
              <a:rPr lang="en-US" dirty="0"/>
              <a:t>If you are collecting new data, how will you do it?</a:t>
            </a:r>
            <a:endParaRPr lang="en-CN" dirty="0"/>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t>Presenter Name &amp; Date of Presentation</a:t>
            </a:r>
            <a:endParaRPr lang="en-US" dirty="0"/>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p:txBody>
          <a:bodyPr/>
          <a:lstStyle/>
          <a:p>
            <a:r>
              <a:rPr lang="en-US" altLang="zh-CN" dirty="0"/>
              <a:t>Project Proposal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6</a:t>
            </a:fld>
            <a:endParaRPr lang="en-US" dirty="0"/>
          </a:p>
        </p:txBody>
      </p:sp>
    </p:spTree>
    <p:extLst>
      <p:ext uri="{BB962C8B-B14F-4D97-AF65-F5344CB8AC3E}">
        <p14:creationId xmlns:p14="http://schemas.microsoft.com/office/powerpoint/2010/main" val="1776551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US" dirty="0"/>
              <a:t>What method or algorithm are you proposing? </a:t>
            </a:r>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p:txBody>
          <a:bodyPr>
            <a:normAutofit/>
          </a:bodyPr>
          <a:lstStyle/>
          <a:p>
            <a:pPr>
              <a:lnSpc>
                <a:spcPct val="125000"/>
              </a:lnSpc>
            </a:pPr>
            <a:r>
              <a:rPr lang="en-US" dirty="0"/>
              <a:t>Computer Vision</a:t>
            </a:r>
          </a:p>
          <a:p>
            <a:pPr lvl="1">
              <a:lnSpc>
                <a:spcPct val="125000"/>
              </a:lnSpc>
            </a:pPr>
            <a:r>
              <a:rPr lang="en-US" b="1" dirty="0"/>
              <a:t>Data Acquisition</a:t>
            </a:r>
            <a:r>
              <a:rPr lang="en-US" dirty="0"/>
              <a:t>: imagery and depth information from </a:t>
            </a:r>
            <a:r>
              <a:rPr lang="en-US" b="1" dirty="0"/>
              <a:t>RGB-D cameras</a:t>
            </a:r>
          </a:p>
          <a:p>
            <a:pPr lvl="1">
              <a:lnSpc>
                <a:spcPct val="125000"/>
              </a:lnSpc>
            </a:pPr>
            <a:r>
              <a:rPr lang="en-US" b="1" dirty="0"/>
              <a:t>Image Preprocessing</a:t>
            </a:r>
            <a:r>
              <a:rPr lang="en-US" dirty="0"/>
              <a:t>: reading, cropping, resizing, enhancement using </a:t>
            </a:r>
            <a:r>
              <a:rPr lang="en-US" b="1" dirty="0"/>
              <a:t>OpenCV </a:t>
            </a:r>
          </a:p>
          <a:p>
            <a:pPr>
              <a:lnSpc>
                <a:spcPct val="125000"/>
              </a:lnSpc>
            </a:pPr>
            <a:r>
              <a:rPr lang="en-US" dirty="0"/>
              <a:t>Deep Learning</a:t>
            </a:r>
          </a:p>
          <a:p>
            <a:pPr marL="457200" lvl="1" indent="0">
              <a:lnSpc>
                <a:spcPct val="125000"/>
              </a:lnSpc>
              <a:buNone/>
            </a:pPr>
            <a:r>
              <a:rPr lang="en-US" dirty="0"/>
              <a:t>Utilizing the </a:t>
            </a:r>
            <a:r>
              <a:rPr lang="en-US" b="1" dirty="0"/>
              <a:t>TensorFlow</a:t>
            </a:r>
            <a:r>
              <a:rPr lang="en-US" dirty="0"/>
              <a:t> deep learning framework</a:t>
            </a:r>
          </a:p>
          <a:p>
            <a:pPr lvl="1">
              <a:lnSpc>
                <a:spcPct val="125000"/>
              </a:lnSpc>
            </a:pPr>
            <a:r>
              <a:rPr lang="en-US" b="1" dirty="0"/>
              <a:t>Object Detection</a:t>
            </a:r>
            <a:r>
              <a:rPr lang="en-US" dirty="0"/>
              <a:t>: pre-trained </a:t>
            </a:r>
            <a:r>
              <a:rPr lang="en-US" b="1" dirty="0"/>
              <a:t>YOLO</a:t>
            </a:r>
            <a:r>
              <a:rPr lang="en-US" dirty="0"/>
              <a:t> model</a:t>
            </a:r>
          </a:p>
          <a:p>
            <a:pPr lvl="2">
              <a:lnSpc>
                <a:spcPct val="125000"/>
              </a:lnSpc>
            </a:pPr>
            <a:r>
              <a:rPr lang="en-US" dirty="0"/>
              <a:t>Finetune the YOLO model with annotated data generated from the environment</a:t>
            </a:r>
          </a:p>
          <a:p>
            <a:pPr lvl="1">
              <a:lnSpc>
                <a:spcPct val="125000"/>
              </a:lnSpc>
            </a:pPr>
            <a:r>
              <a:rPr lang="en-US" b="1" dirty="0"/>
              <a:t>Pose Estimation</a:t>
            </a:r>
            <a:r>
              <a:rPr lang="en-US" dirty="0"/>
              <a:t>:</a:t>
            </a:r>
            <a:r>
              <a:rPr lang="en-US" b="1" dirty="0"/>
              <a:t> pose estimation </a:t>
            </a:r>
            <a:r>
              <a:rPr lang="en-US" dirty="0"/>
              <a:t>method</a:t>
            </a:r>
          </a:p>
          <a:p>
            <a:pPr lvl="2">
              <a:lnSpc>
                <a:spcPct val="125000"/>
              </a:lnSpc>
            </a:pPr>
            <a:r>
              <a:rPr lang="en-US" dirty="0"/>
              <a:t>Explore available pose estimation (e.g. </a:t>
            </a:r>
            <a:r>
              <a:rPr lang="en-US" b="1" dirty="0" err="1"/>
              <a:t>DenseFusion</a:t>
            </a:r>
            <a:r>
              <a:rPr lang="en-US" dirty="0"/>
              <a:t>)</a:t>
            </a:r>
          </a:p>
          <a:p>
            <a:endParaRPr lang="en-US" dirty="0"/>
          </a:p>
        </p:txBody>
      </p:sp>
      <p:sp>
        <p:nvSpPr>
          <p:cNvPr id="4" name="Content Placeholder 3">
            <a:extLst>
              <a:ext uri="{FF2B5EF4-FFF2-40B4-BE49-F238E27FC236}">
                <a16:creationId xmlns:a16="http://schemas.microsoft.com/office/drawing/2014/main" id="{20B5545F-0384-6887-E964-8EC87CA650C6}"/>
              </a:ext>
            </a:extLst>
          </p:cNvPr>
          <p:cNvSpPr>
            <a:spLocks noGrp="1"/>
          </p:cNvSpPr>
          <p:nvPr>
            <p:ph sz="quarter" idx="13"/>
          </p:nvPr>
        </p:nvSpPr>
        <p:spPr/>
        <p:txBody>
          <a:bodyPr>
            <a:normAutofit/>
          </a:bodyPr>
          <a:lstStyle/>
          <a:p>
            <a:r>
              <a:rPr lang="en-US" dirty="0"/>
              <a:t>Computer Vision and Deep learning</a:t>
            </a:r>
            <a:endParaRPr lang="en-CN" dirty="0"/>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t>Presenter Name &amp; Date of Presentation</a:t>
            </a:r>
            <a:endParaRPr lang="en-US" dirty="0"/>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p:txBody>
          <a:bodyPr/>
          <a:lstStyle/>
          <a:p>
            <a:r>
              <a:rPr lang="en-US" altLang="zh-CN" dirty="0"/>
              <a:t>Project Proposal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7</a:t>
            </a:fld>
            <a:endParaRPr lang="en-US" dirty="0"/>
          </a:p>
        </p:txBody>
      </p:sp>
    </p:spTree>
    <p:extLst>
      <p:ext uri="{BB962C8B-B14F-4D97-AF65-F5344CB8AC3E}">
        <p14:creationId xmlns:p14="http://schemas.microsoft.com/office/powerpoint/2010/main" val="2490090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US" dirty="0"/>
              <a:t>What method or algorithm are you proposing? </a:t>
            </a:r>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p:txBody>
          <a:bodyPr>
            <a:normAutofit/>
          </a:bodyPr>
          <a:lstStyle/>
          <a:p>
            <a:pPr>
              <a:lnSpc>
                <a:spcPct val="150000"/>
              </a:lnSpc>
            </a:pPr>
            <a:r>
              <a:rPr lang="en-US" dirty="0"/>
              <a:t>Algorithm Optimization</a:t>
            </a:r>
          </a:p>
          <a:p>
            <a:pPr lvl="1">
              <a:lnSpc>
                <a:spcPct val="150000"/>
              </a:lnSpc>
            </a:pPr>
            <a:r>
              <a:rPr lang="en-US" dirty="0"/>
              <a:t>Adjust </a:t>
            </a:r>
            <a:r>
              <a:rPr lang="en-US" b="1" dirty="0"/>
              <a:t>network structure</a:t>
            </a:r>
            <a:r>
              <a:rPr lang="en-US" dirty="0"/>
              <a:t>, </a:t>
            </a:r>
            <a:r>
              <a:rPr lang="en-US" b="1" dirty="0"/>
              <a:t>loss functions</a:t>
            </a:r>
            <a:r>
              <a:rPr lang="en-US" dirty="0"/>
              <a:t>, and </a:t>
            </a:r>
            <a:r>
              <a:rPr lang="en-US" b="1" dirty="0"/>
              <a:t>training strategies </a:t>
            </a:r>
            <a:r>
              <a:rPr lang="en-US" dirty="0"/>
              <a:t>to enhance accuracy and real-time performance.</a:t>
            </a:r>
          </a:p>
          <a:p>
            <a:pPr>
              <a:lnSpc>
                <a:spcPct val="150000"/>
              </a:lnSpc>
            </a:pPr>
            <a:r>
              <a:rPr lang="en-US" dirty="0"/>
              <a:t>System Integration</a:t>
            </a:r>
          </a:p>
          <a:p>
            <a:pPr lvl="1">
              <a:lnSpc>
                <a:spcPct val="150000"/>
              </a:lnSpc>
            </a:pPr>
            <a:r>
              <a:rPr lang="en-US" dirty="0"/>
              <a:t>Integrate </a:t>
            </a:r>
            <a:r>
              <a:rPr lang="en-US" b="1" dirty="0"/>
              <a:t>object detection</a:t>
            </a:r>
            <a:r>
              <a:rPr lang="en-US" dirty="0"/>
              <a:t>, </a:t>
            </a:r>
            <a:r>
              <a:rPr lang="en-US" b="1" dirty="0"/>
              <a:t>pose estimation</a:t>
            </a:r>
            <a:r>
              <a:rPr lang="en-US" dirty="0"/>
              <a:t>, and </a:t>
            </a:r>
            <a:r>
              <a:rPr lang="en-US" b="1" dirty="0"/>
              <a:t>robot arm gripping </a:t>
            </a:r>
            <a:r>
              <a:rPr lang="en-US" dirty="0"/>
              <a:t>into a unified system.</a:t>
            </a:r>
          </a:p>
        </p:txBody>
      </p:sp>
      <p:sp>
        <p:nvSpPr>
          <p:cNvPr id="4" name="Content Placeholder 3">
            <a:extLst>
              <a:ext uri="{FF2B5EF4-FFF2-40B4-BE49-F238E27FC236}">
                <a16:creationId xmlns:a16="http://schemas.microsoft.com/office/drawing/2014/main" id="{20B5545F-0384-6887-E964-8EC87CA650C6}"/>
              </a:ext>
            </a:extLst>
          </p:cNvPr>
          <p:cNvSpPr>
            <a:spLocks noGrp="1"/>
          </p:cNvSpPr>
          <p:nvPr>
            <p:ph sz="quarter" idx="13"/>
          </p:nvPr>
        </p:nvSpPr>
        <p:spPr/>
        <p:txBody>
          <a:bodyPr>
            <a:normAutofit/>
          </a:bodyPr>
          <a:lstStyle/>
          <a:p>
            <a:r>
              <a:rPr lang="en-US" altLang="zh-CN" dirty="0"/>
              <a:t>Potential Future Improvements</a:t>
            </a:r>
            <a:endParaRPr lang="en-CN" altLang="zh-CN" dirty="0"/>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t>Presenter Name &amp; Date of Presentation</a:t>
            </a:r>
            <a:endParaRPr lang="en-US" dirty="0"/>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p:txBody>
          <a:bodyPr/>
          <a:lstStyle/>
          <a:p>
            <a:r>
              <a:rPr lang="en-US" altLang="zh-CN" dirty="0"/>
              <a:t>Project Proposal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8</a:t>
            </a:fld>
            <a:endParaRPr lang="en-US" dirty="0"/>
          </a:p>
        </p:txBody>
      </p:sp>
    </p:spTree>
    <p:extLst>
      <p:ext uri="{BB962C8B-B14F-4D97-AF65-F5344CB8AC3E}">
        <p14:creationId xmlns:p14="http://schemas.microsoft.com/office/powerpoint/2010/main" val="646067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745E6-700F-28FB-5FE9-81ED05F617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A1DBA1-AD3D-D279-16A4-E2DB74E298C1}"/>
              </a:ext>
            </a:extLst>
          </p:cNvPr>
          <p:cNvSpPr>
            <a:spLocks noGrp="1"/>
          </p:cNvSpPr>
          <p:nvPr>
            <p:ph type="title"/>
          </p:nvPr>
        </p:nvSpPr>
        <p:spPr/>
        <p:txBody>
          <a:bodyPr>
            <a:normAutofit/>
          </a:bodyPr>
          <a:lstStyle/>
          <a:p>
            <a:r>
              <a:rPr lang="en-US" dirty="0"/>
              <a:t>How will you evaluate your results? </a:t>
            </a:r>
          </a:p>
        </p:txBody>
      </p:sp>
      <p:sp>
        <p:nvSpPr>
          <p:cNvPr id="5" name="Date Placeholder 4">
            <a:extLst>
              <a:ext uri="{FF2B5EF4-FFF2-40B4-BE49-F238E27FC236}">
                <a16:creationId xmlns:a16="http://schemas.microsoft.com/office/drawing/2014/main" id="{53829BBF-F160-7DE3-4786-0E2D70F562C7}"/>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Times New Roman"/>
                <a:ea typeface="FangSong"/>
                <a:cs typeface="+mn-cs"/>
              </a:rPr>
              <a:t>Presenter Name &amp; Date of Presentation</a:t>
            </a:r>
            <a:endParaRPr kumimoji="0" lang="en-US" sz="1200" b="0" i="0" u="none" strike="noStrike" kern="1200" cap="none" spc="0" normalizeH="0" baseline="0" noProof="0" dirty="0">
              <a:ln>
                <a:noFill/>
              </a:ln>
              <a:solidFill>
                <a:prstClr val="white">
                  <a:tint val="75000"/>
                </a:prstClr>
              </a:solidFill>
              <a:effectLst/>
              <a:uLnTx/>
              <a:uFillTx/>
              <a:latin typeface="Times New Roman"/>
              <a:ea typeface="FangSong"/>
              <a:cs typeface="+mn-cs"/>
            </a:endParaRPr>
          </a:p>
        </p:txBody>
      </p:sp>
      <p:sp>
        <p:nvSpPr>
          <p:cNvPr id="6" name="Footer Placeholder 5">
            <a:extLst>
              <a:ext uri="{FF2B5EF4-FFF2-40B4-BE49-F238E27FC236}">
                <a16:creationId xmlns:a16="http://schemas.microsoft.com/office/drawing/2014/main" id="{F40FE3C0-0971-ACF7-5A0F-9F819E7A075C}"/>
              </a:ext>
            </a:extLst>
          </p:cNvPr>
          <p:cNvSpPr>
            <a:spLocks noGrp="1"/>
          </p:cNvSpPr>
          <p:nvPr>
            <p:ph type="ftr" sz="quarter" idx="3"/>
          </p:nvPr>
        </p:nvSpPr>
        <p:spPr/>
        <p:txBody>
          <a:bodyPr/>
          <a:lstStyle/>
          <a:p>
            <a:r>
              <a:rPr lang="en-US" altLang="zh-CN" dirty="0"/>
              <a:t>Project Proposal Presentation</a:t>
            </a:r>
          </a:p>
        </p:txBody>
      </p:sp>
      <p:sp>
        <p:nvSpPr>
          <p:cNvPr id="7" name="Slide Number Placeholder 6">
            <a:extLst>
              <a:ext uri="{FF2B5EF4-FFF2-40B4-BE49-F238E27FC236}">
                <a16:creationId xmlns:a16="http://schemas.microsoft.com/office/drawing/2014/main" id="{BCB7C2F4-2581-4B97-9A57-B3974B6BAF1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3A1DE0-CF65-344E-A1C3-3B403388D3F5}" type="slidenum">
              <a:rPr kumimoji="0" lang="en-US" sz="1200" b="0" i="0" u="none" strike="noStrike" kern="1200" cap="none" spc="0" normalizeH="0" baseline="0" noProof="0" smtClean="0">
                <a:ln>
                  <a:noFill/>
                </a:ln>
                <a:solidFill>
                  <a:prstClr val="white">
                    <a:tint val="75000"/>
                  </a:prstClr>
                </a:solidFill>
                <a:effectLst/>
                <a:uLnTx/>
                <a:uFillTx/>
                <a:latin typeface="Times New Roman"/>
                <a:ea typeface="FangSong"/>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white">
                  <a:tint val="75000"/>
                </a:prstClr>
              </a:solidFill>
              <a:effectLst/>
              <a:uLnTx/>
              <a:uFillTx/>
              <a:latin typeface="Times New Roman"/>
              <a:ea typeface="FangSong"/>
              <a:cs typeface="+mn-cs"/>
            </a:endParaRPr>
          </a:p>
        </p:txBody>
      </p:sp>
      <p:sp>
        <p:nvSpPr>
          <p:cNvPr id="8" name="文本框 7">
            <a:extLst>
              <a:ext uri="{FF2B5EF4-FFF2-40B4-BE49-F238E27FC236}">
                <a16:creationId xmlns:a16="http://schemas.microsoft.com/office/drawing/2014/main" id="{009A4AF5-E8E8-BA31-6547-C6A30EC9A9E9}"/>
              </a:ext>
            </a:extLst>
          </p:cNvPr>
          <p:cNvSpPr txBox="1"/>
          <p:nvPr/>
        </p:nvSpPr>
        <p:spPr>
          <a:xfrm>
            <a:off x="6835318" y="2077056"/>
            <a:ext cx="5080818" cy="3693319"/>
          </a:xfrm>
          <a:prstGeom prst="rect">
            <a:avLst/>
          </a:prstGeom>
          <a:noFill/>
        </p:spPr>
        <p:txBody>
          <a:bodyPr wrap="square" rtlCol="0">
            <a:spAutoFit/>
          </a:bodyPr>
          <a:lstStyle/>
          <a:p>
            <a:pPr algn="l"/>
            <a:r>
              <a:rPr lang="en-US" altLang="zh-CN" b="0" i="0" dirty="0">
                <a:solidFill>
                  <a:schemeClr val="bg1"/>
                </a:solidFill>
                <a:effectLst/>
              </a:rPr>
              <a:t>To evaluate our result, we will apply some objective evaluation criteria, depending on the specific circumstances.</a:t>
            </a:r>
          </a:p>
          <a:p>
            <a:pPr algn="l"/>
            <a:endParaRPr lang="en-US" altLang="zh-CN" dirty="0">
              <a:solidFill>
                <a:schemeClr val="bg1"/>
              </a:solidFill>
            </a:endParaRPr>
          </a:p>
          <a:p>
            <a:pPr algn="l"/>
            <a:r>
              <a:rPr lang="en-US" altLang="zh-CN" b="0" i="0" dirty="0">
                <a:solidFill>
                  <a:schemeClr val="bg1"/>
                </a:solidFill>
                <a:effectLst/>
              </a:rPr>
              <a:t>1) </a:t>
            </a:r>
            <a:r>
              <a:rPr lang="en-US" altLang="zh-CN" dirty="0">
                <a:solidFill>
                  <a:schemeClr val="bg1"/>
                </a:solidFill>
              </a:rPr>
              <a:t>Accuracy: the proportion of objects that are correctly grasped and placed among all objects.</a:t>
            </a:r>
          </a:p>
          <a:p>
            <a:pPr algn="l"/>
            <a:endParaRPr lang="en-US" altLang="zh-CN" b="0" i="0" dirty="0">
              <a:solidFill>
                <a:schemeClr val="bg1"/>
              </a:solidFill>
              <a:effectLst/>
            </a:endParaRPr>
          </a:p>
          <a:p>
            <a:pPr algn="l"/>
            <a:r>
              <a:rPr lang="en-US" altLang="zh-CN" dirty="0">
                <a:solidFill>
                  <a:schemeClr val="bg1"/>
                </a:solidFill>
              </a:rPr>
              <a:t>2) Precision: the proportion of samples correctly predicted as positive out of all samples predicted as positive by the model.</a:t>
            </a:r>
          </a:p>
          <a:p>
            <a:pPr algn="l"/>
            <a:endParaRPr lang="en-US" altLang="zh-CN" b="0" i="0" dirty="0">
              <a:solidFill>
                <a:schemeClr val="bg1"/>
              </a:solidFill>
              <a:effectLst/>
            </a:endParaRPr>
          </a:p>
          <a:p>
            <a:pPr algn="l"/>
            <a:r>
              <a:rPr lang="en-US" altLang="zh-CN" dirty="0">
                <a:solidFill>
                  <a:schemeClr val="bg1"/>
                </a:solidFill>
              </a:rPr>
              <a:t>3) Recall, F1 Score …</a:t>
            </a:r>
            <a:endParaRPr lang="en-US" altLang="zh-CN" b="0" i="0" dirty="0">
              <a:solidFill>
                <a:schemeClr val="bg1"/>
              </a:solidFill>
              <a:effectLst/>
            </a:endParaRPr>
          </a:p>
          <a:p>
            <a:pPr algn="l"/>
            <a:endParaRPr lang="en-US" altLang="zh-CN" b="0" i="0" dirty="0">
              <a:solidFill>
                <a:schemeClr val="bg1"/>
              </a:solidFill>
              <a:effectLst/>
            </a:endParaRPr>
          </a:p>
        </p:txBody>
      </p:sp>
      <p:graphicFrame>
        <p:nvGraphicFramePr>
          <p:cNvPr id="13" name="内容占位符 12">
            <a:extLst>
              <a:ext uri="{FF2B5EF4-FFF2-40B4-BE49-F238E27FC236}">
                <a16:creationId xmlns:a16="http://schemas.microsoft.com/office/drawing/2014/main" id="{AD9973C4-455E-B166-D43C-FF2B12667D67}"/>
              </a:ext>
            </a:extLst>
          </p:cNvPr>
          <p:cNvGraphicFramePr>
            <a:graphicFrameLocks noGrp="1"/>
          </p:cNvGraphicFramePr>
          <p:nvPr>
            <p:ph idx="1"/>
            <p:extLst>
              <p:ext uri="{D42A27DB-BD31-4B8C-83A1-F6EECF244321}">
                <p14:modId xmlns:p14="http://schemas.microsoft.com/office/powerpoint/2010/main" val="1619798584"/>
              </p:ext>
            </p:extLst>
          </p:nvPr>
        </p:nvGraphicFramePr>
        <p:xfrm>
          <a:off x="125392" y="1888366"/>
          <a:ext cx="6387913" cy="3853846"/>
        </p:xfrm>
        <a:graphic>
          <a:graphicData uri="http://schemas.openxmlformats.org/drawingml/2006/table">
            <a:tbl>
              <a:tblPr firstRow="1" bandRow="1">
                <a:tableStyleId>{5C22544A-7EE6-4342-B048-85BDC9FD1C3A}</a:tableStyleId>
              </a:tblPr>
              <a:tblGrid>
                <a:gridCol w="1825941">
                  <a:extLst>
                    <a:ext uri="{9D8B030D-6E8A-4147-A177-3AD203B41FA5}">
                      <a16:colId xmlns:a16="http://schemas.microsoft.com/office/drawing/2014/main" val="858487029"/>
                    </a:ext>
                  </a:extLst>
                </a:gridCol>
                <a:gridCol w="4561972">
                  <a:extLst>
                    <a:ext uri="{9D8B030D-6E8A-4147-A177-3AD203B41FA5}">
                      <a16:colId xmlns:a16="http://schemas.microsoft.com/office/drawing/2014/main" val="926792381"/>
                    </a:ext>
                  </a:extLst>
                </a:gridCol>
              </a:tblGrid>
              <a:tr h="509603">
                <a:tc>
                  <a:txBody>
                    <a:bodyPr/>
                    <a:lstStyle/>
                    <a:p>
                      <a:r>
                        <a:rPr lang="en-US" altLang="zh-CN" dirty="0"/>
                        <a:t>Score</a:t>
                      </a:r>
                      <a:endParaRPr lang="zh-CN" altLang="en-US" dirty="0"/>
                    </a:p>
                  </a:txBody>
                  <a:tcPr/>
                </a:tc>
                <a:tc>
                  <a:txBody>
                    <a:bodyPr/>
                    <a:lstStyle/>
                    <a:p>
                      <a:endParaRPr lang="zh-CN" altLang="en-US" dirty="0"/>
                    </a:p>
                  </a:txBody>
                  <a:tcPr/>
                </a:tc>
                <a:extLst>
                  <a:ext uri="{0D108BD9-81ED-4DB2-BD59-A6C34878D82A}">
                    <a16:rowId xmlns:a16="http://schemas.microsoft.com/office/drawing/2014/main" val="1085073389"/>
                  </a:ext>
                </a:extLst>
              </a:tr>
              <a:tr h="597197">
                <a:tc>
                  <a:txBody>
                    <a:bodyPr/>
                    <a:lstStyle/>
                    <a:p>
                      <a:r>
                        <a:rPr lang="en-US" altLang="zh-CN" dirty="0"/>
                        <a:t>60&gt;</a:t>
                      </a:r>
                      <a:endParaRPr lang="zh-CN" altLang="en-US" dirty="0"/>
                    </a:p>
                  </a:txBody>
                  <a:tcPr/>
                </a:tc>
                <a:tc>
                  <a:txBody>
                    <a:bodyPr/>
                    <a:lstStyle/>
                    <a:p>
                      <a:r>
                        <a:rPr lang="en-US" altLang="zh-CN" sz="1800" b="0" i="0" kern="1200" dirty="0">
                          <a:solidFill>
                            <a:schemeClr val="dk1"/>
                          </a:solidFill>
                          <a:effectLst/>
                          <a:latin typeface="+mn-lt"/>
                          <a:ea typeface="+mn-ea"/>
                          <a:cs typeface="+mn-cs"/>
                        </a:rPr>
                        <a:t>Unable to complete the task at all, serious errors occurred during the gripping process.</a:t>
                      </a:r>
                      <a:endParaRPr lang="zh-CN" altLang="en-US" sz="1800" dirty="0"/>
                    </a:p>
                  </a:txBody>
                  <a:tcPr/>
                </a:tc>
                <a:extLst>
                  <a:ext uri="{0D108BD9-81ED-4DB2-BD59-A6C34878D82A}">
                    <a16:rowId xmlns:a16="http://schemas.microsoft.com/office/drawing/2014/main" val="2647084648"/>
                  </a:ext>
                </a:extLst>
              </a:tr>
              <a:tr h="776357">
                <a:tc>
                  <a:txBody>
                    <a:bodyPr/>
                    <a:lstStyle/>
                    <a:p>
                      <a:r>
                        <a:rPr lang="en-US" altLang="zh-CN" dirty="0"/>
                        <a:t>60-70</a:t>
                      </a:r>
                      <a:endParaRPr lang="zh-CN" altLang="en-US" dirty="0"/>
                    </a:p>
                  </a:txBody>
                  <a:tcPr/>
                </a:tc>
                <a:tc>
                  <a:txBody>
                    <a:bodyPr/>
                    <a:lstStyle/>
                    <a:p>
                      <a:r>
                        <a:rPr lang="en-US" altLang="zh-CN" sz="1800" b="0" i="0" kern="1200" dirty="0">
                          <a:solidFill>
                            <a:schemeClr val="dk1"/>
                          </a:solidFill>
                          <a:effectLst/>
                          <a:latin typeface="+mn-lt"/>
                          <a:ea typeface="+mn-ea"/>
                          <a:cs typeface="+mn-cs"/>
                        </a:rPr>
                        <a:t>The box can be gripped to the specified area, but there are issues with uneven placement or unstable gripping.</a:t>
                      </a:r>
                      <a:endParaRPr lang="zh-CN" altLang="en-US" dirty="0"/>
                    </a:p>
                  </a:txBody>
                  <a:tcPr/>
                </a:tc>
                <a:extLst>
                  <a:ext uri="{0D108BD9-81ED-4DB2-BD59-A6C34878D82A}">
                    <a16:rowId xmlns:a16="http://schemas.microsoft.com/office/drawing/2014/main" val="3554802987"/>
                  </a:ext>
                </a:extLst>
              </a:tr>
              <a:tr h="509603">
                <a:tc>
                  <a:txBody>
                    <a:bodyPr/>
                    <a:lstStyle/>
                    <a:p>
                      <a:r>
                        <a:rPr lang="en-US" altLang="zh-CN" dirty="0"/>
                        <a:t>70-80</a:t>
                      </a:r>
                      <a:endParaRPr lang="zh-CN" altLang="en-US" dirty="0"/>
                    </a:p>
                  </a:txBody>
                  <a:tcPr/>
                </a:tc>
                <a:tc>
                  <a:txBody>
                    <a:bodyPr/>
                    <a:lstStyle/>
                    <a:p>
                      <a:r>
                        <a:rPr lang="en-US" altLang="zh-CN" sz="1800" b="0" i="0" kern="1200" dirty="0">
                          <a:solidFill>
                            <a:schemeClr val="dk1"/>
                          </a:solidFill>
                          <a:effectLst/>
                          <a:latin typeface="+mn-lt"/>
                          <a:ea typeface="+mn-ea"/>
                          <a:cs typeface="+mn-cs"/>
                        </a:rPr>
                        <a:t>The box can be gripped to the correct position and roughly placed neatly.</a:t>
                      </a:r>
                      <a:endParaRPr lang="zh-CN" altLang="en-US" dirty="0"/>
                    </a:p>
                  </a:txBody>
                  <a:tcPr/>
                </a:tc>
                <a:extLst>
                  <a:ext uri="{0D108BD9-81ED-4DB2-BD59-A6C34878D82A}">
                    <a16:rowId xmlns:a16="http://schemas.microsoft.com/office/drawing/2014/main" val="615772057"/>
                  </a:ext>
                </a:extLst>
              </a:tr>
              <a:tr h="509603">
                <a:tc>
                  <a:txBody>
                    <a:bodyPr/>
                    <a:lstStyle/>
                    <a:p>
                      <a:r>
                        <a:rPr lang="en-US" altLang="zh-CN" dirty="0"/>
                        <a:t>80-90</a:t>
                      </a:r>
                      <a:endParaRPr lang="zh-CN" altLang="en-US" dirty="0"/>
                    </a:p>
                  </a:txBody>
                  <a:tcPr/>
                </a:tc>
                <a:tc>
                  <a:txBody>
                    <a:bodyPr/>
                    <a:lstStyle/>
                    <a:p>
                      <a:r>
                        <a:rPr lang="en-US" altLang="zh-CN" sz="1800" b="0" i="0" kern="1200" dirty="0">
                          <a:solidFill>
                            <a:schemeClr val="dk1"/>
                          </a:solidFill>
                          <a:effectLst/>
                          <a:latin typeface="+mn-lt"/>
                          <a:ea typeface="+mn-ea"/>
                          <a:cs typeface="+mn-cs"/>
                        </a:rPr>
                        <a:t>The box can be accurately gripped and placed.</a:t>
                      </a:r>
                      <a:endParaRPr lang="zh-CN" altLang="en-US" dirty="0"/>
                    </a:p>
                  </a:txBody>
                  <a:tcPr/>
                </a:tc>
                <a:extLst>
                  <a:ext uri="{0D108BD9-81ED-4DB2-BD59-A6C34878D82A}">
                    <a16:rowId xmlns:a16="http://schemas.microsoft.com/office/drawing/2014/main" val="1975054597"/>
                  </a:ext>
                </a:extLst>
              </a:tr>
              <a:tr h="509603">
                <a:tc>
                  <a:txBody>
                    <a:bodyPr/>
                    <a:lstStyle/>
                    <a:p>
                      <a:r>
                        <a:rPr lang="en-US" altLang="zh-CN" dirty="0"/>
                        <a:t>90-100</a:t>
                      </a:r>
                      <a:endParaRPr lang="zh-CN" altLang="en-US" dirty="0"/>
                    </a:p>
                  </a:txBody>
                  <a:tcPr/>
                </a:tc>
                <a:tc>
                  <a:txBody>
                    <a:bodyPr/>
                    <a:lstStyle/>
                    <a:p>
                      <a:r>
                        <a:rPr lang="en-US" altLang="zh-CN" sz="1800" b="0" i="0" kern="1200" dirty="0">
                          <a:solidFill>
                            <a:schemeClr val="dk1"/>
                          </a:solidFill>
                          <a:effectLst/>
                          <a:latin typeface="+mn-lt"/>
                          <a:ea typeface="+mn-ea"/>
                          <a:cs typeface="+mn-cs"/>
                        </a:rPr>
                        <a:t>The box can be gripped and placed quickly and accurately.</a:t>
                      </a:r>
                      <a:endParaRPr lang="zh-CN" altLang="en-US" dirty="0"/>
                    </a:p>
                  </a:txBody>
                  <a:tcPr/>
                </a:tc>
                <a:extLst>
                  <a:ext uri="{0D108BD9-81ED-4DB2-BD59-A6C34878D82A}">
                    <a16:rowId xmlns:a16="http://schemas.microsoft.com/office/drawing/2014/main" val="3344697328"/>
                  </a:ext>
                </a:extLst>
              </a:tr>
            </a:tbl>
          </a:graphicData>
        </a:graphic>
      </p:graphicFrame>
      <p:sp>
        <p:nvSpPr>
          <p:cNvPr id="14" name="矩形 13">
            <a:extLst>
              <a:ext uri="{FF2B5EF4-FFF2-40B4-BE49-F238E27FC236}">
                <a16:creationId xmlns:a16="http://schemas.microsoft.com/office/drawing/2014/main" id="{178EBF7E-B9C4-A7BF-A191-177CCF8AF745}"/>
              </a:ext>
            </a:extLst>
          </p:cNvPr>
          <p:cNvSpPr/>
          <p:nvPr/>
        </p:nvSpPr>
        <p:spPr>
          <a:xfrm>
            <a:off x="6497933" y="1888366"/>
            <a:ext cx="185590" cy="41277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39C522E4-C758-4A84-F281-3DC054A9FA38}"/>
              </a:ext>
            </a:extLst>
          </p:cNvPr>
          <p:cNvSpPr/>
          <p:nvPr/>
        </p:nvSpPr>
        <p:spPr>
          <a:xfrm>
            <a:off x="129235" y="1754844"/>
            <a:ext cx="11790744" cy="13352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a:extLst>
              <a:ext uri="{FF2B5EF4-FFF2-40B4-BE49-F238E27FC236}">
                <a16:creationId xmlns:a16="http://schemas.microsoft.com/office/drawing/2014/main" id="{738E68E6-96B1-B985-40DC-573E6A9F4B5D}"/>
              </a:ext>
            </a:extLst>
          </p:cNvPr>
          <p:cNvSpPr txBox="1"/>
          <p:nvPr/>
        </p:nvSpPr>
        <p:spPr>
          <a:xfrm>
            <a:off x="4775369" y="1087625"/>
            <a:ext cx="3595600" cy="400110"/>
          </a:xfrm>
          <a:prstGeom prst="rect">
            <a:avLst/>
          </a:prstGeom>
          <a:noFill/>
        </p:spPr>
        <p:txBody>
          <a:bodyPr wrap="none" rtlCol="0">
            <a:spAutoFit/>
          </a:bodyPr>
          <a:lstStyle/>
          <a:p>
            <a:r>
              <a:rPr lang="en-US" altLang="zh-CN" sz="2000" baseline="0" dirty="0">
                <a:solidFill>
                  <a:schemeClr val="bg1"/>
                </a:solidFill>
              </a:rPr>
              <a:t>Two kinds of evaluation methods</a:t>
            </a:r>
            <a:endParaRPr lang="zh-CN" altLang="en-US" sz="2000" baseline="0" dirty="0" err="1">
              <a:solidFill>
                <a:schemeClr val="bg1"/>
              </a:solidFill>
            </a:endParaRPr>
          </a:p>
        </p:txBody>
      </p:sp>
    </p:spTree>
    <p:extLst>
      <p:ext uri="{BB962C8B-B14F-4D97-AF65-F5344CB8AC3E}">
        <p14:creationId xmlns:p14="http://schemas.microsoft.com/office/powerpoint/2010/main" val="1305738130"/>
      </p:ext>
    </p:extLst>
  </p:cSld>
  <p:clrMapOvr>
    <a:masterClrMapping/>
  </p:clrMapOvr>
</p:sld>
</file>

<file path=ppt/theme/theme1.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imes New Roman + FangSong">
      <a:majorFont>
        <a:latin typeface="Times New Roman"/>
        <a:ea typeface="FangSong"/>
        <a:cs typeface=""/>
      </a:majorFont>
      <a:minorFont>
        <a:latin typeface="Times New Roman"/>
        <a:ea typeface="FangSong"/>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baseline="0" dirty="0" err="1" smtClean="0">
            <a:solidFill>
              <a:schemeClr val="bg1"/>
            </a:solidFill>
          </a:defRPr>
        </a:defPPr>
      </a:lstStyle>
    </a:txDef>
  </a:objectDefaults>
  <a:extraClrSchemeLst/>
  <a:extLst>
    <a:ext uri="{05A4C25C-085E-4340-85A3-A5531E510DB2}">
      <thm15:themeFamily xmlns:thm15="http://schemas.microsoft.com/office/thememl/2012/main" name="SUSTechDL MS PowerPoint Template" id="{0CD3A1FC-2128-E844-9E4B-DAC958EB80F2}" vid="{EA794DF9-6485-5846-8073-ADE415CFB9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主题​​</Template>
  <TotalTime>402</TotalTime>
  <Words>1118</Words>
  <Application>Microsoft Office PowerPoint</Application>
  <PresentationFormat>宽屏</PresentationFormat>
  <Paragraphs>98</Paragraphs>
  <Slides>10</Slides>
  <Notes>0</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10</vt:i4>
      </vt:variant>
    </vt:vector>
  </HeadingPairs>
  <TitlesOfParts>
    <vt:vector size="14" baseType="lpstr">
      <vt:lpstr>Arial</vt:lpstr>
      <vt:lpstr>Calibri</vt:lpstr>
      <vt:lpstr>Times New Roman</vt:lpstr>
      <vt:lpstr>Office 主题​​</vt:lpstr>
      <vt:lpstr>Object Detection and Pose Estimation based on Deep Learning</vt:lpstr>
      <vt:lpstr>Project Summary</vt:lpstr>
      <vt:lpstr>Project Summary</vt:lpstr>
      <vt:lpstr>What is the problem that you will be investigating? </vt:lpstr>
      <vt:lpstr>What reading will you examine?</vt:lpstr>
      <vt:lpstr>What data will you use? </vt:lpstr>
      <vt:lpstr>What method or algorithm are you proposing? </vt:lpstr>
      <vt:lpstr>What method or algorithm are you proposing? </vt:lpstr>
      <vt:lpstr>How will you evaluate your results? </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paper] </dc:title>
  <dc:creator>Chaoyang Song</dc:creator>
  <cp:lastModifiedBy>zhao'kai chen</cp:lastModifiedBy>
  <cp:revision>16</cp:revision>
  <dcterms:created xsi:type="dcterms:W3CDTF">2023-02-12T01:29:03Z</dcterms:created>
  <dcterms:modified xsi:type="dcterms:W3CDTF">2024-03-25T11:17:43Z</dcterms:modified>
</cp:coreProperties>
</file>