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4"/>
  </p:notesMasterIdLst>
  <p:sldIdLst>
    <p:sldId id="256" r:id="rId2"/>
    <p:sldId id="274" r:id="rId3"/>
    <p:sldId id="276" r:id="rId4"/>
    <p:sldId id="278" r:id="rId5"/>
    <p:sldId id="279" r:id="rId6"/>
    <p:sldId id="280" r:id="rId7"/>
    <p:sldId id="281" r:id="rId8"/>
    <p:sldId id="282" r:id="rId9"/>
    <p:sldId id="264" r:id="rId10"/>
    <p:sldId id="271" r:id="rId11"/>
    <p:sldId id="272" r:id="rId12"/>
    <p:sldId id="275" r:id="rId13"/>
    <p:sldId id="284" r:id="rId14"/>
    <p:sldId id="267" r:id="rId15"/>
    <p:sldId id="285" r:id="rId16"/>
    <p:sldId id="286" r:id="rId17"/>
    <p:sldId id="293" r:id="rId18"/>
    <p:sldId id="294" r:id="rId19"/>
    <p:sldId id="295" r:id="rId20"/>
    <p:sldId id="301" r:id="rId21"/>
    <p:sldId id="302" r:id="rId22"/>
    <p:sldId id="303" r:id="rId23"/>
    <p:sldId id="304" r:id="rId24"/>
    <p:sldId id="305" r:id="rId25"/>
    <p:sldId id="306" r:id="rId26"/>
    <p:sldId id="273" r:id="rId27"/>
    <p:sldId id="307" r:id="rId28"/>
    <p:sldId id="296" r:id="rId29"/>
    <p:sldId id="268" r:id="rId30"/>
    <p:sldId id="298" r:id="rId31"/>
    <p:sldId id="299" r:id="rId32"/>
    <p:sldId id="300" r:id="rId33"/>
    <p:sldId id="297" r:id="rId34"/>
    <p:sldId id="269" r:id="rId35"/>
    <p:sldId id="308" r:id="rId36"/>
    <p:sldId id="309" r:id="rId37"/>
    <p:sldId id="270" r:id="rId38"/>
    <p:sldId id="310" r:id="rId39"/>
    <p:sldId id="311" r:id="rId40"/>
    <p:sldId id="312" r:id="rId41"/>
    <p:sldId id="283" r:id="rId42"/>
    <p:sldId id="26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1798" autoAdjust="0"/>
  </p:normalViewPr>
  <p:slideViewPr>
    <p:cSldViewPr snapToGrid="0" snapToObjects="1">
      <p:cViewPr varScale="1">
        <p:scale>
          <a:sx n="95" d="100"/>
          <a:sy n="95" d="100"/>
        </p:scale>
        <p:origin x="64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7T08:40:46.367"/>
    </inkml:context>
    <inkml:brush xml:id="br0">
      <inkml:brushProperty name="width" value="0.05" units="cm"/>
      <inkml:brushProperty name="height" value="0.05" units="cm"/>
      <inkml:brushProperty name="color" value="#FFFFFF"/>
    </inkml:brush>
  </inkml:definitions>
  <inkml:trace contextRef="#ctx0" brushRef="#br0">418 927 24575,'2'89'0,"-5"105"0,-1-167 0,-2 0 0,0 0 0,-2-1 0,-19 41 0,11-26 0,14-34 0,-7 18 0,4-22 0,3-15 0,1-185 0,3 95 0,-1 81 0,2 0 0,0 0 0,6-20 0,-5 26 0,0 0 0,-1 1 0,-1-1 0,-1 0 0,0 0 0,-1 0 0,-1-18 0,1 33 0,0 0 0,0 0 0,0 0 0,0-1 0,0 1 0,0 0 0,0 0 0,0 0 0,0 0 0,0 0 0,0-1 0,0 1 0,-1 0 0,1 0 0,0 0 0,0 0 0,0 0 0,0-1 0,0 1 0,0 0 0,0 0 0,0 0 0,0 0 0,0 0 0,-1 0 0,1 0 0,0 0 0,0-1 0,0 1 0,0 0 0,0 0 0,0 0 0,-1 0 0,1 0 0,0 0 0,0 0 0,0 0 0,0 0 0,-1 0 0,1 0 0,0 0 0,0 0 0,0 0 0,0 0 0,0 0 0,-1 0 0,1 0 0,0 0 0,0 0 0,0 0 0,0 0 0,0 0 0,-1 0 0,1 0 0,0 1 0,-9 9 0,-6 15 0,-19 56 0,18-39 0,-26 45 0,38-78 0,0 0 0,0 0 0,1 0 0,1 1 0,-1-1 0,1 1 0,1-1 0,-1 13 0,4 83 0,0-49 0,-2-43 0,2 32 0,-2-44 0,0 0 0,0-1 0,0 1 0,0 0 0,0-1 0,1 1 0,-1-1 0,0 1 0,0 0 0,1-1 0,-1 1 0,0-1 0,1 1 0,-1 0 0,1-1 0,-1 1 0,1-1 0,-1 0 0,1 1 0,-1-1 0,1 1 0,0-1 0,-1 0 0,1 1 0,-1-1 0,1 0 0,0 0 0,-1 1 0,1-1 0,0 0 0,-1 0 0,1 0 0,0 0 0,-1 0 0,1 0 0,0 0 0,-1 0 0,1 0 0,0 0 0,-1 0 0,1-1 0,0 1 0,-1 0 0,1 0 0,0-1 0,-1 1 0,1 0 0,-1-1 0,1 1 0,-1-1 0,2 0 0,13-9 0,-1-1 0,0 0 0,0-2 0,-1 1 0,21-28 0,52-80 0,-74 100 0,-8 13 0,-1 1 0,2-1 0,-1 1 0,1 0 0,0 0 0,0 0 0,9-7 0,-25 46 0,-128 178 0,33-56 0,46-63 0,-62 108 0,102-175 0,20-24 0,-1-1 0,1 0 0,0 0 0,0 0 0,0 0 0,0 1 0,-1-1 0,1 0 0,0 0 0,0 0 0,0 0 0,-1 0 0,1 0 0,0 0 0,0 0 0,0 0 0,-1 1 0,1-1 0,0 0 0,0 0 0,0 0 0,-1 0 0,1 0 0,0 0 0,0 0 0,0-1 0,-1 1 0,1 0 0,0 0 0,0 0 0,-1 0 0,1 0 0,0 0 0,0 0 0,0 0 0,0 0 0,-1-1 0,1 1 0,0 0 0,0-19 0,8-19 0,2 0 0,2 0 0,2 1 0,27-54 0,88-135 0,26-4 0,-151 222 0,-2 4 0,1 0 0,-1 0 0,1 0 0,0 0 0,0 1 0,0-1 0,1 1 0,4-4 0,-8 7 0,0 0 0,1 0 0,-1 0 0,0-1 0,0 1 0,0 0 0,1 0 0,-1 0 0,0 0 0,0 0 0,0 0 0,0 0 0,1 0 0,-1 0 0,0 0 0,0 0 0,0 0 0,1 0 0,-1 0 0,0 0 0,0 0 0,0 0 0,1 0 0,-1 0 0,0 0 0,0 0 0,0 0 0,1 0 0,-1 0 0,0 0 0,0 1 0,0-1 0,0 0 0,1 0 0,-1 0 0,0 0 0,0 0 0,0 1 0,0-1 0,0 0 0,0 0 0,1 0 0,-1 0 0,0 1 0,0-1 0,0 0 0,0 0 0,0 0 0,0 1 0,0-1 0,0 17 0,-8 18 0,-6 0 0,-2-2 0,-1 1 0,-1-2 0,-2 0 0,-31 37 0,-3 7 0,35-47 0,-31 44 0,-46 92 0,93-162 0,3-11 0,4-12 0,3 0 0,1 0 0,1 1 0,0 0 0,1 1 0,23-30 0,75-80 0,-4 5 0,-46 46 0,-10 14 0,49-83 0,-85 126 0,-14 28 0,-20 36 0,-41 47 0,-4-2 0,-97 101 0,-19 22 0,172-198 0,-18 22 0,28-34 0,-1 0 0,0-1 0,0 1 0,1-1 0,-1 1 0,0-1 0,0 0 0,0 1 0,0-1 0,-1 0 0,1 0 0,0-1 0,0 1 0,-4 0 0,6-1 0,-1 0 0,1 0 0,-1 0 0,1 0 0,0-1 0,-1 1 0,1 0 0,0 0 0,-1 0 0,1-1 0,-1 1 0,1 0 0,0-1 0,0 1 0,-1 0 0,1-1 0,0 1 0,-1 0 0,1-1 0,0 1 0,0 0 0,0-1 0,0 1 0,-1-1 0,1 1 0,0-1 0,0 1 0,0 0 0,0-1 0,0 1 0,0-1 0,0 1 0,0-1 0,0 1 0,0 0 0,0-1 0,0 0 0,3-19 0,-3 20 0,4-16 0,1 0 0,1 1 0,0 0 0,1 0 0,15-23 0,-12 20 0,494-814-1778,-384 640 1970,-45 72-192,192-294-1,-250 392 2,-25 40-1,-173 277 793,-316 388 0,492-675-793,-1-1 0,1 0 0,-1-1 0,0 1 0,0-1 0,-1 0 0,0-1 0,-9 7 0,15-12 0,1 0 0,0 1 0,0-1 0,0 0 0,0 0 0,-1 0 0,1 0 0,0 1 0,0-1 0,-1 0 0,1 0 0,0 0 0,0 0 0,-1 0 0,1 0 0,0 0 0,0 0 0,-1 0 0,1 0 0,0 0 0,-1 0 0,1 0 0,0 0 0,0 0 0,-1 0 0,1 0 0,0 0 0,0 0 0,-1 0 0,1 0 0,0 0 0,0 0 0,-1 0 0,1-1 0,0 1 0,0 0 0,-1 0 0,1 0 0,0 0 0,0-1 0,0 1 0,0 0 0,-1 0 0,1-1 0,0 1 0,0 0 0,0 0 0,0-1 0,0 1 0,0 0 0,-1 0 0,1-1 0,0 1 0,0 0 0,0 0 0,0-1 0,0 1 0,0 0 0,0-1 0,0 1 0,0 0 0,0 0 0,1-1 0,-1 1 0,6-21 0,31-56 0,77-118 0,-97 168 0,-2 2 0,-7 10 0,2 0 0,-1 0 0,2 1 0,0 0 0,22-21 0,-32 34 0,-1 1 0,0 0 0,0-1 0,1 1 0,-1-1 0,1 1 0,-1 0 0,0-1 0,1 1 0,-1 0 0,1 0 0,-1-1 0,1 1 0,-1 0 0,1 0 0,-1-1 0,1 1 0,-1 0 0,1 0 0,-1 0 0,1 0 0,-1 0 0,1 0 0,-1 0 0,1 0 0,-1 0 0,1 0 0,-1 0 0,1 0 0,-1 1 0,1-1 0,-1 0 0,1 0 0,-1 0 0,1 1 0,-1-1 0,1 0 0,-1 1 0,0-1 0,1 0 0,-1 1 0,1-1 0,-1 0 0,0 1 0,1-1 0,-1 1 0,0-1 0,1 1 0,-1 2 0,1-1 0,0 0 0,-1 1 0,0-1 0,1 1 0,-1-1 0,0 0 0,0 1 0,-1-1 0,1 3 0,-5 15 0,0-1 0,-1-1 0,-1 1 0,-12 22 0,-44 71 0,26-48 0,19-31 0,-1 4 0,-2-1 0,-1-1 0,-52 62 0,58-79-1365,4-4-5461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27T08:41:10.762"/>
    </inkml:context>
    <inkml:brush xml:id="br0">
      <inkml:brushProperty name="width" value="0.05" units="cm"/>
      <inkml:brushProperty name="height" value="0.05" units="cm"/>
      <inkml:brushProperty name="color" value="#FFFFFF"/>
    </inkml:brush>
  </inkml:definitions>
  <inkml:trace contextRef="#ctx0" brushRef="#br0">791 2209 24575,'-1'6'0,"0"-1"0,-1 1 0,0-1 0,0 0 0,-1 0 0,1 0 0,-1 0 0,0 0 0,0-1 0,-1 1 0,-7 7 0,-2 5 0,-177 232 0,179-239 0,9-16 0,9-22 0,10-11 0,2 1 0,1 1 0,36-49 0,88-97 0,-86 112 0,102-106 0,-159 175 0,-1 1 0,1 0 0,1-1 0,-1 1 0,0 0 0,0 0 0,0 0 0,0 0 0,1 0 0,-1 0 0,1 1 0,1-2 0,-3 2 0,1 0 0,-1 0 0,0 0 0,1 0 0,-1 0 0,0 0 0,0 0 0,1 0 0,-1 0 0,0 0 0,0 0 0,1 1 0,-1-1 0,0 0 0,0 0 0,1 0 0,-1 0 0,0 1 0,0-1 0,1 0 0,-1 0 0,0 0 0,0 1 0,0-1 0,0 0 0,0 0 0,1 1 0,-1-1 0,0 0 0,0 0 0,0 1 0,0-1 0,0 0 0,0 1 0,0-1 0,0 0 0,0 0 0,0 1 0,0 2 0,0 0 0,0 0 0,0 0 0,-1 0 0,1 0 0,-1 0 0,0 0 0,0 0 0,0 0 0,0-1 0,-1 1 0,-1 3 0,-56 78 0,-28 47 0,83-122 0,7-6 0,13-14 0,25-26 0,-39 35 0,39-45 0,-32 36 0,1-1 0,0 2 0,19-18 0,-29 28 0,0 0 0,0 0 0,0 0 0,0 0 0,0 0 0,0 0 0,0 0 0,0 0 0,0-1 0,0 1 0,0 0 0,1 0 0,-1 0 0,0 0 0,0 0 0,0 0 0,0 0 0,0 0 0,0 0 0,0 0 0,0 0 0,0 0 0,0 0 0,1 0 0,-1 0 0,0 0 0,0 0 0,0 0 0,0 0 0,0 0 0,0 0 0,0 0 0,0 0 0,0 0 0,1 0 0,-1 0 0,0 0 0,0 0 0,0 0 0,0 0 0,0 0 0,0 0 0,0 0 0,0 0 0,0 0 0,0 0 0,0 0 0,1 0 0,-1 0 0,0 0 0,0 1 0,0-1 0,0 0 0,0 0 0,0 0 0,0 0 0,0 0 0,0 0 0,0 0 0,0 0 0,0 0 0,0 0 0,0 1 0,0-1 0,-2 10 0,-9 13 0,-11 6 0,-45 47 0,3-5 0,59-64 0,-30 34 0,32-38 0,0 0 0,0 0 0,-1 0 0,1 0 0,-1-1 0,1 1 0,-1-1 0,0 0 0,-4 2 0,7-4 0,1 0 0,0 0 0,-1 0 0,1 0 0,0 0 0,-1 0 0,1 1 0,0-1 0,-1 0 0,1 0 0,0 0 0,-1-1 0,1 1 0,0 0 0,-1 0 0,1 0 0,0 0 0,-1 0 0,1 0 0,0 0 0,-1 0 0,1-1 0,0 1 0,0 0 0,-1 0 0,1 0 0,0-1 0,0 1 0,-1 0 0,1 0 0,0-1 0,0 1 0,0 0 0,-1-1 0,0-14 0,9-14 0,-3 20 0,0 1 0,0 0 0,0 0 0,11-11 0,13-19 0,-28 37 0,0 0 0,-1 0 0,1 0 0,0 0 0,0 0 0,0 0 0,0 0 0,0 0 0,0 1 0,1-1 0,-1 0 0,0 1 0,2-2 0,2 4 0,-8 10 0,-26 39 0,11-21 0,16-25 0,8-10 0,15-18 0,-13 16 0,-1-1 0,0 0 0,0 0 0,10-18 0,-84 93 0,-40 15 0,203-189 0,-88 97 0,0 1 0,0-1 0,-1 0 0,-1 0 0,0-1 0,0 0 0,6-19 0,-12 30 0,1 0 0,-1 0 0,0-1 0,0 1 0,0 0 0,1-1 0,-1 1 0,0 0 0,0-1 0,0 1 0,0 0 0,0 0 0,0-1 0,0 1 0,0 0 0,0-1 0,0 1 0,0-1 0,0 1 0,0 0 0,0-1 0,0 1 0,0 0 0,0 0 0,0-1 0,0 1 0,0 0 0,0-1 0,-1 1 0,1 0 0,0-1 0,0 1 0,0 0 0,0 0 0,-1-1 0,1 1 0,0 0 0,0 0 0,-1-1 0,1 1 0,0 0 0,-1 0 0,1 0 0,0 0 0,-1-1 0,1 1 0,0 0 0,0 0 0,-1 0 0,-21 10 0,-23 26 0,-58 65 0,-91 118 0,220-240 0,36-38 0,-46 39 0,-2 0 0,22-37 0,-33 44 0,-8 12 0,-16 18 0,-95 139 0,53-66 0,-104 155 0,160-238 0,8-16 0,8-19 0,22-31 0,3 1 0,76-101 0,-68 102 0,-22 29 0,61-79 0,-135 177 0,-79 135 0,-5 9 0,129-204 0,6-12 0,10-19 0,90-137 0,-2 2 0,-89 134 0,-8 22 0,-3 8 0,9-15 0,0 0 0,1 0 0,0 0 0,10-10 0,11-16 0,-13 14 0,-11 11 0,-8 11 0,-10 10 0,-119 122 0,117-123 0,17-12 0,1 0 0,0 0 0,0 0 0,-1-1 0,1 1 0,0 0 0,0 0 0,-1 0 0,1 0 0,0 0 0,0 0 0,0-1 0,-1 1 0,1 0 0,0 0 0,0 0 0,0 0 0,0-1 0,0 1 0,-1 0 0,1 0 0,0-1 0,0 1 0,0 0 0,0 0 0,0 0 0,0-1 0,0 1 0,0 0 0,0 0 0,0-1 0,0 1 0,0 0 0,0 0 0,0-1 0,0 1 0,0 0 0,0 0 0,0-1 0,0 1 0,0 0 0,1-5 0,1 0 0,-1 0 0,1 0 0,0 0 0,0 1 0,4-6 0,7-10 0,25-28 0,1-2 0,-10 15 0,-14 17 0,-36 35 0,-11 12 0,5-4 0,19-19 0,9-6 0,13-16 0,20-17 0,-23 25 0,-2 0 0,1-1 0,-1-1 0,14-18 0,13-14 0,-28 34 0,-1-1 0,1-1 0,10-18 0,6-8 0,-16 30 0,-7 12 0,-6 17 0,-13 9 0,-1 0 0,-1-1 0,-2-2 0,-1 0 0,-29 28 0,-47 60 0,87-101 0,12-19 0,26-26 0,-7 12 0,-1-1 0,-1 0 0,-1-2 0,0 0 0,-2 0 0,0-2 0,19-41 0,-91 126 0,54-58 0,-1 1 0,1-1 0,-1 0 0,0 1 0,0-2 0,0 1 0,-1 0 0,1-1 0,-1 0 0,0-1 0,-10 5 0,16-8 0,-1 0 0,1 0 0,0 0 0,-1 0 0,1 0 0,0 0 0,-1 0 0,1 0 0,0 0 0,0 0 0,-1 0 0,1 0 0,0 0 0,0-1 0,-1 1 0,1 0 0,0 0 0,0 0 0,-1 0 0,1-1 0,0 1 0,0 0 0,0 0 0,-1-1 0,1 1 0,0 0 0,0 0 0,0-1 0,0 1 0,0 0 0,0 0 0,-1-1 0,1 1 0,0 0 0,0-1 0,0 1 0,0 0 0,0 0 0,0-1 0,0 1 0,0 0 0,0-1 0,0 1 0,0 0 0,1 0 0,-1-1 0,0 1 0,0 0 0,0 0 0,0-1 0,0 1 0,6-18 0,11-14 0,2 1 0,35-45 0,0 1 0,-40 54 0,7-12 0,-19 31 0,-3 3 0,-12 17 0,-24 39 0,18-25 0,-2-1 0,-2-1 0,-29 32 0,51-62 0,8-9 0,24-27 0,16-20 0,-31 35 0,-13 16 0,1-1 0,-1 1 0,1 1 0,0-1 0,0 0 0,1 1 0,-1 0 0,1 0 0,7-4 0,-12 8 0,0 0 0,0 0 0,0 0 0,1 0 0,-1-1 0,0 1 0,0 0 0,0 0 0,1 0 0,-1 0 0,0 0 0,0 0 0,0 0 0,1 0 0,-1 0 0,0 0 0,0 0 0,0 0 0,1 0 0,-1 0 0,0 0 0,0 0 0,0 1 0,1-1 0,-1 0 0,0 0 0,0 0 0,0 0 0,0 0 0,1 0 0,-1 0 0,0 1 0,0-1 0,0 0 0,0 0 0,0 0 0,0 0 0,1 0 0,-1 1 0,0-1 0,0 0 0,0 0 0,0 0 0,0 1 0,0-1 0,0 0 0,0 0 0,0 0 0,0 1 0,0-1 0,0 0 0,0 0 0,0 0 0,0 1 0,0-1 0,0 0 0,0 0 0,0 0 0,0 1 0,0-1 0,0 0 0,0 0 0,-1 0 0,1 0 0,0 1 0,0-1 0,0 0 0,-7 17 0,-11 14 0,-1-2 0,-1 0 0,-2-1 0,-25 25 0,-5 7 0,-71 81 0,163-184 0,-2-3 0,49-77 0,-82 112 0,1 1 0,1 1 0,-1-1 0,2 1 0,-1 1 0,13-11 0,-40 58 0,11-25 0,-1 0 0,0-1 0,-1 0 0,0-1 0,-1 0 0,0 0 0,-1-2 0,-1 1 0,-16 9 0,50-59 0,14-10 0,-17 27 0,-2-1 0,0 0 0,13-31 0,-21 29 0,-7 25 0,0 0 0,0 0 0,0 0 0,0 0 0,0 0 0,0 0 0,-1 0 0,1-1 0,0 1 0,0 0 0,0 0 0,0 0 0,-1 0 0,1 0 0,0 0 0,0 0 0,0 0 0,0 0 0,-1 0 0,1 0 0,0 0 0,0 0 0,0 0 0,0 0 0,-1 0 0,1 0 0,0 0 0,0 0 0,0 1 0,0-1 0,-1 0 0,1 0 0,0 0 0,0 0 0,0 0 0,0 0 0,0 0 0,0 0 0,-1 1 0,1-1 0,0 0 0,0 0 0,0 0 0,0 0 0,0 1 0,0-1 0,0 0 0,0 0 0,0 0 0,0 0 0,0 1 0,0-1 0,0 0 0,0 0 0,-30 40 0,3 0 0,-25 35 0,46-67 0,0-1 0,0 0 0,-1 0 0,0-1 0,0 0 0,-15 10 0,22-16 0,0-1 0,1 1 0,-1 0 0,0 0 0,0 0 0,0 0 0,0 0 0,0 0 0,0-1 0,0 1 0,0 0 0,0 0 0,0 0 0,0 0 0,0 0 0,0-1 0,0 1 0,0 0 0,0 0 0,0 0 0,0 0 0,0 0 0,0-1 0,0 1 0,-1 0 0,1 0 0,0 0 0,0 0 0,0 0 0,0 0 0,0-1 0,0 1 0,0 0 0,0 0 0,-1 0 0,1 0 0,0 0 0,0 0 0,0 0 0,0 0 0,0 0 0,0 0 0,-1 0 0,1 0 0,0 0 0,0-1 0,0 1 0,0 0 0,0 0 0,-1 0 0,1 0 0,0 0 0,0 0 0,0 1 0,0-1 0,0 0 0,-1 0 0,1 0 0,0 0 0,0 0 0,0 0 0,0 0 0,0 0 0,0 0 0,-1 0 0,1 1 0,3-11 0,1 1 0,0 0 0,1 1 0,-1-1 0,2 1 0,-1 0 0,1 0 0,9-9 0,5-8 0,32-50 0,-19 26 0,41-44 0,-64 83 0,-11 16 0,-15 21 0,-201 250 0,215-275 0,-2 3 0,1-1 0,-1 0 0,0 0 0,0 0 0,0 0 0,0-1 0,-1 0 0,0 0 0,-5 3 0,10-6 0,0 0 0,-1 0 0,1 0 0,0 0 0,0 0 0,-1 0 0,1 0 0,0 0 0,0 0 0,-1 0 0,1 0 0,0 0 0,0 0 0,0-1 0,-1 1 0,1 0 0,0 0 0,0 0 0,0 0 0,-1 0 0,1-1 0,0 1 0,0 0 0,0 0 0,0 0 0,-1-1 0,1 1 0,0 0 0,0 0 0,0 0 0,0-1 0,0 1 0,0 0 0,0 0 0,0-1 0,0 1 0,0 0 0,0 0 0,0-1 0,0 1 0,0 0 0,0 0 0,0-1 0,0 1 0,0 0 0,0 0 0,0-1 0,0 1 0,0 0 0,0 0 0,0 0 0,1-1 0,-1 1 0,3-9 0,0-1 0,1 1 0,0 0 0,0 1 0,11-17 0,-5 10 0,267-488 0,-254 457 0,-21 46 0,-1 6 0,-4 10 0,-8 13 0,0-1 0,-3 0 0,-20 34 0,-59 77 0,81-122 0,-15 22 0,-51 68 0,61-91 0,17-16 0,0 0 0,-1 0 0,1-1 0,0 1 0,0 0 0,0 0 0,0-1 0,-1 1 0,1 0 0,0 0 0,0-1 0,0 1 0,0 0 0,0-1 0,0 1 0,0 0 0,0-1 0,0 1 0,0 0 0,0 0 0,0-1 0,0 1 0,0 0 0,0-1 0,0 1 0,0 0 0,1-1 0,-1 1 0,0 0 0,0 0 0,0-1 0,0 1 0,1 0 0,-1 0 0,20-43 0,7 3 0,-17 28 0,0-2 0,-2 1 0,0-1 0,0-1 0,-1 1 0,6-20 0,-13 34 0,-1-1 0,1 0 0,0 1 0,-1-1 0,1 0 0,0 1 0,-1-1 0,1 1 0,-1-1 0,1 1 0,-1-1 0,1 1 0,-1-1 0,1 1 0,-1-1 0,0 1 0,1 0 0,-1-1 0,0 1 0,1 0 0,-1-1 0,0 1 0,1 0 0,-1 0 0,0 0 0,0 0 0,1 0 0,-1 0 0,0 0 0,1 0 0,-1 0 0,0 0 0,-1 0 0,1 0 0,-1 0 0,1 0 0,-1 0 0,1 0 0,-1 0 0,1-1 0,0 1 0,-1-1 0,1 1 0,-1-1 0,1 0 0,0 1 0,-1-1 0,1 0 0,0 0 0,0 0 0,0 0 0,-2-2 0,2 0 0,0-1 0,1 1 0,0-1 0,-1 1 0,1-1 0,0 1 0,1-1 0,-1 1 0,1-1 0,0 1 0,0-1 0,0 1 0,0-1 0,0 1 0,3-4 0,-2 3 0,-1 0 0,1-1 0,-1 1 0,0 0 0,0 0 0,1-8 0,-3 12 0,1 0 0,0-1 0,0 1 0,-1 0 0,1 0 0,0 0 0,-1 0 0,1 0 0,0 0 0,0 0 0,-1 0 0,1 0 0,0 0 0,0 0 0,-1 0 0,1 0 0,0 0 0,-1 0 0,1 0 0,0 0 0,0 0 0,-1 1 0,1-1 0,0 0 0,0 0 0,-1 0 0,1 0 0,0 0 0,0 1 0,0-1 0,-1 0 0,1 0 0,0 0 0,0 1 0,0-1 0,0 0 0,-1 0 0,1 1 0,0-1 0,0 1 0,-13 11 0,-104 159 0,44-59 0,37-68 0,21-28 0,12-14 0,6-5 0,44-62 0,-23 31 0,43-47 0,-67 81 0,1-1 0,-1 1 0,0 0 0,0 0 0,0 0 0,0-1 0,0 1 0,0 0 0,0 0 0,0 0 0,0-1 0,0 1 0,1 0 0,-1 0 0,0 0 0,0 0 0,0-1 0,0 1 0,1 0 0,-1 0 0,0 0 0,0 0 0,0 0 0,1 0 0,-1 0 0,0 0 0,0 0 0,0-1 0,1 1 0,-1 0 0,0 0 0,0 0 0,0 0 0,1 0 0,-1 0 0,0 0 0,0 0 0,1 0 0,-1 1 0,0-1 0,0 0 0,0 0 0,1 0 0,-1 0 0,0 0 0,0 0 0,0 0 0,0 0 0,1 1 0,-1-1 0,0 0 0,0 0 0,0 0 0,0 0 0,0 0 0,1 1 0,-1-1 0,0 0 0,0 0 0,0 0 0,0 1 0,3 2 0,6-10 0,16-27 0,-1-2 0,35-69 0,-26 42 0,-10 24 0,19-39 0,68-92 0,-82 139 0,-17 25 0,-7 9 0,-8 17 0,-28 49 0,-3-1 0,-51 73 0,42-70 0,32-52 0,-9 18 0,-2-1 0,-40 46 0,86-108 0,-2 0 0,21-37 0,-11 17 0,-20 29 0,49-68 0,55-106 0,-95 162 0,-20 29 0,0 0 0,0 0 0,0 0 0,0 0 0,0 0 0,0 0 0,0 0 0,0 0 0,0-1 0,0 1 0,0 0 0,0 0 0,0 0 0,0 0 0,0 0 0,0 0 0,0 0 0,0 0 0,1 0 0,-1 0 0,0 0 0,0 0 0,0-1 0,0 1 0,0 0 0,0 0 0,0 0 0,0 0 0,0 0 0,1 0 0,-1 0 0,0 0 0,0 0 0,0 0 0,0 0 0,0 0 0,0 0 0,0 0 0,0 0 0,0 0 0,1 0 0,-1 0 0,0 0 0,0 0 0,0 0 0,0 0 0,0 0 0,0 1 0,0-1 0,0 0 0,0 0 0,1 0 0,-1 0 0,0 0 0,0 0 0,0 0 0,0 0 0,0 0 0,0 0 0,0 0 0,0 0 0,0 1 0,0-1 0,0 0 0,0 0 0,0 0 0,0 0 0,0 0 0,0 0 0,-6 21 0,-27 48 0,-2-1 0,-60 83 0,6-10 0,79-123 0,-2 0 0,-13 16 0,41-67 0,229-338 0,-84 135 0,-136 196 0,-12 18 0,1 0 0,2 0 0,0 2 0,24-25 0,-28 38 0,-10 13 0,-11 20 0,-224 415 0,207-393 0,15-26 0,-1-1 0,-19 25 0,20-34 0,9-13 0,14-22 0,84-117 0,20-25 0,-97 145 0,-19 19 0,0 1 0,0 0 0,0 0 0,0 0 0,1 0 0,-1 0 0,0 0 0,0-1 0,0 1 0,1 0 0,-1 0 0,0 0 0,0 0 0,0 0 0,1 0 0,-1 0 0,0 0 0,0 0 0,0 0 0,1 0 0,-1 0 0,0 0 0,0 0 0,0 0 0,1 0 0,-1 0 0,0 0 0,0 1 0,0-1 0,1 0 0,-1 0 0,0 0 0,0 0 0,0 0 0,0 0 0,1 1 0,-1-1 0,0 0 0,0 0 0,0 0 0,0 0 0,0 1 0,1-1 0,-1 0 0,0 0 0,0 0 0,0 1 0,0-1 0,0 0 0,0 0 0,0 0 0,0 1 0,0-1 0,0 0 0,0 0 0,0 0 0,0 1 0,0-1 0,0 0 0,0 0 0,0 1 0,0-1 0,0 0 0,0 0 0,-1 0 0,1 1 0,0-1 0,0 0 0,-3 21 0,-5 5 0,-1 0 0,-1-1 0,-2 1 0,-16 27 0,-66 94 0,90-140 0,-14 19 0,-35 41 0,42-58 0,7-11 0,13-21 0,18-26 0,44-57 0,-8 12 0,-42 60 0,1 2 0,2 1 0,32-35 0,-56 66 0,0 1 0,0-1 0,0 0 0,0 0 0,0 0 0,0 0 0,0 0 0,1 0 0,-1 1 0,0-1 0,0 0 0,0 0 0,0 0 0,0 0 0,0 0 0,0 0 0,0 0 0,0 0 0,0 1 0,0-1 0,1 0 0,-1 0 0,0 0 0,0 0 0,0 0 0,0 0 0,0 0 0,0 0 0,0 0 0,1 0 0,-1 0 0,0 0 0,0 0 0,0 0 0,0 0 0,0 0 0,1 0 0,-1 0 0,0 0 0,0 0 0,0 0 0,0 0 0,0 0 0,1 0 0,-12 26 0,-19 35 0,23-47 0,-8 14 0,-1-1 0,-1-1 0,-26 30 0,29-46 0,13-20 0,14-25 0,74-120 0,-83 146 0,-2 3 0,1 0 0,-1 1 0,1-1 0,1 1 0,-1 0 0,1 0 0,-1 0 0,1 0 0,1 0 0,-1 1 0,7-5 0,-10 8 0,-1 1 0,0 0 0,0 0 0,1 0 0,-1-1 0,0 1 0,1 0 0,-1 0 0,0 0 0,1 0 0,-1 0 0,1 0 0,-1 0 0,0 0 0,1 0 0,-1 0 0,0 0 0,1 0 0,-1 0 0,0 0 0,1 0 0,-1 0 0,0 0 0,1 0 0,-1 0 0,0 1 0,1-1 0,-1 0 0,0 0 0,1 0 0,-1 1 0,0-1 0,1 0 0,2 14 0,-9 18 0,-27 60 0,-47 95 0,75-173 0,12-21 0,13-22 0,27-31 0,-9 14 0,-35 42 0,0-1 0,1 1 0,0 0 0,0 0 0,0 1 0,0-1 0,0 1 0,8-5 0,-11 8 0,-1-1 0,1 1 0,0 0 0,0-1 0,-1 1 0,1 0 0,0 0 0,0 0 0,0 0 0,0 0 0,-1-1 0,1 1 0,0 1 0,0-1 0,0 0 0,0 0 0,-1 0 0,1 0 0,0 1 0,0-1 0,0 0 0,-1 1 0,2 0 0,-1 0 0,1 1 0,-1-1 0,0 1 0,0-1 0,0 1 0,0-1 0,0 1 0,-1 0 0,1 0 0,-1-1 0,1 1 0,-1 0 0,1 0 0,-1 0 0,0 2 0,1 10 0,0 0 0,-2 0 0,1-1 0,-2 1 0,0 0 0,0-1 0,-1 1 0,-1-1 0,-10 24 0,-7 7 0,-38 60 0,20-37 0,25-47 0,0 0 0,-24 23 0,65-81 0,1 0 0,50-50 0,-9 11 0,13-18 0,99-128 0,-248 307 0,32-35 0,-144 191 0,132-182 0,-3-3 0,-59 51 0,109-106 0,0 0 0,0 0 0,0 0 0,0 0 0,0 0 0,0-1 0,0 1 0,0 0 0,0 0 0,0 0 0,0 0 0,0 0 0,0 0 0,0 0 0,-1-1 0,1 1 0,0 0 0,0 0 0,0 0 0,0 0 0,0 0 0,0 0 0,0 0 0,0 0 0,0 0 0,-1-1 0,1 1 0,0 0 0,0 0 0,0 0 0,0 0 0,0 0 0,0 0 0,-1 0 0,1 0 0,0 0 0,0 0 0,0 0 0,0 0 0,0 0 0,0 0 0,-1 0 0,1 0 0,0 0 0,0 0 0,0 0 0,0 0 0,0 0 0,0 0 0,0 1 0,-1-1 0,1 0 0,0 0 0,0 0 0,0 0 0,7-22 0,16-28 0,5-7 0,61-115 0,-155 296 0,60-112 0,0-1 0,-1 0 0,0 0 0,-1 0 0,0-1 0,-1-1 0,0 1 0,0-1 0,-1-1 0,0 0 0,-18 11 0,27-18 0,0-1 0,0 1 0,0-1 0,0 1 0,0-1 0,0 1 0,0-1 0,0 0 0,0 0 0,0 1 0,0-1 0,0 0 0,-1 0 0,1 0 0,0 0 0,0 0 0,0-1 0,0 1 0,-2 0 0,3-1 0,-1 1 0,1-1 0,-1 1 0,1-1 0,-1 1 0,1-1 0,-1 0 0,1 1 0,-1-1 0,1 0 0,0 1 0,-1-1 0,1 0 0,0 1 0,0-1 0,-1 0 0,1 1 0,0-1 0,0 0 0,0 0 0,0 0 0,0-3 0,0 0 0,1 0 0,-1 0 0,1 0 0,0 0 0,0 1 0,0-1 0,1 0 0,1-3 0,8-14 0,-7 13 0,0 0 0,0 0 0,0 1 0,1-1 0,1 1 0,-1 0 0,1 0 0,0 1 0,11-10 0,-17 16 0,0 0 0,0 0 0,1 0 0,-1 0 0,0-1 0,0 1 0,0 0 0,1 0 0,-1 0 0,0 0 0,0 0 0,1-1 0,-1 1 0,0 0 0,0 0 0,1 0 0,-1 0 0,0 0 0,0 0 0,1 0 0,-1 0 0,0 0 0,1 0 0,-1 0 0,0 0 0,0 0 0,1 0 0,-1 0 0,0 0 0,0 1 0,1-1 0,-1 0 0,0 0 0,0 0 0,0 0 0,1 0 0,-1 1 0,0-1 0,0 0 0,0 0 0,1 0 0,-1 1 0,0-1 0,1 16 0,-11 20 0,-3-17 0,6-13 0,6-13 0,4-7 0,1 0 0,1 0 0,0 0 0,1 1 0,14-23 0,47-64 0,-28 45 0,-27 34 0,-9 17 0,-1-1 0,0 1 0,1-1 0,0 1 0,0 0 0,1 0 0,-1 0 0,1 0 0,-1 1 0,10-7 0,-13 10 0,0 0 0,0 0 0,0 0 0,0 0 0,0 0 0,1 0 0,-1 0 0,0 0 0,0 0 0,0-1 0,0 1 0,0 0 0,1 0 0,-1 0 0,0 0 0,0 0 0,0 0 0,0 0 0,1 0 0,-1 0 0,0 0 0,0 0 0,0 0 0,1 0 0,-1 0 0,0 0 0,0 1 0,0-1 0,0 0 0,0 0 0,1 0 0,-1 0 0,0 0 0,0 0 0,0 0 0,0 0 0,0 1 0,1-1 0,-1 0 0,0 0 0,0 0 0,0 0 0,0 0 0,0 1 0,0-1 0,0 0 0,0 0 0,0 0 0,0 0 0,0 1 0,0-1 0,0 0 0,0 0 0,0 0 0,-3 16 0,-11 16 0,-146 252 0,128-234 0,-53 61 0,75-97 0,-13 7 0,23-21 0,-1 0 0,1 0 0,0 0 0,0 0 0,0 0 0,0 1 0,0-1 0,-1 0 0,1 0 0,0 0 0,0 0 0,0 0 0,0 0 0,-1 0 0,1 0 0,0 0 0,0 0 0,0 0 0,-1 0 0,1 0 0,0 0 0,0 0 0,0 0 0,0 0 0,-1 0 0,1 0 0,0 0 0,0 0 0,0 0 0,-1 0 0,1 0 0,0 0 0,0 0 0,0 0 0,0-1 0,0 1 0,-1 0 0,1 0 0,0 0 0,0 0 0,0 0 0,0-1 0,5-17 0,12-13 0,2 0 0,1 1 0,26-29 0,-4 3 0,20-37 0,-34 49 0,42-51 0,-54 80 0,-16 16 0,0-1 0,0 0 0,1 0 0,-1 0 0,0 0 0,0 0 0,0 1 0,0-1 0,1 0 0,-1 0 0,0 0 0,0 1 0,0-1 0,0 0 0,0 0 0,0 1 0,0-1 0,0 0 0,0 0 0,0 0 0,0 1 0,0-1 0,0 0 0,0 0 0,0 1 0,0-1 0,0 0 0,0 0 0,0 1 0,0-1 0,0 0 0,0 0 0,0 0 0,0 1 0,0-1 0,-1 0 0,1 0 0,0 0 0,0 1 0,-18 39 0,-7 4 0,-53 86 0,63-108 0,-1 0 0,0-2 0,-32 31 0,10-27 0,38-23 0,-1-1 0,0 1 0,0-1 0,0 0 0,0 0 0,1 1 0,-1-1 0,0 0 0,0 0 0,0 0 0,0 0 0,0 0 0,0 0 0,1 0 0,-1 0 0,0 0 0,-1-1 0,1 1 0,1-1 0,-1 1 0,1-1 0,0 0 0,-1 1 0,1-1 0,0 1 0,-1-1 0,1 0 0,0 1 0,0-1 0,0 0 0,0 0 0,0 1 0,0-1 0,0 0 0,0 1 0,0-1 0,0 0 0,0 1 0,0-1 0,0 0 0,1 1 0,-1-1 0,0 0 0,0 1 0,1-2 0,5-12 0,0-1 0,1 1 0,1 0 0,0 0 0,12-14 0,-10 14 0,0-1 0,-1 0 0,-1-1 0,7-17 0,-3-9 0,-12 42 0,0 0 0,0 0 0,-1 1 0,1-1 0,0 0 0,0 0 0,0 0 0,0 0 0,0 0 0,0 0 0,-1 0 0,1 0 0,0 0 0,0 0 0,0-1 0,0 1 0,0 0 0,0 0 0,0 0 0,0 0 0,-1 0 0,1 0 0,0 0 0,0 0 0,0 0 0,0 0 0,0 0 0,0 0 0,0 0 0,0-1 0,0 1 0,0 0 0,-1 0 0,1 0 0,0 0 0,0 0 0,0 0 0,0 0 0,0 0 0,0-1 0,0 1 0,0 0 0,0 0 0,0 0 0,0 0 0,0 0 0,0 0 0,0-1 0,0 1 0,0 0 0,0 0 0,0 0 0,0 0 0,0 0 0,0 0 0,1 0 0,-1 0 0,0-1 0,0 1 0,0 0 0,0 0 0,0 0 0,0 0 0,0 0 0,0 0 0,0 0 0,0 0 0,1 0 0,-14 20 0,0 8 0,8-16 0,0-1 0,-1 1 0,-11 14 0,16-44 0,4 5 0,1-1 0,0 1 0,1 0 0,0 0 0,1 0 0,0 1 0,1 0 0,1 0 0,13-17 0,-21 30 0,1-1 0,-1 0 0,0 0 0,0 0 0,0 0 0,0 0 0,0 0 0,0 0 0,0 0 0,0 0 0,0 0 0,0 0 0,0 0 0,0 0 0,0 0 0,0 0 0,0 0 0,0 0 0,0 0 0,0 0 0,1 0 0,-1 0 0,0 0 0,0 0 0,0 0 0,0 0 0,0 0 0,0 0 0,0 0 0,0 0 0,0 0 0,0 0 0,0 0 0,0 0 0,0 0 0,0 0 0,1 0 0,-1 0 0,0 0 0,0 0 0,0 0 0,0 0 0,0 0 0,0 0 0,-4 11 0,-11 17 0,-24 26 0,-50 50 0,87-101 0,0-1 0,-1 0 0,1 0 0,0-1 0,-1 1 0,1 0 0,-1-1 0,0 1 0,1-1 0,-6 2 0,7-3 0,1 0 0,-1 0 0,1 0 0,-1 0 0,1 0 0,0 0 0,-1 0 0,1 0 0,-1 0 0,1 0 0,-1 0 0,1 0 0,-1-1 0,1 1 0,-1 0 0,1 0 0,0 0 0,-1-1 0,1 1 0,-1 0 0,1 0 0,0-1 0,-1 1 0,1 0 0,-1-2 0,0 1 0,1 0 0,0 0 0,-1-1 0,1 1 0,-1 0 0,1-1 0,0 1 0,0 0 0,0-1 0,0 1 0,0-1 0,0 1 0,1-3 0,2-9 0,1 0 0,0 0 0,1 0 0,1 1 0,0 0 0,13-21 0,-8 16 0,14-36 0,-32 66 0,-1 0 0,0-1 0,0 0 0,-13 12 0,-3 6 0,-7 11 0,2-2 0,56-78 0,206-324 0,-227 352 0,7-10 0,-12 19 0,-8 11 0,-58 99 0,46-73 0,-2-1 0,-1 0 0,-47 53 0,46-65 0,-1-1 0,-48 31 0,71-51 0,0 0 0,0 0 0,-1 0 0,1 0 0,0-1 0,0 1 0,-1 0 0,1-1 0,-1 1 0,1-1 0,-1 1 0,1-1 0,-1 0 0,1 0 0,-1 0 0,1 0 0,-1 0 0,-1 0 0,2 0 0,0-1 0,1 1 0,-1-1 0,1 1 0,-1-1 0,0 0 0,1 1 0,-1-1 0,1 1 0,0-1 0,-1 0 0,1 0 0,-1 1 0,1-1 0,0 0 0,0 1 0,-1-1 0,1 0 0,0 0 0,0 0 0,0 1 0,0-1 0,0 0 0,0-1 0,0-5 0,1 0 0,0-1 0,0 1 0,1 0 0,0 0 0,3-8 0,3-4 0,2 1 0,11-18 0,-14 25 0,0 0 0,0 0 0,-1-1 0,-1 0 0,0 0 0,0 0 0,4-23 0,-9 33 0,1 1 0,-1 0 0,0 0 0,0-1 0,0 1 0,0 0 0,0 0 0,0-1 0,0 1 0,-1 0 0,1-1 0,0 1 0,-1 0 0,1 0 0,-1 0 0,1-1 0,-1 1 0,0 0 0,1 0 0,-1 0 0,0 0 0,0 0 0,0 0 0,-1-1 0,0 1 0,0 1 0,1-1 0,-1 0 0,0 1 0,0 0 0,0-1 0,0 1 0,0 0 0,1 0 0,-1 0 0,0 0 0,0 0 0,0 0 0,-3 1 0,-6 2 0,-1 1 0,1 0 0,-21 11 0,31-14 0,-29 15 0,1 1 0,0 2 0,2 1 0,-51 46 0,-151 165 0,210-216 0,20-17 0,-1 1 0,0-1 0,1 1 0,-1-1 0,1 0 0,-1 1 0,1-1 0,0 1 0,0-1 0,0 1 0,0 0 0,0-1 0,0 1 0,1-1 0,435-677 0,-433 673 0,15-23 0,0 1 0,27-29 0,-44 54 0,1 1 0,-1 0 0,0-1 0,1 1 0,0 0 0,0 0 0,-1 1 0,1-1 0,0 0 0,6-1 0,-8 3 0,0 0 0,0 0 0,0 0 0,0 0 0,0 0 0,0 0 0,0 1 0,0-1 0,0 0 0,0 1 0,0-1 0,-1 0 0,1 1 0,0-1 0,0 1 0,0-1 0,0 1 0,-1 0 0,1-1 0,0 1 0,-1 0 0,1 0 0,0-1 0,-1 1 0,1 0 0,-1 0 0,1 0 0,-1 0 0,1 0 0,-1 0 0,0 0 0,0-1 0,1 1 0,-1 0 0,0 0 0,0 0 0,0 0 0,0 2 0,2 11 0,0 1 0,-1-1 0,-1 1 0,0 0 0,-1 0 0,-4 21 0,-25 92 0,22-97 0,-10 31 0,10-40 0,2 0 0,0 0 0,1 1 0,1-1 0,2 1 0,0 0 0,2 30 0,0-51 0,0 0 0,1 0 0,-1 0 0,1 0 0,-1 0 0,1 0 0,0 0 0,0 0 0,0 0 0,0-1 0,0 1 0,1 0 0,-1-1 0,0 1 0,1 0 0,-1-1 0,1 0 0,0 1 0,-1-1 0,1 0 0,0 0 0,0 0 0,0 0 0,0 0 0,-1 0 0,1-1 0,1 1 0,-1-1 0,0 1 0,0-1 0,0 0 0,0 0 0,0 0 0,4 0 0,7-1 0,0 0 0,1-1 0,-1 0 0,16-5 0,-20 5 0,12-3 0,0 0 0,-1-1 0,0-1 0,0-1 0,0-1 0,30-19 0,57-51 0,-107 78 0,1 1 0,0-1 0,-1 0 0,1 1 0,0-1 0,0 1 0,0-1 0,-1 1 0,1-1 0,0 1 0,0 0 0,0-1 0,0 1 0,0 0 0,0 0 0,0 0 0,0 0 0,0 0 0,0 0 0,1 0 0,-2 0 0,1 1 0,-1-1 0,1 0 0,-1 1 0,1-1 0,-1 1 0,0-1 0,1 1 0,-1-1 0,0 1 0,1-1 0,-1 1 0,0-1 0,0 1 0,0-1 0,1 1 0,-1 0 0,0-1 0,0 1 0,0-1 0,0 1 0,0 0 0,0 0 0,0 3 0,-1 0 0,1 0 0,-1 0 0,0 0 0,0 1 0,0-2 0,-3 9 0,-13 19 0,-45 78 0,62-109 0,1 0 0,-1 0 0,0 0 0,0 0 0,0 0 0,0 1 0,0-1 0,0 0 0,0 0 0,0 0 0,0 0 0,0 0 0,0 0 0,0 0 0,0 0 0,0 0 0,0 0 0,0 0 0,0 0 0,0 0 0,0 0 0,0 0 0,0 1 0,0-1 0,0 0 0,0 0 0,0 0 0,0 0 0,0 0 0,11-9 0,17-19 0,28-35 0,83-116 0,28-83 0,-147 230 0,-15 28 0,-4 8 0,-8 15 0,-31 51 0,-80 110 0,37-60 0,28-38 0,-116 178 0,915-1369-1861,-525 777 2056,37-41-195,-224 328 0,-25 40 0,-8 13 0,-12 21 0,-33 47 773,-58 76 0,17-30-653,-120 199-373,-82 123-483,-32-23 305,290-391 432,29-30 3,-1 1 0,1-1 0,0 0 0,-1 1 0,1-1 0,0 0 0,-1 1 0,1-1 0,0 0 0,-1 1 0,1-1 0,-1 0 1,1 0-1,0 0 0,-1 1 0,1-1 0,-1 0 0,1 0 0,-1 0 0,1 0 0,-1 0 0,1 0 0,-1 0 0,1 0 1,-1 0-1,1 0 0,0 0 0,-1 0 0,3-13 292,18-21 473,282-333-535,-299 365-232,30-36-2,228-242 0,-260 279 0,31-24 0,-31 24 0,0 0 0,-1 1 0,1-1 0,-1 1 0,1 0 0,0-1 0,0 1 0,-1 0 0,1-1 0,0 1 0,-1 0 0,1 0 0,0-1 0,0 1 0,0 0 0,-1 0 0,1 0 0,0 0 0,0 0 0,-1 0 0,1 0 0,0 0 0,0 1 0,0-1 0,-1 0 0,1 0 0,0 1 0,-1-1 0,1 0 0,0 1 0,-1-1 0,1 1 0,0-1 0,-1 1 0,1-1 0,-1 1 0,1-1 0,-1 1 0,1-1 0,-1 1 0,1 0 0,-1-1 0,1 1 0,-1 1 0,2 3 0,-1 0 0,0 1 0,-1-1 0,1 0 0,-1 0 0,0 1 0,0-1 0,-1 0 0,-1 9 0,-16 52 0,12-46 0,-59 170 0,53-162 0,-2 1 0,-1-2 0,0 0 0,-29 37 0,33-52 0,-1 0 0,-22 17 0,16-14 0,14-11 0,1 0 0,0-1 0,0 1 0,0 1 0,0-1 0,1 0 0,0 1 0,0-1 0,0 1 0,0 0 0,1 0 0,-2 5 0,-8 68 0,6-38 0,-5 25 0,-4-2 0,-2 1 0,-27 67 0,39-121 0,-1 0 0,-1 0 0,-11 16 0,16-24 0,-1 0 0,1 0 0,-1-1 0,0 1 0,0 0 0,0-1 0,0 1 0,0-1 0,-5 3 0,7-4 0,-1 0 0,0 1 0,0-1 0,0 0 0,0 0 0,1 0 0,-1 0 0,0 0 0,0 0 0,0 0 0,1 0 0,-1 0 0,0-1 0,0 1 0,0 0 0,1 0 0,-1-1 0,0 1 0,0-1 0,1 1 0,-1 0 0,0-1 0,1 1 0,-1-1 0,0 0 0,1 1 0,-1-1 0,1 1 0,-1-2 0,-3-5 0,0 1 0,1-1 0,0 0 0,1-1 0,0 1 0,0 0 0,0-1 0,1 0 0,0 1 0,1-1 0,0-14 0,-1 9 0,-2-107 0,26-228 0,52-123 0,33 70 0,-24 109 0,-68 226 0,-4-1 0,6-100 0,-18 111 0,-1 40 0,1-1 0,0 0 0,1 0 0,5-19 0,-3 28 0,0 10 0,1 13 0,-4 7 0,0 0 0,-1 0 0,-1 0 0,-6 27 0,-26 88 0,17-85 0,-2 0 0,-2-2 0,-33 59 0,-96 136 0,141-231 0,-22 22 0,26-31 0,0 1 0,0 0 0,0-1 0,0 2 0,-6 11 0,2 6 0,0 1 0,2 0 0,-8 50 0,6-31 0,4-7 0,1 1 0,2 64 0,2-62 0,-1 0 0,-8 47 0,-11 89 0,5-33 0,8-74 0,3 2 0,6 72 0,-4 89 0,0-219 0,-1-1 0,-1 1 0,0-1 0,0 0 0,-1 0 0,0 0 0,-1-1 0,-1 1 0,-13 17 0,-21 41 0,32-60 0,6-20 0,3-23 0,2 12 0,1 1 0,1 0 0,0 1 0,2-1 0,9-23 0,50-89 0,-58 119 0,0-1 0,-1 0 0,0 0 0,-1-1 0,-1 1 0,0-1 0,-1 0 0,0 0 0,-2 0 0,0-1 0,0 1 0,-3-24 0,1 35 0,0 1 0,0 0 0,-1-1 0,1 1 0,-1 0 0,1 0 0,-1 0 0,0 0 0,0 0 0,-1 1 0,1-1 0,-1 1 0,1-1 0,-1 1 0,0 0 0,1 0 0,-1 0 0,0 0 0,-1 0 0,1 1 0,0-1 0,0 1 0,-1 0 0,1 0 0,0 0 0,-1 1 0,1-1 0,-1 1 0,1 0 0,-1 0 0,-3 0 0,4 0 0,-1 0 0,1 0 0,-1 0 0,1 0 0,0 1 0,-1-1 0,1 1 0,0 0 0,-1 0 0,1 0 0,0 0 0,0 1 0,0-1 0,0 1 0,0 0 0,0 0 0,0 0 0,1 0 0,-1 0 0,1 1 0,0-1 0,-1 1 0,1-1 0,0 1 0,0 0 0,1 0 0,-1 0 0,1 0 0,-1 0 0,1 1 0,0-1 0,-1 4 0,2-1 0,0 1 0,0-1 0,0 0 0,0 1 0,1-1 0,0 1 0,1-1 0,-1 0 0,1 0 0,0 0 0,1 0 0,3 7 0,4 2 0,0 0 0,0-1 0,15 16 0,-12-12 0,-1 1 0,-1 0 0,0 1 0,-2 0 0,0 1 0,-1 0 0,6 31 0,-13-51 0,0 4 0,1-1 0,-1 0 0,0 1 0,0-1 0,0 1 0,-1-1 0,0 1 0,0 0 0,0-1 0,0 1 0,-2 7 0,2-12 0,0 0 0,0 1 0,0-1 0,0 0 0,0 0 0,0 0 0,0 0 0,0 1 0,0-1 0,0 0 0,-1 0 0,1 0 0,0 0 0,0 0 0,0 1 0,0-1 0,0 0 0,0 0 0,0 0 0,0 0 0,0 0 0,-1 0 0,1 0 0,0 1 0,0-1 0,0 0 0,0 0 0,0 0 0,-1 0 0,1 0 0,0 0 0,0 0 0,0 0 0,0 0 0,0 0 0,-1 0 0,1 0 0,0 0 0,0 0 0,0 0 0,0 0 0,-1 0 0,1 0 0,0 0 0,0 0 0,0 0 0,0 0 0,0 0 0,-1 0 0,1 0 0,0 0 0,0 0 0,0-1 0,0 1 0,-1 0 0,-5-13 0,-2-16 0,4-34 0,4 49 0,-1 0 0,0 1 0,-1-1 0,0 0 0,-1 0 0,-1 1 0,0 0 0,-1 0 0,-6-14 0,0 9 0,2 3 0,1 0 0,-8-22 0,14 33 0,0-1 0,1 0 0,0 1 0,0-1 0,1 0 0,-1 0 0,1 0 0,0 0 0,0 0 0,1 0 0,-1 0 0,3-8 0,-3 13 0,0-1 0,0 0 0,0 0 0,0 1 0,1-1 0,-1 0 0,0 1 0,0-1 0,1 0 0,-1 1 0,0-1 0,1 0 0,-1 1 0,0-1 0,1 0 0,-1 1 0,1-1 0,-1 1 0,1-1 0,0 1 0,-1 0 0,1-1 0,-1 1 0,1-1 0,0 1 0,-1 0 0,1 0 0,0-1 0,-1 1 0,1 0 0,0 0 0,0 0 0,-1 0 0,1 0 0,0 0 0,-1 0 0,1 0 0,0 0 0,0 0 0,-1 0 0,1 0 0,0 0 0,-1 1 0,1-1 0,0 0 0,-1 0 0,1 1 0,0-1 0,-1 1 0,1-1 0,-1 0 0,1 1 0,0-1 0,-1 1 0,1 0 0,5 5 0,0 0 0,0 0 0,9 13 0,-11-13 0,2 3 0,0 0 0,-1-1 0,-1 2 0,1-1 0,-2 0 0,1 1 0,-1 0 0,0 0 0,-1 0 0,1 18 0,0 8 0,-5 61 0,0-63 0,2-34 0,0 0 0,0 0 0,0 0 0,0 0 0,0 0 0,0 0 0,0 0 0,0 0 0,0 0 0,0 0 0,0 0 0,0 0 0,0 0 0,-1 0 0,1 0 0,0 0 0,0 0 0,0 0 0,0 0 0,0 0 0,0 0 0,0 0 0,0 0 0,0 0 0,0 0 0,0 0 0,0 0 0,0 0 0,0 0 0,-1 0 0,1 0 0,0 0 0,0 0 0,0 0 0,0 0 0,0 0 0,0 0 0,0 0 0,0 0 0,0 0 0,0 0 0,0 0 0,0 0 0,0 1 0,0-1 0,0 0 0,0 0 0,0 0 0,0 0 0,0 0 0,0 0 0,-6-11 0,-4-16 0,2 5 0,2 7 0,0-1 0,1 0 0,1 0 0,1 0 0,0 0 0,1-1 0,0-27 0,2 43 0,-1 0 0,1 0 0,0 0 0,0 0 0,1 0 0,-1 0 0,0 0 0,0 0 0,0 0 0,1 1 0,-1-1 0,0 0 0,1 0 0,-1 0 0,1 0 0,-1 0 0,1 0 0,-1 0 0,1 1 0,0-1 0,-1 0 0,1 1 0,0-1 0,0 0 0,0 1 0,0-1 0,1 0 0,-1 1 0,0 1 0,0-1 0,0 0 0,1 0 0,-1 0 0,0 1 0,0-1 0,0 0 0,0 1 0,1-1 0,-1 1 0,0 0 0,0-1 0,0 1 0,0 0 0,1 1 0,5 4 0,-1 0 0,0 1 0,0-1 0,8 13 0,-1 6 0,-1 0 0,-1 1 0,14 50 0,-14-40 0,21 47 0,-26-68 0,-2 0 0,1 0 0,-2 0 0,0 1 0,-1-1 0,0 1 0,-2 0 0,-1 29 0,1-45 0,0 0 0,0 0 0,0 0 0,0 0 0,0-1 0,0 1 0,0 0 0,0 0 0,0 0 0,0 0 0,0 0 0,0 0 0,0 0 0,-1 0 0,1 0 0,0 0 0,0 0 0,0 0 0,0 0 0,0 0 0,0 0 0,0-1 0,0 1 0,0 0 0,0 0 0,0 0 0,0 0 0,0 0 0,0 0 0,-1 0 0,1 0 0,0 0 0,0 0 0,0 0 0,0 0 0,0 0 0,0 0 0,0 0 0,0 0 0,0 0 0,0 0 0,0 0 0,-1 0 0,1 0 0,0 0 0,0 0 0,0 0 0,0 1 0,0-1 0,0 0 0,0 0 0,0 0 0,0 0 0,0 0 0,0 0 0,0 0 0,0 0 0,0 0 0,0 0 0,-8-12 0,-5-17 0,1-10 0,-9-48 0,16 58 0,-2 0 0,-1 1 0,-1-1 0,-15-29 0,17 41 0,1 1 0,0 0 0,1-1 0,1 0 0,1 0 0,0-1 0,2 1 0,0-1 0,2-30 0,-1 48 0,0 0 0,-1-1 0,1 1 0,0 0 0,0 0 0,0 0 0,0 0 0,0 0 0,0-1 0,0 1 0,0 0 0,1 0 0,-1 0 0,0 0 0,0 0 0,0 0 0,0-1 0,0 1 0,0 0 0,0 0 0,0 0 0,0 0 0,0 0 0,0 0 0,0-1 0,0 1 0,1 0 0,-1 0 0,0 0 0,0 0 0,0 0 0,0 0 0,0 0 0,0 0 0,1 0 0,-1 0 0,0 0 0,0 0 0,0 0 0,0 0 0,0 0 0,1 0 0,-1 0 0,0 0 0,0 0 0,0 0 0,0 0 0,0 0 0,0 0 0,1 0 0,-1 0 0,0 0 0,0 0 0,0 0 0,0 0 0,0 0 0,1 0 0,10 10 0,8 16 0,-9-3 0,-1 1 0,-1 1 0,-2 0 0,0 0 0,3 39 0,-7 34 0,-2-74 0,0 1 0,1-1 0,6 29 0,-1-36 0,-6-16 0,0-1 0,0 0 0,0 0 0,0 0 0,0 0 0,0 0 0,0 0 0,0 1 0,0-1 0,0 0 0,0 0 0,0 0 0,0 0 0,1 0 0,-1 0 0,0 0 0,0 0 0,0 0 0,0 0 0,0 1 0,0-1 0,0 0 0,1 0 0,-1 0 0,0 0 0,0 0 0,0 0 0,0 0 0,0 0 0,1 0 0,-1 0 0,0 0 0,0 0 0,0 0 0,0 0 0,0 0 0,0 0 0,1 0 0,-1 0 0,0 0 0,0 0 0,0-1 0,0 1 0,0 0 0,0 0 0,1 0 0,-1 0 0,0 0 0,1-2 0,-1 0 0,1 0 0,0 0 0,-1 0 0,0 0 0,1 0 0,-1 0 0,0 0 0,0 0 0,0 0 0,0 0 0,-1-2 0,-22-121 0,14 86 0,-7-70 0,15-73 0,2 118 0,-1 871 0,0-803 0,0 2 0,0-1 0,0 0 0,0 1 0,-1-1 0,0 1 0,-2 6 0,3-12 0,0 1 0,0-1 0,0 0 0,0 0 0,0 0 0,0 1 0,0-1 0,0 0 0,-1 0 0,1 0 0,0 1 0,0-1 0,0 0 0,0 0 0,0 0 0,0 0 0,0 1 0,-1-1 0,1 0 0,0 0 0,0 0 0,0 0 0,0 0 0,-1 1 0,1-1 0,0 0 0,0 0 0,0 0 0,-1 0 0,1 0 0,0 0 0,0 0 0,-1 0 0,1 0 0,0 0 0,0 0 0,0 0 0,-1 0 0,-4-8 0,-1-15 0,2-18 0,1 0 0,4-49 0,-2-44 0,-27-6 0,28 140 0,0-1 0,1 1 0,-1-1 0,0 1 0,0-1 0,0 1 0,0-1 0,0 1 0,0-1 0,0 1 0,0-1 0,-1 1 0,1-1 0,0 1 0,0-1 0,0 1 0,-1-1 0,1 1 0,0-1 0,0 1 0,-1-1 0,1 1 0,0-1 0,-1 1 0,1 0 0,0-1 0,-1 1 0,0-1 0,-7 15 0,-10 41 0,15-44 0,-4 18 0,2 0 0,1 1 0,-1 59 0,1-18 0,0-50 0,4-20 0,0-1 0,0 0 0,0 0 0,0 0 0,-1 0 0,1 0 0,0 0 0,0 0 0,0 0 0,0 0 0,0 0 0,0 0 0,-1 1 0,1-1 0,0 0 0,0 0 0,0 0 0,0 0 0,0 0 0,-1 0 0,1 0 0,0 0 0,0 0 0,0 0 0,0 0 0,0-1 0,-1 1 0,1 0 0,0 0 0,0 0 0,0 0 0,0 0 0,0 0 0,0 0 0,-1 0 0,1 0 0,0 0 0,0 0 0,0-1 0,0 1 0,0 0 0,0 0 0,0 0 0,0 0 0,0 0 0,0 0 0,-1-1 0,1 1 0,0 0 0,0 0 0,0 0 0,0 0 0,0 0 0,0-1 0,0 1 0,0 0 0,0 0 0,-2-6 0,0 0 0,1 1 0,-1-1 0,1 0 0,0-7 0,-4-46 0,2-1 0,3 1 0,3 0 0,2-1 0,16-72 0,-14 103 0,-1 6 0,-1 0 0,-1 0 0,2-28 0,-9 35 0,-5 14 0,6 3 0,1 0 0,-1 1 0,0-1 0,0 0 0,0 1 0,1-1 0,-1 1 0,1 0 0,0-1 0,-3 5 0,-10 16 0,1 0 0,2 2 0,-15 37 0,-18 81 0,-6 17 0,21-66 0,24-72 0,-1-1 0,0 0 0,-2 0 0,0 0 0,-20 32 0,28-51 0,0 0 0,0-1 0,-1 1 0,1 0 0,-1-1 0,1 1 0,0-1 0,-1 1 0,1-1 0,-1 1 0,1-1 0,-1 1 0,0-1 0,1 1 0,-1-1 0,1 0 0,-1 1 0,0-1 0,1 0 0,-1 1 0,0-1 0,0 0 0,1 0 0,-1 0 0,0 0 0,1 0 0,-1 0 0,-1 0 0,1 0 0,0-1 0,1 0 0,-1 0 0,0 0 0,1 1 0,-1-1 0,1 0 0,-1 0 0,1 0 0,-1 0 0,1 0 0,0 0 0,-1 0 0,1 0 0,0 0 0,0 0 0,0 0 0,0 0 0,0 0 0,0 0 0,0-2 0,1-11 0,0-1 0,1 0 0,1 1 0,0-1 0,10-25 0,36-73 0,-34 79 0,71-126 0,-81 149 0,-1 0 0,0 0 0,3-15 0,-6 22 0,0 1 0,0-1 0,-1 0 0,1 1 0,-1-1 0,0 0 0,0 1 0,0-1 0,-1 1 0,1-1 0,-1 0 0,0 1 0,0-1 0,-2-3 0,3 7 0,0 0 0,0 0 0,0 0 0,0 0 0,-1 0 0,1 0 0,0-1 0,0 1 0,0 0 0,-1 0 0,1 0 0,0 0 0,0 0 0,0 0 0,-1 0 0,1 0 0,0 0 0,0 0 0,0 0 0,-1 0 0,1 0 0,0 0 0,0 0 0,-1 0 0,1 0 0,0 0 0,0 0 0,0 1 0,-1-1 0,1 0 0,0 0 0,0 0 0,0 0 0,0 0 0,-1 0 0,1 1 0,0-1 0,0 0 0,0 0 0,0 0 0,0 0 0,0 1 0,-1-1 0,1 0 0,0 0 0,0 0 0,0 1 0,0-1 0,0 0 0,0 0 0,0 0 0,0 1 0,0-1 0,0 0 0,0 0 0,0 1 0,0-1 0,0 0 0,-5 19 0,-55 248 0,49-232 0,-1 0 0,-2-1 0,-1 0 0,-2-1 0,-29 44 0,45-76 0,1 0 0,0 0 0,-1 0 0,1 0 0,-1 0 0,0 0 0,1 0 0,-1 0 0,0-1 0,0 1 0,1 0 0,-1 0 0,0-1 0,0 1 0,0 0 0,0-1 0,0 1 0,0-1 0,0 1 0,0-1 0,0 0 0,0 1 0,0-1 0,0 0 0,0 0 0,0 0 0,0 1 0,-3-2 0,3 0 0,0 0 0,0-1 0,0 0 0,0 1 0,0-1 0,0 0 0,1 1 0,-1-1 0,1 0 0,-1 0 0,1 0 0,-1 1 0,1-1 0,0 0 0,0 0 0,0 0 0,0 0 0,1-2 0,1-21 0,1 0 0,1 0 0,2 0 0,12-36 0,-17 57 0,162-453-228,29 6-546,16-42 688,-197 465 86,0-1 0,16-28 0,-27 56 0,0 1 0,0-1 0,0 1 0,0-1 1,0 1-1,0 0 0,1-1 0,-1 1 0,0-1 0,0 1 0,1 0 0,-1-1 0,0 1 0,0 0 1,1-1-1,-1 1 0,0 0 0,1-1 0,-1 1 0,1 0 0,-1 0 0,0 0 0,1-1 1,-1 1-1,1 0 0,-1 0 0,0 0 0,1 0 0,-1 0 0,1-1 0,3 14-7,-4 25 192,-8 19 24,-3-1 0,-1 0 0,-33 84 0,26-81-138,-203 510-1113,-48-18 332,244-502 682,4-3 26,-3-1 0,-2-1 0,-34 44 0,60-88 2,-22 25-65,23-24 76,-1-1 0,0 1 0,1 0 1,-1-1-1,0 1 0,1-1 0,-1 1 0,0-1 0,0 1 0,1-1 1,-1 1-1,0-1 0,0 0 0,0 0 0,0 1 0,1-1 0,-1 0 1,0 0-1,0 0 0,0 0 0,0 0 0,0 0 0,0 0 0,0 0 1,1 0-1,-1 0 0,0-1 0,-1 1 0,1-1 36,1 0 0,-1 1 0,1-1 0,-1 0 0,1 0 0,-1 0 0,1 0 0,0 1 0,-1-1 0,1 0-1,0 0 1,0 0 0,0 0 0,0 0 0,-1 0 0,1 0 0,0 0 0,1 0 0,-1 0 0,0 0 0,0 0 0,0 1 0,1-3 0,9-26 146,-8 25-180,141-297 181,-72 160-191,10-12-3,-43 85 0,-2-2 0,29-82 0,-60 140 0,-7 22 0,-9 28 0,-17 42 0,-4 0 0,-3-3 0,-3 0 0,-4-3 0,-79 107 0,116-174 0,-32 39 0,35-44 0,0 0 0,0 0 0,0 0 0,0-1 0,-1 1 0,1 0 0,0-1 0,-1 1 0,1-1 0,-1 0 0,0 0 0,1 0 0,-1 0 0,0 0 0,0-1 0,-4 1 0,7-1 0,-1 0 0,0 0 0,1 0 0,-1 0 0,0-1 0,0 1 0,1 0 0,-1 0 0,0-1 0,1 1 0,-1 0 0,1-1 0,-1 1 0,1-1 0,-1 1 0,0-1 0,1 1 0,-1-1 0,1 1 0,0-1 0,-1 1 0,1-1 0,-1 1 0,1-1 0,0 0 0,0 1 0,-1-1 0,1 0 0,0 1 0,0-1 0,0 0 0,0-1 0,1-26 0,3 8 0,1 0 0,0 1 0,2 0 0,0 0 0,11-19 0,58-93 0,-45 79 0,91-145 0,41-73 0,-133 207 0,-104 184 0,-26 42 0,57-100 0,19-26 0,-52 62 0,72-94 0,-1-1 0,1 0 0,-1 0 0,0 0 0,-1 0 0,1-1 0,0 0 0,-1 0 0,0 0 0,0-1 0,1 0 0,-1 0 0,-1 0 0,1-1 0,-12 1 0,14-2 0,0 0 0,1 0 0,-1-1 0,0 1 0,1-1 0,-1 0 0,1 0 0,-1 0 0,1-1 0,0 1 0,-1-1 0,1 0 0,0 0 0,0 0 0,0 0 0,0-1 0,1 1 0,-1-1 0,0 1 0,1-1 0,0 0 0,0 0 0,0 0 0,0-1 0,0 1 0,1 0 0,-3-7 0,0-4 0,0 0 0,1 0 0,1 0 0,0-1 0,1 1 0,0 0 0,2-1 0,-1 1 0,5-21 0,-5 35-35,0-1 0,0 1 0,0-1 0,0 1 0,0-1 0,0 1 0,0-1 0,0 1 0,0-1 0,1 1 0,-1-1 0,0 1 0,0 0 0,1-1 0,-1 1 0,0-1 0,0 1 0,1 0 0,-1-1 0,0 1 0,1 0 0,-1-1 0,1 1 0,-1 0 0,0-1 0,1 1 0,-1 0 0,1 0 0,-1 0 0,1-1 0,-1 1 0,1 0 0,-1 0 0,1 0 0,-1 0 0,1 0 0,-1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t>‹#›</a:t>
            </a:fld>
            <a:endParaRPr lang="en-US"/>
          </a:p>
        </p:txBody>
      </p:sp>
    </p:spTree>
    <p:extLst>
      <p:ext uri="{BB962C8B-B14F-4D97-AF65-F5344CB8AC3E}">
        <p14:creationId xmlns:p14="http://schemas.microsoft.com/office/powerpoint/2010/main" val="212151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本篇论文的目标是</a:t>
            </a:r>
            <a:endParaRPr lang="en-US" altLang="zh-CN" dirty="0"/>
          </a:p>
          <a:p>
            <a:r>
              <a:rPr lang="zh-CN" altLang="en-US" dirty="0"/>
              <a:t>基于一个使用</a:t>
            </a:r>
            <a:r>
              <a:rPr lang="en-US" altLang="zh-CN" dirty="0"/>
              <a:t>3d</a:t>
            </a:r>
            <a:r>
              <a:rPr lang="zh-CN" altLang="en-US" dirty="0"/>
              <a:t>鼠标控制器的人类操作员的机器人演示，利用预测性学习模型和深度神经网络，使其可以执行多个短任务，并根据情况自主组合，生成复合的任务</a:t>
            </a:r>
            <a:endParaRPr lang="en-US" altLang="zh-CN" dirty="0"/>
          </a:p>
        </p:txBody>
      </p:sp>
      <p:sp>
        <p:nvSpPr>
          <p:cNvPr id="4" name="灯片编号占位符 3"/>
          <p:cNvSpPr>
            <a:spLocks noGrp="1"/>
          </p:cNvSpPr>
          <p:nvPr>
            <p:ph type="sldNum" sz="quarter" idx="5"/>
          </p:nvPr>
        </p:nvSpPr>
        <p:spPr/>
        <p:txBody>
          <a:bodyPr/>
          <a:lstStyle/>
          <a:p>
            <a:fld id="{EBCEA10A-AC53-EF4A-B20F-CD7086185DBB}" type="slidenum">
              <a:rPr lang="en-US" smtClean="0"/>
              <a:t>34</a:t>
            </a:fld>
            <a:endParaRPr lang="en-US"/>
          </a:p>
        </p:txBody>
      </p:sp>
    </p:spTree>
    <p:extLst>
      <p:ext uri="{BB962C8B-B14F-4D97-AF65-F5344CB8AC3E}">
        <p14:creationId xmlns:p14="http://schemas.microsoft.com/office/powerpoint/2010/main" val="311980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1.</a:t>
            </a:r>
            <a:r>
              <a:rPr lang="zh-CN" altLang="en-US" dirty="0"/>
              <a:t>前人成果研究很清楚，学习和分类了之前的研究成果</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a:t>
            </a:r>
            <a:r>
              <a:rPr lang="zh-CN" altLang="en-US" dirty="0"/>
              <a:t>深度神经网络选取合适，总结了各个方法的优势及其局限性</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3.</a:t>
            </a:r>
            <a:r>
              <a:rPr lang="zh-CN" altLang="en-US" dirty="0"/>
              <a:t>切入点很好，执行复杂复合的长任务，分开训练，建设性很高</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4.</a:t>
            </a:r>
            <a:r>
              <a:rPr lang="zh-CN" altLang="en-US" dirty="0"/>
              <a:t>评估实验设计很对应，</a:t>
            </a:r>
            <a:r>
              <a:rPr lang="en-US" altLang="zh-CN" dirty="0"/>
              <a:t>open pick</a:t>
            </a:r>
            <a:r>
              <a:rPr lang="zh-CN" altLang="en-US" dirty="0"/>
              <a:t> </a:t>
            </a:r>
            <a:r>
              <a:rPr lang="en-US" altLang="zh-CN" dirty="0"/>
              <a:t>close</a:t>
            </a:r>
            <a:endParaRPr lang="zh-CN" altLang="en-US" dirty="0"/>
          </a:p>
        </p:txBody>
      </p:sp>
      <p:sp>
        <p:nvSpPr>
          <p:cNvPr id="4" name="灯片编号占位符 3"/>
          <p:cNvSpPr>
            <a:spLocks noGrp="1"/>
          </p:cNvSpPr>
          <p:nvPr>
            <p:ph type="sldNum" sz="quarter" idx="5"/>
          </p:nvPr>
        </p:nvSpPr>
        <p:spPr/>
        <p:txBody>
          <a:bodyPr/>
          <a:lstStyle/>
          <a:p>
            <a:fld id="{EBCEA10A-AC53-EF4A-B20F-CD7086185DBB}" type="slidenum">
              <a:rPr lang="en-US" smtClean="0"/>
              <a:t>35</a:t>
            </a:fld>
            <a:endParaRPr lang="en-US"/>
          </a:p>
        </p:txBody>
      </p:sp>
    </p:spTree>
    <p:extLst>
      <p:ext uri="{BB962C8B-B14F-4D97-AF65-F5344CB8AC3E}">
        <p14:creationId xmlns:p14="http://schemas.microsoft.com/office/powerpoint/2010/main" val="49520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对于短任务的连接较为简单（没有出现物品不好抓</a:t>
            </a:r>
            <a:r>
              <a:rPr lang="en-US" altLang="zh-CN" dirty="0"/>
              <a:t>/</a:t>
            </a:r>
            <a:r>
              <a:rPr lang="zh-CN" altLang="en-US" dirty="0"/>
              <a:t>抓起来不好扔这种破坏流程的问题）</a:t>
            </a:r>
            <a:endParaRPr lang="en-US" altLang="zh-CN" dirty="0"/>
          </a:p>
          <a:p>
            <a:r>
              <a:rPr lang="en-US" altLang="zh-CN" dirty="0"/>
              <a:t>2.</a:t>
            </a:r>
            <a:r>
              <a:rPr lang="zh-CN" altLang="en-US" dirty="0"/>
              <a:t>可在约束</a:t>
            </a:r>
            <a:r>
              <a:rPr lang="en-US" altLang="zh-CN" dirty="0"/>
              <a:t>/</a:t>
            </a:r>
            <a:r>
              <a:rPr lang="zh-CN" altLang="en-US" dirty="0"/>
              <a:t>无约束的</a:t>
            </a:r>
            <a:r>
              <a:rPr lang="en-US" altLang="zh-CN" dirty="0"/>
              <a:t>MTRNN</a:t>
            </a:r>
            <a:r>
              <a:rPr lang="zh-CN" altLang="en-US" dirty="0"/>
              <a:t>里增加约束强度和条件，展示更多</a:t>
            </a:r>
            <a:endParaRPr lang="en-US" altLang="zh-CN" dirty="0"/>
          </a:p>
          <a:p>
            <a:r>
              <a:rPr lang="en-US" altLang="zh-CN" dirty="0"/>
              <a:t>3.</a:t>
            </a:r>
            <a:r>
              <a:rPr lang="zh-CN" altLang="en-US" dirty="0"/>
              <a:t>对于识别物体和抓取路径，可借鉴前人资料，提高效率</a:t>
            </a:r>
            <a:endParaRPr lang="en-US" altLang="zh-CN" dirty="0"/>
          </a:p>
        </p:txBody>
      </p:sp>
      <p:sp>
        <p:nvSpPr>
          <p:cNvPr id="4" name="灯片编号占位符 3"/>
          <p:cNvSpPr>
            <a:spLocks noGrp="1"/>
          </p:cNvSpPr>
          <p:nvPr>
            <p:ph type="sldNum" sz="quarter" idx="5"/>
          </p:nvPr>
        </p:nvSpPr>
        <p:spPr/>
        <p:txBody>
          <a:bodyPr/>
          <a:lstStyle/>
          <a:p>
            <a:fld id="{EBCEA10A-AC53-EF4A-B20F-CD7086185DBB}" type="slidenum">
              <a:rPr lang="en-US" smtClean="0"/>
              <a:t>36</a:t>
            </a:fld>
            <a:endParaRPr lang="en-US"/>
          </a:p>
        </p:txBody>
      </p:sp>
    </p:spTree>
    <p:extLst>
      <p:ext uri="{BB962C8B-B14F-4D97-AF65-F5344CB8AC3E}">
        <p14:creationId xmlns:p14="http://schemas.microsoft.com/office/powerpoint/2010/main" val="160715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在</a:t>
            </a:r>
            <a:r>
              <a:rPr lang="en-US" altLang="zh-CN" dirty="0"/>
              <a:t>put in box</a:t>
            </a:r>
            <a:r>
              <a:rPr lang="zh-CN" altLang="en-US" dirty="0"/>
              <a:t>任务的每个环节提高难度，或增加短任务数量</a:t>
            </a:r>
            <a:endParaRPr lang="en-US" altLang="zh-CN" dirty="0"/>
          </a:p>
          <a:p>
            <a:r>
              <a:rPr lang="en-US" altLang="zh-CN" dirty="0"/>
              <a:t>2.</a:t>
            </a:r>
            <a:r>
              <a:rPr lang="zh-CN" altLang="en-US" dirty="0"/>
              <a:t>结合其它在短任务上的先进研究，优化每一步的学习过程和结果</a:t>
            </a:r>
            <a:endParaRPr lang="en-US" altLang="zh-CN" dirty="0"/>
          </a:p>
          <a:p>
            <a:r>
              <a:rPr lang="en-US" altLang="zh-CN" dirty="0"/>
              <a:t>3.</a:t>
            </a:r>
            <a:r>
              <a:rPr lang="zh-CN" altLang="en-US" dirty="0"/>
              <a:t>改变人物之间的相关度和连接关系，进一步讨论这种方法在子任务间的切换能力</a:t>
            </a:r>
            <a:endParaRPr lang="en-US" altLang="zh-CN" dirty="0"/>
          </a:p>
          <a:p>
            <a:r>
              <a:rPr lang="en-US" altLang="zh-CN" dirty="0"/>
              <a:t>4.</a:t>
            </a:r>
            <a:r>
              <a:rPr lang="zh-CN" altLang="en-US" dirty="0"/>
              <a:t>在短任务训练集足够多的情况下，能否处理不同长任务的自主串联</a:t>
            </a:r>
            <a:endParaRPr lang="en-US" altLang="zh-CN" dirty="0"/>
          </a:p>
          <a:p>
            <a:r>
              <a:rPr lang="en-US" altLang="zh-CN" dirty="0"/>
              <a:t>5.A-B-C</a:t>
            </a:r>
            <a:r>
              <a:rPr lang="zh-CN" altLang="en-US" dirty="0"/>
              <a:t>→</a:t>
            </a:r>
            <a:r>
              <a:rPr lang="en-US" altLang="zh-CN" dirty="0"/>
              <a:t>A-A-A-A-C-B-A-A-C-C</a:t>
            </a:r>
            <a:r>
              <a:rPr lang="zh-CN" altLang="en-US" dirty="0"/>
              <a:t>重复性和排序先后，通过算法优化流程</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EBCEA10A-AC53-EF4A-B20F-CD7086185DBB}" type="slidenum">
              <a:rPr lang="en-US" smtClean="0"/>
              <a:t>37</a:t>
            </a:fld>
            <a:endParaRPr lang="en-US"/>
          </a:p>
        </p:txBody>
      </p:sp>
    </p:spTree>
    <p:extLst>
      <p:ext uri="{BB962C8B-B14F-4D97-AF65-F5344CB8AC3E}">
        <p14:creationId xmlns:p14="http://schemas.microsoft.com/office/powerpoint/2010/main" val="345411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b="0" i="0" dirty="0">
                <a:solidFill>
                  <a:srgbClr val="333333"/>
                </a:solidFill>
                <a:effectLst/>
                <a:latin typeface="HelveticaNeue Regular"/>
              </a:rPr>
              <a:t>自动驾驶压缩图像</a:t>
            </a:r>
            <a:endParaRPr lang="en-US" altLang="zh-CN" b="0" i="0" dirty="0">
              <a:solidFill>
                <a:srgbClr val="333333"/>
              </a:solidFill>
              <a:effectLst/>
              <a:latin typeface="HelveticaNeue Regular"/>
            </a:endParaRPr>
          </a:p>
          <a:p>
            <a:r>
              <a:rPr lang="en-US" altLang="zh-CN" b="0" i="0" dirty="0">
                <a:solidFill>
                  <a:srgbClr val="333333"/>
                </a:solidFill>
                <a:effectLst/>
                <a:latin typeface="HelveticaNeue Regular"/>
              </a:rPr>
              <a:t>2.</a:t>
            </a:r>
            <a:r>
              <a:rPr lang="zh-CN" altLang="en-US" b="0" i="0" dirty="0">
                <a:solidFill>
                  <a:srgbClr val="333333"/>
                </a:solidFill>
                <a:effectLst/>
                <a:latin typeface="HelveticaNeue Regular"/>
              </a:rPr>
              <a:t>六自由度机器人叠毛巾</a:t>
            </a:r>
            <a:endParaRPr lang="en-US" altLang="zh-CN" b="0" i="0" dirty="0">
              <a:solidFill>
                <a:srgbClr val="333333"/>
              </a:solidFill>
              <a:effectLst/>
              <a:latin typeface="HelveticaNeue Regular"/>
            </a:endParaRPr>
          </a:p>
          <a:p>
            <a:r>
              <a:rPr lang="en-US" altLang="zh-CN" b="0" i="0" dirty="0">
                <a:solidFill>
                  <a:srgbClr val="333333"/>
                </a:solidFill>
                <a:effectLst/>
                <a:latin typeface="HelveticaNeue Regular"/>
              </a:rPr>
              <a:t>3.</a:t>
            </a:r>
            <a:r>
              <a:rPr lang="zh-CN" altLang="en-US" b="0" i="0" dirty="0">
                <a:solidFill>
                  <a:srgbClr val="333333"/>
                </a:solidFill>
                <a:effectLst/>
                <a:latin typeface="HelveticaNeue Regular"/>
              </a:rPr>
              <a:t>基于人类视觉帮助提高协作机器人稳定性</a:t>
            </a:r>
            <a:endParaRPr lang="en-US" altLang="zh-CN" b="0" i="0" dirty="0">
              <a:solidFill>
                <a:srgbClr val="333333"/>
              </a:solidFill>
              <a:effectLst/>
              <a:latin typeface="HelveticaNeue Regular"/>
            </a:endParaRPr>
          </a:p>
          <a:p>
            <a:r>
              <a:rPr lang="en-US" altLang="zh-CN" b="0" i="0" dirty="0">
                <a:solidFill>
                  <a:srgbClr val="333333"/>
                </a:solidFill>
                <a:effectLst/>
                <a:latin typeface="HelveticaNeue Regular"/>
              </a:rPr>
              <a:t>4.</a:t>
            </a:r>
            <a:r>
              <a:rPr lang="zh-CN" altLang="en-US" b="0" i="0" dirty="0">
                <a:solidFill>
                  <a:srgbClr val="333333"/>
                </a:solidFill>
                <a:effectLst/>
                <a:latin typeface="HelveticaNeue Regular"/>
              </a:rPr>
              <a:t>机器人手部操作“扭”和“推”</a:t>
            </a:r>
            <a:endParaRPr lang="en-US" altLang="zh-CN" b="0" i="0" dirty="0">
              <a:solidFill>
                <a:srgbClr val="333333"/>
              </a:solidFill>
              <a:effectLst/>
              <a:latin typeface="HelveticaNeue Regular"/>
            </a:endParaRPr>
          </a:p>
          <a:p>
            <a:endParaRPr lang="en-US" altLang="zh-CN" b="0" i="0" dirty="0">
              <a:solidFill>
                <a:srgbClr val="333333"/>
              </a:solidFill>
              <a:effectLst/>
              <a:latin typeface="HelveticaNeue Regular"/>
            </a:endParaRPr>
          </a:p>
          <a:p>
            <a:endParaRPr lang="en-US" altLang="zh-CN" b="0" i="0" dirty="0">
              <a:solidFill>
                <a:srgbClr val="333333"/>
              </a:solidFill>
              <a:effectLst/>
              <a:latin typeface="HelveticaNeue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33333"/>
                </a:solidFill>
                <a:effectLst/>
                <a:latin typeface="HelveticaNeue Regular"/>
              </a:rPr>
              <a:t>1.2022</a:t>
            </a:r>
            <a:r>
              <a:rPr lang="zh-CN" altLang="en-US" b="0" i="0" dirty="0">
                <a:solidFill>
                  <a:srgbClr val="333333"/>
                </a:solidFill>
                <a:effectLst/>
                <a:latin typeface="HelveticaNeue Regular"/>
              </a:rPr>
              <a:t>：</a:t>
            </a:r>
            <a:r>
              <a:rPr lang="en-US" altLang="zh-CN" b="0" i="0" dirty="0">
                <a:solidFill>
                  <a:srgbClr val="333333"/>
                </a:solidFill>
                <a:effectLst/>
                <a:latin typeface="HelveticaNeue Regular"/>
              </a:rPr>
              <a:t>In this study, we present an autonomous driving sys-</a:t>
            </a:r>
            <a:r>
              <a:rPr lang="en-US" altLang="zh-CN" b="0" i="0" dirty="0" err="1">
                <a:solidFill>
                  <a:srgbClr val="333333"/>
                </a:solidFill>
                <a:effectLst/>
                <a:latin typeface="HelveticaNeue Regular"/>
              </a:rPr>
              <a:t>tem</a:t>
            </a:r>
            <a:r>
              <a:rPr lang="en-US" altLang="zh-CN" b="0" i="0" dirty="0">
                <a:solidFill>
                  <a:srgbClr val="333333"/>
                </a:solidFill>
                <a:effectLst/>
                <a:latin typeface="HelveticaNeue Regular"/>
              </a:rPr>
              <a:t> that utilizes a binarized autoencoder implemented on a Field Programmable Gate Array (FPGA). The binarized autoencoder compresses the image into optimal features in this system. The recurrent neural network then determines the following control based on the feature values extracted from the autoencoder and the rotation speed of the motor. We reduced the model size by binarizing the autoencoder because of the limited on-chip memory of the FPGA. We implemented the system on an Ultra96-V2, a board with a programmable logic and processing system. The robot employing our implemented system exhibits robust control by recognizing the entire road marking and road edge line as a feature and drives autonomously along the specified route.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33333"/>
                </a:solidFill>
                <a:effectLst/>
                <a:latin typeface="HelveticaNeue Regular"/>
              </a:rPr>
              <a:t>2. Various forms of human knowledge can be explicitly used to enhance deep robot learning from demonstrations.  Annotation of subtasks from task segmentation is one type of human symbolism and knowledge.  Annotated subtasks can be referred to as action labels, which are more primitive symbols that can be building blocks for more complex human reasoning, like language instructions.  However, action labels are not widely used to boost learning processes because of problems that include (1) real-time annotation for online manipulation, (2) temporal inconsistency by annotators, (3) difference in data characteristics of motor commands and action labels, and (4) annotation cost.  To address these problems, we propose the Gated Action Motor Predictive Learning (GAMPL) framework to leverage action labels for improved performance.  GAMPL has two modules to obtain soft action labels compatible with motor commands and to generate motion.  In this study, GAMPL is evaluated for towel-folding manipulation tasks in a real environment with a six degrees-of-freedom (6 </a:t>
            </a:r>
            <a:r>
              <a:rPr lang="en-US" altLang="zh-CN" b="0" i="0" dirty="0" err="1">
                <a:solidFill>
                  <a:srgbClr val="333333"/>
                </a:solidFill>
                <a:effectLst/>
                <a:latin typeface="HelveticaNeue Regular"/>
              </a:rPr>
              <a:t>DoF</a:t>
            </a:r>
            <a:r>
              <a:rPr lang="en-US" altLang="zh-CN" b="0" i="0" dirty="0">
                <a:solidFill>
                  <a:srgbClr val="333333"/>
                </a:solidFill>
                <a:effectLst/>
                <a:latin typeface="HelveticaNeue Regular"/>
              </a:rPr>
              <a:t>) robot and shows improved generalizability with action labels.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33333"/>
                </a:solidFill>
                <a:effectLst/>
                <a:latin typeface="HelveticaNeue Regular"/>
              </a:rPr>
              <a:t>3. 2022</a:t>
            </a:r>
            <a:r>
              <a:rPr lang="zh-CN" altLang="en-US" b="0" i="0" dirty="0">
                <a:solidFill>
                  <a:srgbClr val="333333"/>
                </a:solidFill>
                <a:effectLst/>
                <a:latin typeface="HelveticaNeue Regular"/>
              </a:rPr>
              <a:t>：</a:t>
            </a:r>
            <a:r>
              <a:rPr lang="en-US" altLang="zh-CN" b="0" i="0" dirty="0">
                <a:solidFill>
                  <a:srgbClr val="333333"/>
                </a:solidFill>
                <a:effectLst/>
                <a:latin typeface="HelveticaNeue Regular"/>
              </a:rPr>
              <a:t>Sufficiently perceiving the environment is a critical factor in robot motion generation. Although the introduction of deep visual processing models have contributed in extending this ability, existing methods lack in the ability to actively modify what to perceive; humans perform internally during visual cognitive processes. This letter addresses the issue by proposing a novel robot motion generation model, inspired by a human cognitive structure. The model incorporates a state-driven active top-down visual attention module, which acquires attentions that can actively change targets based on task states. We term such attentions as role-based attentions, since the acquired attention directed to targets that shared a coherent role throughout the motion. The model was trained on a robot tool-use task, in which the role-based attentions perceived the robot grippers and tool as identical end-effectors, during object picking and object dragging motions respectively. This is analogous to a biological phenomenon called tool-body assimilation, in which one regards a handled tool as an extension of one’s body. The results suggested an improvement of flexibility in model’s visual perception, which sustained stable attention and motion even if it was provided with untrained tools or exposed to experimenter’s distractions.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33333"/>
                </a:solidFill>
                <a:effectLst/>
                <a:latin typeface="HelveticaNeue Regular"/>
              </a:rPr>
              <a:t>4. Performing various in-hand manipulation tasks, without learning each individual task, would enable robots to act more versatile, while reducing the effort for training. However, in general it is difficult to achieve stable in-hand manipulation, because the contact state between the fingertips becomes difficult to model, especially for a robot hand with anthropomorphically shaped fingertips. Rich tactile feedback can aid the robust task execution, but on the other hand it is challenging to process high-dimensional tactile information. In the current paper we use two fingers of the Allegro hand, and each fingertip is anthropomorphically shaped and equipped not only with 6-axis force-torque (F/T) sensors, but also with </a:t>
            </a:r>
            <a:r>
              <a:rPr lang="en-US" altLang="zh-CN" b="0" i="0" dirty="0" err="1">
                <a:solidFill>
                  <a:srgbClr val="333333"/>
                </a:solidFill>
                <a:effectLst/>
                <a:latin typeface="HelveticaNeue Regular"/>
              </a:rPr>
              <a:t>uSkin</a:t>
            </a:r>
            <a:r>
              <a:rPr lang="en-US" altLang="zh-CN" b="0" i="0" dirty="0">
                <a:solidFill>
                  <a:srgbClr val="333333"/>
                </a:solidFill>
                <a:effectLst/>
                <a:latin typeface="HelveticaNeue Regular"/>
              </a:rPr>
              <a:t> tactile sensors, which provide 24 tri-axial measurements per fingertip. A convolutional neural network is used to process the high dimensional </a:t>
            </a:r>
            <a:r>
              <a:rPr lang="en-US" altLang="zh-CN" b="0" i="0" dirty="0" err="1">
                <a:solidFill>
                  <a:srgbClr val="333333"/>
                </a:solidFill>
                <a:effectLst/>
                <a:latin typeface="HelveticaNeue Regular"/>
              </a:rPr>
              <a:t>uSkin</a:t>
            </a:r>
            <a:r>
              <a:rPr lang="en-US" altLang="zh-CN" b="0" i="0" dirty="0">
                <a:solidFill>
                  <a:srgbClr val="333333"/>
                </a:solidFill>
                <a:effectLst/>
                <a:latin typeface="HelveticaNeue Regular"/>
              </a:rPr>
              <a:t> information, and a long short-term memory (LSTM) handles the time-series information. The network is trained to generate two different motions ("twist" and "push"). The desired motion is provided as a task-parameter to the network, with twist defined as -1 and push as +1. When values between -1 and +1 are used as the task parameter, the network is able to generate untrained motions in-between the two trained motions. Thereby, we can achieve multiple untrained manipulations, and can achieve robustness with high-dimensional tactile feedback.</a:t>
            </a:r>
            <a:endParaRPr lang="en-US" altLang="zh-CN" dirty="0"/>
          </a:p>
          <a:p>
            <a:endParaRPr lang="en-US" altLang="zh-CN" dirty="0"/>
          </a:p>
        </p:txBody>
      </p:sp>
      <p:sp>
        <p:nvSpPr>
          <p:cNvPr id="4" name="灯片编号占位符 3"/>
          <p:cNvSpPr>
            <a:spLocks noGrp="1"/>
          </p:cNvSpPr>
          <p:nvPr>
            <p:ph type="sldNum" sz="quarter" idx="5"/>
          </p:nvPr>
        </p:nvSpPr>
        <p:spPr/>
        <p:txBody>
          <a:bodyPr/>
          <a:lstStyle/>
          <a:p>
            <a:fld id="{EBCEA10A-AC53-EF4A-B20F-CD7086185DBB}" type="slidenum">
              <a:rPr lang="en-US" smtClean="0"/>
              <a:t>38</a:t>
            </a:fld>
            <a:endParaRPr lang="en-US"/>
          </a:p>
        </p:txBody>
      </p:sp>
    </p:spTree>
    <p:extLst>
      <p:ext uri="{BB962C8B-B14F-4D97-AF65-F5344CB8AC3E}">
        <p14:creationId xmlns:p14="http://schemas.microsoft.com/office/powerpoint/2010/main" val="3353004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a:extLst>
              <a:ext uri="{FF2B5EF4-FFF2-40B4-BE49-F238E27FC236}">
                <a16:creationId xmlns:a16="http://schemas.microsoft.com/office/drawing/2014/main" id="{2DDD2C22-3B0E-784D-B6FF-15A90CAE11F6}"/>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499BE109-A4EE-9F4B-938E-D5DA3BB0D7A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11DB082C-2E6A-C747-A349-3407AEE7A617}"/>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pic>
        <p:nvPicPr>
          <p:cNvPr id="11" name="Picture 10">
            <a:extLst>
              <a:ext uri="{FF2B5EF4-FFF2-40B4-BE49-F238E27FC236}">
                <a16:creationId xmlns:a16="http://schemas.microsoft.com/office/drawing/2014/main" id="{DF769E78-B915-BA4D-B360-8DB99597D26D}"/>
              </a:ext>
            </a:extLst>
          </p:cNvPr>
          <p:cNvPicPr>
            <a:picLocks noChangeAspect="1"/>
          </p:cNvPicPr>
          <p:nvPr userDrawn="1"/>
        </p:nvPicPr>
        <p:blipFill>
          <a:blip r:embed="rId2">
            <a:alphaModFix/>
          </a:blip>
          <a:stretch>
            <a:fillRect/>
          </a:stretch>
        </p:blipFill>
        <p:spPr>
          <a:xfrm>
            <a:off x="200627" y="5349875"/>
            <a:ext cx="891873" cy="891873"/>
          </a:xfrm>
          <a:prstGeom prst="rect">
            <a:avLst/>
          </a:prstGeom>
        </p:spPr>
      </p:pic>
      <p:pic>
        <p:nvPicPr>
          <p:cNvPr id="10" name="Picture 9">
            <a:extLst>
              <a:ext uri="{FF2B5EF4-FFF2-40B4-BE49-F238E27FC236}">
                <a16:creationId xmlns:a16="http://schemas.microsoft.com/office/drawing/2014/main" id="{E2A892F8-E70D-F23B-E6A5-77FB130F5A81}"/>
              </a:ext>
            </a:extLst>
          </p:cNvPr>
          <p:cNvPicPr>
            <a:picLocks noChangeAspect="1"/>
          </p:cNvPicPr>
          <p:nvPr userDrawn="1"/>
        </p:nvPicPr>
        <p:blipFill>
          <a:blip r:embed="rId3"/>
          <a:stretch>
            <a:fillRect/>
          </a:stretch>
        </p:blipFill>
        <p:spPr>
          <a:xfrm>
            <a:off x="1164166" y="5349875"/>
            <a:ext cx="891873" cy="891873"/>
          </a:xfrm>
          <a:prstGeom prst="rect">
            <a:avLst/>
          </a:prstGeom>
        </p:spPr>
      </p:pic>
    </p:spTree>
    <p:extLst>
      <p:ext uri="{BB962C8B-B14F-4D97-AF65-F5344CB8AC3E}">
        <p14:creationId xmlns:p14="http://schemas.microsoft.com/office/powerpoint/2010/main" val="2445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6062B7A0-C7F6-4499-9AE1-5E26432B2BF0}"/>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08301586-1E36-4E84-B722-488EB2E00B7B}"/>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5525C2B1-63C2-3045-8AE6-55CA83E910EB}"/>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BB6833B-73CB-2E40-878C-C3345699B77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27755808-D092-5743-B10C-07498BA808A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35813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8E35-56FA-4CAA-AA89-4862F63EACAF}"/>
              </a:ext>
            </a:extLst>
          </p:cNvPr>
          <p:cNvSpPr>
            <a:spLocks noGrp="1"/>
          </p:cNvSpPr>
          <p:nvPr>
            <p:ph type="title"/>
          </p:nvPr>
        </p:nvSpPr>
        <p:spPr/>
        <p:txBody>
          <a:bodyPr/>
          <a:lstStyle/>
          <a:p>
            <a:r>
              <a:rPr lang="en-US" altLang="zh-CN"/>
              <a:t>Click to edit Master title style</a:t>
            </a:r>
            <a:endParaRPr lang="zh-CN" altLang="en-US"/>
          </a:p>
        </p:txBody>
      </p:sp>
      <p:sp>
        <p:nvSpPr>
          <p:cNvPr id="6" name="Date Placeholder 3">
            <a:extLst>
              <a:ext uri="{FF2B5EF4-FFF2-40B4-BE49-F238E27FC236}">
                <a16:creationId xmlns:a16="http://schemas.microsoft.com/office/drawing/2014/main" id="{41AED8E2-D455-6949-BB13-9BE6A677926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7" name="Footer Placeholder 4">
            <a:extLst>
              <a:ext uri="{FF2B5EF4-FFF2-40B4-BE49-F238E27FC236}">
                <a16:creationId xmlns:a16="http://schemas.microsoft.com/office/drawing/2014/main" id="{82859EBA-5BF8-874E-AA5C-720BBCBAF171}"/>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8" name="Slide Number Placeholder 5">
            <a:extLst>
              <a:ext uri="{FF2B5EF4-FFF2-40B4-BE49-F238E27FC236}">
                <a16:creationId xmlns:a16="http://schemas.microsoft.com/office/drawing/2014/main" id="{F4901B7A-4FAA-CC40-AEEA-0F7CDFA84CE3}"/>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4210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5E513A4D-5099-4C4D-AF53-567FDDD97555}"/>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A35BDCD0-FF38-0843-BDD6-C6B81E5BFF49}"/>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A1F42434-46D3-114B-82C2-086A016CF022}"/>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83246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algn="l">
              <a:defRPr/>
            </a:lvl1pPr>
          </a:lstStyle>
          <a:p>
            <a:r>
              <a:rPr lang="en-US" altLang="zh-CN"/>
              <a:t>Click to edit Master title style</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7260168" y="5324910"/>
            <a:ext cx="4106172" cy="924604"/>
          </a:xfrm>
        </p:spPr>
        <p:txBody>
          <a:bodyPr anchor="ctr"/>
          <a:lstStyle>
            <a:lvl1pPr marL="0" indent="0" algn="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EB39C3D3-5EFD-FA4D-B9BB-AC9BDFDBC32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E03AAFD2-275B-7747-B467-5F1546DFD5F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EF738028-6D12-AA43-8A67-848E4D48194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94866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7" name="Date Placeholder 3">
            <a:extLst>
              <a:ext uri="{FF2B5EF4-FFF2-40B4-BE49-F238E27FC236}">
                <a16:creationId xmlns:a16="http://schemas.microsoft.com/office/drawing/2014/main" id="{30243271-FCFC-604D-B032-508076E4E58B}"/>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0E2C6FE3-F7F4-504F-AD71-7A7B2908B35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DA220348-FA7B-A140-BA52-CC80467BBA7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36085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200629" y="1570697"/>
            <a:ext cx="5819172"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6172200" y="1570697"/>
            <a:ext cx="5788427"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9" name="直接连接符 8">
            <a:extLst>
              <a:ext uri="{FF2B5EF4-FFF2-40B4-BE49-F238E27FC236}">
                <a16:creationId xmlns:a16="http://schemas.microsoft.com/office/drawing/2014/main" id="{E27CF21A-1DCD-408C-9383-0D5F82DDAF2F}"/>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311DAFEA-2883-4280-BCD5-93E869E9A8D8}"/>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DAFF7A8A-D0B5-0348-B907-06CC8B585FEE}"/>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A09DAB33-41E6-474E-8426-400D78720F7F}"/>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4944C64B-597F-1E4D-A0A6-DC5F2F3A61C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43734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200629" y="1478509"/>
            <a:ext cx="57969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200629" y="2356460"/>
            <a:ext cx="5796948"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172200" y="1478509"/>
            <a:ext cx="57884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172200" y="2356460"/>
            <a:ext cx="5788427"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11" name="直接连接符 10">
            <a:extLst>
              <a:ext uri="{FF2B5EF4-FFF2-40B4-BE49-F238E27FC236}">
                <a16:creationId xmlns:a16="http://schemas.microsoft.com/office/drawing/2014/main" id="{943014AB-2312-43CA-98FC-6AC558647CE4}"/>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2" name="内容占位符 7">
            <a:extLst>
              <a:ext uri="{FF2B5EF4-FFF2-40B4-BE49-F238E27FC236}">
                <a16:creationId xmlns:a16="http://schemas.microsoft.com/office/drawing/2014/main" id="{E7E1084D-856C-4353-B132-0B197B1BE434}"/>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3" name="Date Placeholder 3">
            <a:extLst>
              <a:ext uri="{FF2B5EF4-FFF2-40B4-BE49-F238E27FC236}">
                <a16:creationId xmlns:a16="http://schemas.microsoft.com/office/drawing/2014/main" id="{942203D2-FC7D-934A-93E6-22AD01EC0E82}"/>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4" name="Footer Placeholder 4">
            <a:extLst>
              <a:ext uri="{FF2B5EF4-FFF2-40B4-BE49-F238E27FC236}">
                <a16:creationId xmlns:a16="http://schemas.microsoft.com/office/drawing/2014/main" id="{E689E28F-506D-BA49-BD9F-FA987D0F81C6}"/>
              </a:ext>
            </a:extLst>
          </p:cNvPr>
          <p:cNvSpPr>
            <a:spLocks noGrp="1"/>
          </p:cNvSpPr>
          <p:nvPr>
            <p:ph type="ftr" sz="quarter" idx="15"/>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5" name="Slide Number Placeholder 5">
            <a:extLst>
              <a:ext uri="{FF2B5EF4-FFF2-40B4-BE49-F238E27FC236}">
                <a16:creationId xmlns:a16="http://schemas.microsoft.com/office/drawing/2014/main" id="{6952A0E8-39C4-B545-B8EB-AD3AAB1F9361}"/>
              </a:ext>
            </a:extLst>
          </p:cNvPr>
          <p:cNvSpPr>
            <a:spLocks noGrp="1"/>
          </p:cNvSpPr>
          <p:nvPr>
            <p:ph type="sldNum" sz="quarter" idx="16"/>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73513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cxnSp>
        <p:nvCxnSpPr>
          <p:cNvPr id="7" name="直接连接符 6">
            <a:extLst>
              <a:ext uri="{FF2B5EF4-FFF2-40B4-BE49-F238E27FC236}">
                <a16:creationId xmlns:a16="http://schemas.microsoft.com/office/drawing/2014/main" id="{6EED3D74-1980-430C-8B6D-7885CDB40620}"/>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 name="内容占位符 7">
            <a:extLst>
              <a:ext uri="{FF2B5EF4-FFF2-40B4-BE49-F238E27FC236}">
                <a16:creationId xmlns:a16="http://schemas.microsoft.com/office/drawing/2014/main" id="{0776C7B6-3033-48C8-A944-716F94FC08CD}"/>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9" name="Date Placeholder 3">
            <a:extLst>
              <a:ext uri="{FF2B5EF4-FFF2-40B4-BE49-F238E27FC236}">
                <a16:creationId xmlns:a16="http://schemas.microsoft.com/office/drawing/2014/main" id="{AC1D573A-8E45-0B4F-90B9-83AC66B460ED}"/>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0" name="Footer Placeholder 4">
            <a:extLst>
              <a:ext uri="{FF2B5EF4-FFF2-40B4-BE49-F238E27FC236}">
                <a16:creationId xmlns:a16="http://schemas.microsoft.com/office/drawing/2014/main" id="{58849F1A-087E-C349-8797-E4E2EE60AB25}"/>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1" name="Slide Number Placeholder 5">
            <a:extLst>
              <a:ext uri="{FF2B5EF4-FFF2-40B4-BE49-F238E27FC236}">
                <a16:creationId xmlns:a16="http://schemas.microsoft.com/office/drawing/2014/main" id="{754371A0-631E-5545-B464-D20A2ABE8E7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66156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476D56-275F-FF4F-B298-99E15D5CBBB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6" name="Footer Placeholder 4">
            <a:extLst>
              <a:ext uri="{FF2B5EF4-FFF2-40B4-BE49-F238E27FC236}">
                <a16:creationId xmlns:a16="http://schemas.microsoft.com/office/drawing/2014/main" id="{7997DCAF-4B83-3142-B40F-8B32A5CFE19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7" name="Slide Number Placeholder 5">
            <a:extLst>
              <a:ext uri="{FF2B5EF4-FFF2-40B4-BE49-F238E27FC236}">
                <a16:creationId xmlns:a16="http://schemas.microsoft.com/office/drawing/2014/main" id="{A5AC5989-B6C1-8C40-8A73-7D4DD41E00F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0320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89BDD881-E086-47B9-843D-073E43A05E7F}"/>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1" name="内容占位符 7">
            <a:extLst>
              <a:ext uri="{FF2B5EF4-FFF2-40B4-BE49-F238E27FC236}">
                <a16:creationId xmlns:a16="http://schemas.microsoft.com/office/drawing/2014/main" id="{944C8DE1-6763-4C87-B03C-70637387A951}"/>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0" name="Date Placeholder 3">
            <a:extLst>
              <a:ext uri="{FF2B5EF4-FFF2-40B4-BE49-F238E27FC236}">
                <a16:creationId xmlns:a16="http://schemas.microsoft.com/office/drawing/2014/main" id="{C672E9E0-3B32-7442-8826-C6EFB966CC46}"/>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94CEE2C-1C0A-0C43-80BF-F3C9DCE1601A}"/>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5D27376C-1A91-9F43-BBF6-E6B61F19A336}"/>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58076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5"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6"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 name="TextBox 9"/>
          <p:cNvSpPr txBox="1"/>
          <p:nvPr userDrawn="1"/>
        </p:nvSpPr>
        <p:spPr>
          <a:xfrm>
            <a:off x="200627" y="6196117"/>
            <a:ext cx="1346844" cy="307777"/>
          </a:xfrm>
          <a:prstGeom prst="rect">
            <a:avLst/>
          </a:prstGeom>
          <a:noFill/>
        </p:spPr>
        <p:txBody>
          <a:bodyPr wrap="none" rtlCol="0">
            <a:spAutoFit/>
          </a:bodyPr>
          <a:lstStyle/>
          <a:p>
            <a:r>
              <a:rPr lang="en-US" sz="1400" baseline="0" dirty="0" err="1">
                <a:solidFill>
                  <a:schemeClr val="bg1"/>
                </a:solidFill>
              </a:rPr>
              <a:t>AncoraSIR.com</a:t>
            </a:r>
            <a:endParaRPr lang="en-US" sz="1400" baseline="0" dirty="0">
              <a:solidFill>
                <a:schemeClr val="bg1"/>
              </a:solidFill>
            </a:endParaRPr>
          </a:p>
        </p:txBody>
      </p:sp>
      <p:pic>
        <p:nvPicPr>
          <p:cNvPr id="11" name="图片 10">
            <a:extLst>
              <a:ext uri="{FF2B5EF4-FFF2-40B4-BE49-F238E27FC236}">
                <a16:creationId xmlns:a16="http://schemas.microsoft.com/office/drawing/2014/main" id="{E2C186F1-3118-4A1F-BB0F-E55E8D44F438}"/>
              </a:ext>
            </a:extLst>
          </p:cNvPr>
          <p:cNvPicPr>
            <a:picLocks noChangeAspect="1"/>
          </p:cNvPicPr>
          <p:nvPr userDrawn="1"/>
        </p:nvPicPr>
        <p:blipFill>
          <a:blip r:embed="rId13"/>
          <a:stretch>
            <a:fillRect/>
          </a:stretch>
        </p:blipFill>
        <p:spPr>
          <a:xfrm>
            <a:off x="11421687" y="5511706"/>
            <a:ext cx="538940" cy="918992"/>
          </a:xfrm>
          <a:prstGeom prst="rect">
            <a:avLst/>
          </a:prstGeom>
        </p:spPr>
      </p:pic>
    </p:spTree>
    <p:extLst>
      <p:ext uri="{BB962C8B-B14F-4D97-AF65-F5344CB8AC3E}">
        <p14:creationId xmlns:p14="http://schemas.microsoft.com/office/powerpoint/2010/main" val="16439310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2" r:id="rId11"/>
  </p:sldLayoutIdLst>
  <p:hf hdr="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p:txBody>
          <a:bodyPr>
            <a:normAutofit fontScale="90000"/>
          </a:bodyPr>
          <a:lstStyle/>
          <a:p>
            <a:r>
              <a:rPr lang="en" sz="6000" dirty="0"/>
              <a:t>[</a:t>
            </a:r>
            <a:r>
              <a:rPr lang="en-US" sz="6000" dirty="0"/>
              <a:t>Put-In-Box Task Generated from Multiple Discrete Tasks by a Humanoid Robot Using Deep Learning</a:t>
            </a:r>
            <a:r>
              <a:rPr lang="en" sz="6000" dirty="0"/>
              <a:t>] </a:t>
            </a:r>
            <a:endParaRPr lang="en-CN" dirty="0"/>
          </a:p>
        </p:txBody>
      </p:sp>
      <p:sp>
        <p:nvSpPr>
          <p:cNvPr id="3" name="Subtitle 2">
            <a:extLst>
              <a:ext uri="{FF2B5EF4-FFF2-40B4-BE49-F238E27FC236}">
                <a16:creationId xmlns:a16="http://schemas.microsoft.com/office/drawing/2014/main" id="{723DB6AC-3607-8542-9318-33C65C709771}"/>
              </a:ext>
            </a:extLst>
          </p:cNvPr>
          <p:cNvSpPr>
            <a:spLocks noGrp="1"/>
          </p:cNvSpPr>
          <p:nvPr>
            <p:ph type="subTitle" idx="1"/>
          </p:nvPr>
        </p:nvSpPr>
        <p:spPr/>
        <p:txBody>
          <a:bodyPr>
            <a:normAutofit/>
          </a:bodyPr>
          <a:lstStyle/>
          <a:p>
            <a:pPr marL="0" lvl="0" indent="0" algn="ctr" rtl="0">
              <a:spcBef>
                <a:spcPts val="0"/>
              </a:spcBef>
              <a:spcAft>
                <a:spcPts val="0"/>
              </a:spcAft>
              <a:buNone/>
            </a:pPr>
            <a:r>
              <a:rPr lang="en-US" altLang="zh-CN" sz="2400" dirty="0">
                <a:solidFill>
                  <a:srgbClr val="595959"/>
                </a:solidFill>
              </a:rPr>
              <a:t>Presenter: [</a:t>
            </a:r>
            <a:r>
              <a:rPr lang="zh-CN" altLang="en-US" sz="2400" dirty="0">
                <a:solidFill>
                  <a:srgbClr val="595959"/>
                </a:solidFill>
              </a:rPr>
              <a:t>张子尚 包辰博 盛李杰 张中堂 程耀宇</a:t>
            </a:r>
            <a:r>
              <a:rPr lang="en-US" altLang="zh-CN" sz="2400" dirty="0">
                <a:solidFill>
                  <a:srgbClr val="595959"/>
                </a:solidFill>
              </a:rPr>
              <a:t>]</a:t>
            </a:r>
          </a:p>
          <a:p>
            <a:pPr>
              <a:spcBef>
                <a:spcPts val="0"/>
              </a:spcBef>
            </a:pPr>
            <a:endParaRPr lang="en-US" altLang="zh-CN" sz="2400" dirty="0">
              <a:solidFill>
                <a:srgbClr val="595959"/>
              </a:solidFill>
            </a:endParaRPr>
          </a:p>
          <a:p>
            <a:pPr>
              <a:spcBef>
                <a:spcPts val="0"/>
              </a:spcBef>
            </a:pPr>
            <a:r>
              <a:rPr lang="en-US" altLang="zh-CN" sz="2400" dirty="0">
                <a:solidFill>
                  <a:srgbClr val="595959"/>
                </a:solidFill>
              </a:rPr>
              <a:t>[2023/4/28]</a:t>
            </a:r>
          </a:p>
        </p:txBody>
      </p:sp>
    </p:spTree>
    <p:extLst>
      <p:ext uri="{BB962C8B-B14F-4D97-AF65-F5344CB8AC3E}">
        <p14:creationId xmlns:p14="http://schemas.microsoft.com/office/powerpoint/2010/main" val="3567109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id="{6955BA63-10C3-94FD-1AC0-4E424A2A5EE7}"/>
              </a:ext>
            </a:extLst>
          </p:cNvPr>
          <p:cNvPicPr>
            <a:picLocks noChangeAspect="1"/>
          </p:cNvPicPr>
          <p:nvPr/>
        </p:nvPicPr>
        <p:blipFill rotWithShape="1">
          <a:blip r:embed="rId2"/>
          <a:srcRect t="6028" r="11013"/>
          <a:stretch/>
        </p:blipFill>
        <p:spPr>
          <a:xfrm>
            <a:off x="7767087" y="4521319"/>
            <a:ext cx="3663318" cy="1224050"/>
          </a:xfrm>
          <a:prstGeom prst="rect">
            <a:avLst/>
          </a:prstGeom>
        </p:spPr>
      </p:pic>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Proposed Approach</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r>
              <a:rPr lang="en-US" b="1" dirty="0"/>
              <a:t>Aim: </a:t>
            </a:r>
            <a:r>
              <a:rPr lang="en-US" dirty="0"/>
              <a:t>Simpler and more direct analysis of internal representation</a:t>
            </a:r>
          </a:p>
          <a:p>
            <a:r>
              <a:rPr lang="en-US" dirty="0"/>
              <a:t>RNNs can predict the next step from previous steps due to the existence of context layers.</a:t>
            </a:r>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dirty="0"/>
              <a:t>Multiple Timescale RNN</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10</a:t>
            </a:fld>
            <a:endParaRPr lang="en-US" dirty="0"/>
          </a:p>
        </p:txBody>
      </p:sp>
      <p:grpSp>
        <p:nvGrpSpPr>
          <p:cNvPr id="39" name="组合 38">
            <a:extLst>
              <a:ext uri="{FF2B5EF4-FFF2-40B4-BE49-F238E27FC236}">
                <a16:creationId xmlns:a16="http://schemas.microsoft.com/office/drawing/2014/main" id="{EF3CAC56-3126-9F95-9157-60946591E59B}"/>
              </a:ext>
            </a:extLst>
          </p:cNvPr>
          <p:cNvGrpSpPr/>
          <p:nvPr/>
        </p:nvGrpSpPr>
        <p:grpSpPr>
          <a:xfrm>
            <a:off x="473541" y="3078877"/>
            <a:ext cx="11517831" cy="1577446"/>
            <a:chOff x="711199" y="2970856"/>
            <a:chExt cx="11517831" cy="1577446"/>
          </a:xfrm>
        </p:grpSpPr>
        <p:sp>
          <p:nvSpPr>
            <p:cNvPr id="8" name="文本框 7">
              <a:extLst>
                <a:ext uri="{FF2B5EF4-FFF2-40B4-BE49-F238E27FC236}">
                  <a16:creationId xmlns:a16="http://schemas.microsoft.com/office/drawing/2014/main" id="{998B8C60-8434-BD33-0AEE-C7EAC0B46C82}"/>
                </a:ext>
              </a:extLst>
            </p:cNvPr>
            <p:cNvSpPr txBox="1"/>
            <p:nvPr/>
          </p:nvSpPr>
          <p:spPr>
            <a:xfrm>
              <a:off x="711199" y="3128798"/>
              <a:ext cx="1523999" cy="830997"/>
            </a:xfrm>
            <a:prstGeom prst="rect">
              <a:avLst/>
            </a:prstGeom>
            <a:noFill/>
          </p:spPr>
          <p:txBody>
            <a:bodyPr wrap="square" rtlCol="0">
              <a:spAutoFit/>
            </a:bodyPr>
            <a:lstStyle/>
            <a:p>
              <a:pPr algn="ctr"/>
              <a:r>
                <a:rPr lang="en-US" altLang="zh-CN" sz="2400" baseline="0" dirty="0">
                  <a:solidFill>
                    <a:schemeClr val="bg1"/>
                  </a:solidFill>
                </a:rPr>
                <a:t>Proposed MTRNN</a:t>
              </a:r>
              <a:endParaRPr lang="zh-CN" altLang="en-US" sz="2400" baseline="0" dirty="0" err="1">
                <a:solidFill>
                  <a:schemeClr val="bg1"/>
                </a:solidFill>
              </a:endParaRPr>
            </a:p>
          </p:txBody>
        </p:sp>
        <p:cxnSp>
          <p:nvCxnSpPr>
            <p:cNvPr id="10" name="直接箭头连接符 9">
              <a:extLst>
                <a:ext uri="{FF2B5EF4-FFF2-40B4-BE49-F238E27FC236}">
                  <a16:creationId xmlns:a16="http://schemas.microsoft.com/office/drawing/2014/main" id="{35700EFB-6267-2C0F-D08B-E3698C935897}"/>
                </a:ext>
              </a:extLst>
            </p:cNvPr>
            <p:cNvCxnSpPr>
              <a:cxnSpLocks/>
            </p:cNvCxnSpPr>
            <p:nvPr/>
          </p:nvCxnSpPr>
          <p:spPr>
            <a:xfrm rot="-1500000">
              <a:off x="2308423" y="3271832"/>
              <a:ext cx="91314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7" name="直接箭头连接符 16">
              <a:extLst>
                <a:ext uri="{FF2B5EF4-FFF2-40B4-BE49-F238E27FC236}">
                  <a16:creationId xmlns:a16="http://schemas.microsoft.com/office/drawing/2014/main" id="{41DE67E8-D0F1-5DFD-5F73-CA50E723E240}"/>
                </a:ext>
              </a:extLst>
            </p:cNvPr>
            <p:cNvCxnSpPr>
              <a:cxnSpLocks/>
            </p:cNvCxnSpPr>
            <p:nvPr/>
          </p:nvCxnSpPr>
          <p:spPr>
            <a:xfrm rot="1500000">
              <a:off x="2308423" y="3843496"/>
              <a:ext cx="91314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8" name="文本框 17">
              <a:extLst>
                <a:ext uri="{FF2B5EF4-FFF2-40B4-BE49-F238E27FC236}">
                  <a16:creationId xmlns:a16="http://schemas.microsoft.com/office/drawing/2014/main" id="{5748B457-24EF-3D6D-6282-9628B451494D}"/>
                </a:ext>
              </a:extLst>
            </p:cNvPr>
            <p:cNvSpPr txBox="1"/>
            <p:nvPr/>
          </p:nvSpPr>
          <p:spPr>
            <a:xfrm>
              <a:off x="7102221" y="3023674"/>
              <a:ext cx="5126809" cy="461665"/>
            </a:xfrm>
            <a:prstGeom prst="rect">
              <a:avLst/>
            </a:prstGeom>
            <a:noFill/>
          </p:spPr>
          <p:txBody>
            <a:bodyPr wrap="square" rtlCol="0">
              <a:spAutoFit/>
            </a:bodyPr>
            <a:lstStyle/>
            <a:p>
              <a:r>
                <a:rPr lang="en-US" altLang="zh-CN" sz="2400" baseline="0" dirty="0">
                  <a:solidFill>
                    <a:schemeClr val="bg1"/>
                  </a:solidFill>
                </a:rPr>
                <a:t>More info from the current context</a:t>
              </a:r>
              <a:endParaRPr lang="zh-CN" altLang="en-US" sz="2400" baseline="0" dirty="0" err="1">
                <a:solidFill>
                  <a:schemeClr val="bg1"/>
                </a:solidFill>
              </a:endParaRPr>
            </a:p>
          </p:txBody>
        </p:sp>
        <p:sp>
          <p:nvSpPr>
            <p:cNvPr id="19" name="文本框 18">
              <a:extLst>
                <a:ext uri="{FF2B5EF4-FFF2-40B4-BE49-F238E27FC236}">
                  <a16:creationId xmlns:a16="http://schemas.microsoft.com/office/drawing/2014/main" id="{F0541F32-3327-D271-0400-48619251FD9D}"/>
                </a:ext>
              </a:extLst>
            </p:cNvPr>
            <p:cNvSpPr txBox="1"/>
            <p:nvPr/>
          </p:nvSpPr>
          <p:spPr>
            <a:xfrm>
              <a:off x="3386577" y="3753285"/>
              <a:ext cx="3328988" cy="461665"/>
            </a:xfrm>
            <a:prstGeom prst="rect">
              <a:avLst/>
            </a:prstGeom>
            <a:noFill/>
          </p:spPr>
          <p:txBody>
            <a:bodyPr wrap="square" rtlCol="0">
              <a:spAutoFit/>
            </a:bodyPr>
            <a:lstStyle/>
            <a:p>
              <a:r>
                <a:rPr lang="en-US" altLang="zh-CN" sz="2400" dirty="0">
                  <a:solidFill>
                    <a:schemeClr val="bg1"/>
                  </a:solidFill>
                </a:rPr>
                <a:t>Slow</a:t>
              </a:r>
              <a:r>
                <a:rPr lang="en-US" altLang="zh-CN" sz="2400" baseline="0" dirty="0">
                  <a:solidFill>
                    <a:schemeClr val="bg1"/>
                  </a:solidFill>
                </a:rPr>
                <a:t> Context Layer</a:t>
              </a:r>
              <a:r>
                <a:rPr lang="en-US" altLang="zh-CN" sz="2400" i="1" baseline="0" dirty="0">
                  <a:solidFill>
                    <a:schemeClr val="bg1"/>
                  </a:solidFill>
                </a:rPr>
                <a:t> Cs</a:t>
              </a:r>
              <a:endParaRPr lang="zh-CN" altLang="en-US" sz="2400" i="1" baseline="0" dirty="0" err="1">
                <a:solidFill>
                  <a:schemeClr val="bg1"/>
                </a:solidFill>
              </a:endParaRPr>
            </a:p>
          </p:txBody>
        </p:sp>
        <p:sp>
          <p:nvSpPr>
            <p:cNvPr id="20" name="文本框 19">
              <a:extLst>
                <a:ext uri="{FF2B5EF4-FFF2-40B4-BE49-F238E27FC236}">
                  <a16:creationId xmlns:a16="http://schemas.microsoft.com/office/drawing/2014/main" id="{4605A709-9DB0-159D-978A-6863641F9762}"/>
                </a:ext>
              </a:extLst>
            </p:cNvPr>
            <p:cNvSpPr txBox="1"/>
            <p:nvPr/>
          </p:nvSpPr>
          <p:spPr>
            <a:xfrm>
              <a:off x="3096358" y="3320603"/>
              <a:ext cx="3328988" cy="400110"/>
            </a:xfrm>
            <a:prstGeom prst="rect">
              <a:avLst/>
            </a:prstGeom>
            <a:noFill/>
          </p:spPr>
          <p:txBody>
            <a:bodyPr wrap="square" rtlCol="0">
              <a:spAutoFit/>
            </a:bodyPr>
            <a:lstStyle/>
            <a:p>
              <a:pPr algn="ctr"/>
              <a:r>
                <a:rPr lang="en-US" altLang="zh-CN" sz="2000" baseline="0" dirty="0">
                  <a:solidFill>
                    <a:srgbClr val="C00000"/>
                  </a:solidFill>
                </a:rPr>
                <a:t>Small time constant</a:t>
              </a:r>
              <a:endParaRPr lang="zh-CN" altLang="en-US" sz="2000" i="1" baseline="0" dirty="0" err="1">
                <a:solidFill>
                  <a:srgbClr val="C00000"/>
                </a:solidFill>
              </a:endParaRPr>
            </a:p>
          </p:txBody>
        </p:sp>
        <p:sp>
          <p:nvSpPr>
            <p:cNvPr id="21" name="文本框 20">
              <a:extLst>
                <a:ext uri="{FF2B5EF4-FFF2-40B4-BE49-F238E27FC236}">
                  <a16:creationId xmlns:a16="http://schemas.microsoft.com/office/drawing/2014/main" id="{6C81CE14-57B3-FF05-52AA-56EE7614166B}"/>
                </a:ext>
              </a:extLst>
            </p:cNvPr>
            <p:cNvSpPr txBox="1"/>
            <p:nvPr/>
          </p:nvSpPr>
          <p:spPr>
            <a:xfrm>
              <a:off x="3096358" y="4148192"/>
              <a:ext cx="3328988" cy="400110"/>
            </a:xfrm>
            <a:prstGeom prst="rect">
              <a:avLst/>
            </a:prstGeom>
            <a:noFill/>
          </p:spPr>
          <p:txBody>
            <a:bodyPr wrap="square" rtlCol="0">
              <a:spAutoFit/>
            </a:bodyPr>
            <a:lstStyle/>
            <a:p>
              <a:pPr algn="ctr"/>
              <a:r>
                <a:rPr lang="en-US" altLang="zh-CN" sz="2000" dirty="0">
                  <a:solidFill>
                    <a:srgbClr val="C00000"/>
                  </a:solidFill>
                </a:rPr>
                <a:t>Large</a:t>
              </a:r>
              <a:r>
                <a:rPr lang="en-US" altLang="zh-CN" sz="2000" baseline="0" dirty="0">
                  <a:solidFill>
                    <a:srgbClr val="C00000"/>
                  </a:solidFill>
                </a:rPr>
                <a:t> time constant</a:t>
              </a:r>
              <a:endParaRPr lang="zh-CN" altLang="en-US" sz="2000" i="1" baseline="0" dirty="0" err="1">
                <a:solidFill>
                  <a:srgbClr val="C00000"/>
                </a:solidFill>
              </a:endParaRPr>
            </a:p>
          </p:txBody>
        </p:sp>
        <p:sp>
          <p:nvSpPr>
            <p:cNvPr id="22" name="文本框 21">
              <a:extLst>
                <a:ext uri="{FF2B5EF4-FFF2-40B4-BE49-F238E27FC236}">
                  <a16:creationId xmlns:a16="http://schemas.microsoft.com/office/drawing/2014/main" id="{A92DA59B-7ADE-9037-FE17-2D9257BF024B}"/>
                </a:ext>
              </a:extLst>
            </p:cNvPr>
            <p:cNvSpPr txBox="1"/>
            <p:nvPr/>
          </p:nvSpPr>
          <p:spPr>
            <a:xfrm>
              <a:off x="3447188" y="2970856"/>
              <a:ext cx="3328988" cy="461665"/>
            </a:xfrm>
            <a:prstGeom prst="rect">
              <a:avLst/>
            </a:prstGeom>
            <a:noFill/>
          </p:spPr>
          <p:txBody>
            <a:bodyPr wrap="square" rtlCol="0">
              <a:spAutoFit/>
            </a:bodyPr>
            <a:lstStyle/>
            <a:p>
              <a:r>
                <a:rPr lang="en-US" altLang="zh-CN" sz="2400" baseline="0" dirty="0">
                  <a:solidFill>
                    <a:schemeClr val="bg1"/>
                  </a:solidFill>
                </a:rPr>
                <a:t>Fast Context Layer</a:t>
              </a:r>
              <a:r>
                <a:rPr lang="en-US" altLang="zh-CN" sz="2400" i="1" baseline="0" dirty="0">
                  <a:solidFill>
                    <a:schemeClr val="bg1"/>
                  </a:solidFill>
                </a:rPr>
                <a:t> Cf</a:t>
              </a:r>
              <a:endParaRPr lang="zh-CN" altLang="en-US" sz="2400" i="1" baseline="0" dirty="0" err="1">
                <a:solidFill>
                  <a:schemeClr val="bg1"/>
                </a:solidFill>
              </a:endParaRPr>
            </a:p>
          </p:txBody>
        </p:sp>
        <p:sp>
          <p:nvSpPr>
            <p:cNvPr id="23" name="文本框 22">
              <a:extLst>
                <a:ext uri="{FF2B5EF4-FFF2-40B4-BE49-F238E27FC236}">
                  <a16:creationId xmlns:a16="http://schemas.microsoft.com/office/drawing/2014/main" id="{806820B7-FA9B-5524-0853-CFE36B4C3BA6}"/>
                </a:ext>
              </a:extLst>
            </p:cNvPr>
            <p:cNvSpPr txBox="1"/>
            <p:nvPr/>
          </p:nvSpPr>
          <p:spPr>
            <a:xfrm>
              <a:off x="7102220" y="3769864"/>
              <a:ext cx="5126809" cy="461665"/>
            </a:xfrm>
            <a:prstGeom prst="rect">
              <a:avLst/>
            </a:prstGeom>
            <a:noFill/>
          </p:spPr>
          <p:txBody>
            <a:bodyPr wrap="square" rtlCol="0">
              <a:spAutoFit/>
            </a:bodyPr>
            <a:lstStyle/>
            <a:p>
              <a:r>
                <a:rPr lang="en-US" altLang="zh-CN" sz="2400" baseline="0" dirty="0">
                  <a:solidFill>
                    <a:schemeClr val="bg1"/>
                  </a:solidFill>
                </a:rPr>
                <a:t>More info from the previous context</a:t>
              </a:r>
              <a:endParaRPr lang="zh-CN" altLang="en-US" sz="2400" baseline="0" dirty="0" err="1">
                <a:solidFill>
                  <a:schemeClr val="bg1"/>
                </a:solidFill>
              </a:endParaRPr>
            </a:p>
          </p:txBody>
        </p:sp>
        <p:cxnSp>
          <p:nvCxnSpPr>
            <p:cNvPr id="24" name="直接箭头连接符 23">
              <a:extLst>
                <a:ext uri="{FF2B5EF4-FFF2-40B4-BE49-F238E27FC236}">
                  <a16:creationId xmlns:a16="http://schemas.microsoft.com/office/drawing/2014/main" id="{9CC1A300-D9BB-32E5-531D-040D00BA8B91}"/>
                </a:ext>
              </a:extLst>
            </p:cNvPr>
            <p:cNvCxnSpPr>
              <a:cxnSpLocks/>
            </p:cNvCxnSpPr>
            <p:nvPr/>
          </p:nvCxnSpPr>
          <p:spPr>
            <a:xfrm>
              <a:off x="6450724" y="3245545"/>
              <a:ext cx="593094" cy="829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a:extLst>
                <a:ext uri="{FF2B5EF4-FFF2-40B4-BE49-F238E27FC236}">
                  <a16:creationId xmlns:a16="http://schemas.microsoft.com/office/drawing/2014/main" id="{066220BD-4B51-90D7-D539-30DCD2D111B3}"/>
                </a:ext>
              </a:extLst>
            </p:cNvPr>
            <p:cNvCxnSpPr>
              <a:cxnSpLocks/>
            </p:cNvCxnSpPr>
            <p:nvPr/>
          </p:nvCxnSpPr>
          <p:spPr>
            <a:xfrm>
              <a:off x="6433788" y="4028160"/>
              <a:ext cx="593094" cy="829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47" name="组合 46">
            <a:extLst>
              <a:ext uri="{FF2B5EF4-FFF2-40B4-BE49-F238E27FC236}">
                <a16:creationId xmlns:a16="http://schemas.microsoft.com/office/drawing/2014/main" id="{E945D7E8-AE10-28BB-2E17-245F91087311}"/>
              </a:ext>
            </a:extLst>
          </p:cNvPr>
          <p:cNvGrpSpPr/>
          <p:nvPr/>
        </p:nvGrpSpPr>
        <p:grpSpPr>
          <a:xfrm>
            <a:off x="0" y="4859286"/>
            <a:ext cx="8602504" cy="1108303"/>
            <a:chOff x="1024537" y="5073595"/>
            <a:chExt cx="8977537" cy="1009155"/>
          </a:xfrm>
        </p:grpSpPr>
        <p:sp>
          <p:nvSpPr>
            <p:cNvPr id="40" name="文本框 39">
              <a:extLst>
                <a:ext uri="{FF2B5EF4-FFF2-40B4-BE49-F238E27FC236}">
                  <a16:creationId xmlns:a16="http://schemas.microsoft.com/office/drawing/2014/main" id="{B4A3AF6D-107B-B0A3-12A3-EE32DA4BADFF}"/>
                </a:ext>
              </a:extLst>
            </p:cNvPr>
            <p:cNvSpPr txBox="1"/>
            <p:nvPr/>
          </p:nvSpPr>
          <p:spPr>
            <a:xfrm>
              <a:off x="1024537" y="5177698"/>
              <a:ext cx="2455333" cy="756657"/>
            </a:xfrm>
            <a:prstGeom prst="rect">
              <a:avLst/>
            </a:prstGeom>
            <a:noFill/>
          </p:spPr>
          <p:txBody>
            <a:bodyPr wrap="square" rtlCol="0">
              <a:spAutoFit/>
            </a:bodyPr>
            <a:lstStyle/>
            <a:p>
              <a:pPr algn="ctr"/>
              <a:r>
                <a:rPr lang="en-US" altLang="zh-CN" sz="2400" baseline="0" dirty="0">
                  <a:solidFill>
                    <a:schemeClr val="bg1"/>
                  </a:solidFill>
                </a:rPr>
                <a:t>Input data </a:t>
              </a:r>
            </a:p>
            <a:p>
              <a:pPr algn="ctr"/>
              <a:r>
                <a:rPr lang="en-US" altLang="zh-CN" sz="2400" baseline="0" dirty="0">
                  <a:solidFill>
                    <a:schemeClr val="bg1"/>
                  </a:solidFill>
                </a:rPr>
                <a:t>at </a:t>
              </a:r>
              <a:r>
                <a:rPr lang="en-US" altLang="zh-CN" sz="2400" i="1" baseline="0" dirty="0">
                  <a:solidFill>
                    <a:schemeClr val="bg1"/>
                  </a:solidFill>
                </a:rPr>
                <a:t>t</a:t>
              </a:r>
              <a:endParaRPr lang="zh-CN" altLang="en-US" sz="2400" baseline="0" dirty="0" err="1">
                <a:solidFill>
                  <a:schemeClr val="bg1"/>
                </a:solidFill>
              </a:endParaRPr>
            </a:p>
          </p:txBody>
        </p:sp>
        <p:cxnSp>
          <p:nvCxnSpPr>
            <p:cNvPr id="41" name="直接箭头连接符 40">
              <a:extLst>
                <a:ext uri="{FF2B5EF4-FFF2-40B4-BE49-F238E27FC236}">
                  <a16:creationId xmlns:a16="http://schemas.microsoft.com/office/drawing/2014/main" id="{CD91A582-C374-3747-5850-F4B0F62EAEFD}"/>
                </a:ext>
              </a:extLst>
            </p:cNvPr>
            <p:cNvCxnSpPr>
              <a:cxnSpLocks/>
            </p:cNvCxnSpPr>
            <p:nvPr/>
          </p:nvCxnSpPr>
          <p:spPr>
            <a:xfrm>
              <a:off x="3209530" y="5556027"/>
              <a:ext cx="3953270"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2A079F5C-834C-083F-DEC9-A87947D60EFE}"/>
                </a:ext>
              </a:extLst>
            </p:cNvPr>
            <p:cNvSpPr txBox="1"/>
            <p:nvPr/>
          </p:nvSpPr>
          <p:spPr>
            <a:xfrm>
              <a:off x="3209530" y="5073595"/>
              <a:ext cx="4013881" cy="461665"/>
            </a:xfrm>
            <a:prstGeom prst="rect">
              <a:avLst/>
            </a:prstGeom>
            <a:noFill/>
          </p:spPr>
          <p:txBody>
            <a:bodyPr wrap="square" rtlCol="0">
              <a:spAutoFit/>
            </a:bodyPr>
            <a:lstStyle/>
            <a:p>
              <a:r>
                <a:rPr lang="en-US" altLang="zh-CN" sz="2400" dirty="0">
                  <a:solidFill>
                    <a:schemeClr val="bg1"/>
                  </a:solidFill>
                </a:rPr>
                <a:t>MSE and the Adam optimizer</a:t>
              </a:r>
              <a:endParaRPr lang="zh-CN" altLang="en-US" sz="2400" baseline="0" dirty="0" err="1">
                <a:solidFill>
                  <a:schemeClr val="bg1"/>
                </a:solidFill>
              </a:endParaRPr>
            </a:p>
          </p:txBody>
        </p:sp>
        <p:sp>
          <p:nvSpPr>
            <p:cNvPr id="45" name="文本框 44">
              <a:extLst>
                <a:ext uri="{FF2B5EF4-FFF2-40B4-BE49-F238E27FC236}">
                  <a16:creationId xmlns:a16="http://schemas.microsoft.com/office/drawing/2014/main" id="{44E173C2-EB85-45EE-11BC-433B840F9249}"/>
                </a:ext>
              </a:extLst>
            </p:cNvPr>
            <p:cNvSpPr txBox="1"/>
            <p:nvPr/>
          </p:nvSpPr>
          <p:spPr>
            <a:xfrm>
              <a:off x="4089059" y="5621085"/>
              <a:ext cx="4013881" cy="461665"/>
            </a:xfrm>
            <a:prstGeom prst="rect">
              <a:avLst/>
            </a:prstGeom>
            <a:noFill/>
          </p:spPr>
          <p:txBody>
            <a:bodyPr wrap="square" rtlCol="0">
              <a:spAutoFit/>
            </a:bodyPr>
            <a:lstStyle/>
            <a:p>
              <a:r>
                <a:rPr lang="en-US" altLang="zh-CN" sz="2400" dirty="0">
                  <a:solidFill>
                    <a:schemeClr val="bg1"/>
                  </a:solidFill>
                </a:rPr>
                <a:t>Train MTRNN</a:t>
              </a:r>
              <a:endParaRPr lang="zh-CN" altLang="en-US" sz="2400" baseline="0" dirty="0" err="1">
                <a:solidFill>
                  <a:schemeClr val="bg1"/>
                </a:solidFill>
              </a:endParaRPr>
            </a:p>
          </p:txBody>
        </p:sp>
        <p:sp>
          <p:nvSpPr>
            <p:cNvPr id="46" name="文本框 45">
              <a:extLst>
                <a:ext uri="{FF2B5EF4-FFF2-40B4-BE49-F238E27FC236}">
                  <a16:creationId xmlns:a16="http://schemas.microsoft.com/office/drawing/2014/main" id="{57D39283-4588-80FC-F06A-7D5968454C65}"/>
                </a:ext>
              </a:extLst>
            </p:cNvPr>
            <p:cNvSpPr txBox="1"/>
            <p:nvPr/>
          </p:nvSpPr>
          <p:spPr>
            <a:xfrm>
              <a:off x="6668508" y="5177697"/>
              <a:ext cx="3333566" cy="756657"/>
            </a:xfrm>
            <a:prstGeom prst="rect">
              <a:avLst/>
            </a:prstGeom>
            <a:noFill/>
          </p:spPr>
          <p:txBody>
            <a:bodyPr wrap="square" rtlCol="0">
              <a:spAutoFit/>
            </a:bodyPr>
            <a:lstStyle/>
            <a:p>
              <a:pPr algn="ctr"/>
              <a:r>
                <a:rPr lang="en-US" altLang="zh-CN" sz="2400" dirty="0">
                  <a:solidFill>
                    <a:schemeClr val="bg1"/>
                  </a:solidFill>
                </a:rPr>
                <a:t>Predicted data</a:t>
              </a:r>
            </a:p>
            <a:p>
              <a:pPr algn="ctr"/>
              <a:r>
                <a:rPr lang="en-US" altLang="zh-CN" sz="2400" dirty="0">
                  <a:solidFill>
                    <a:schemeClr val="bg1"/>
                  </a:solidFill>
                </a:rPr>
                <a:t> at </a:t>
              </a:r>
              <a:r>
                <a:rPr lang="en-US" altLang="zh-CN" sz="2400" i="1" dirty="0">
                  <a:solidFill>
                    <a:schemeClr val="bg1"/>
                  </a:solidFill>
                </a:rPr>
                <a:t>t+1</a:t>
              </a:r>
              <a:endParaRPr lang="zh-CN" altLang="en-US" sz="2400" i="1" baseline="0" dirty="0" err="1">
                <a:solidFill>
                  <a:schemeClr val="bg1"/>
                </a:solidFill>
              </a:endParaRPr>
            </a:p>
          </p:txBody>
        </p:sp>
      </p:grpSp>
      <mc:AlternateContent xmlns:mc="http://schemas.openxmlformats.org/markup-compatibility/2006" xmlns:p14="http://schemas.microsoft.com/office/powerpoint/2010/main">
        <mc:Choice Requires="p14">
          <p:contentPart p14:bwMode="auto" r:id="rId3">
            <p14:nvContentPartPr>
              <p14:cNvPr id="50" name="墨迹 49">
                <a:extLst>
                  <a:ext uri="{FF2B5EF4-FFF2-40B4-BE49-F238E27FC236}">
                    <a16:creationId xmlns:a16="http://schemas.microsoft.com/office/drawing/2014/main" id="{A4445673-5D70-5F73-2330-0609AE8C4676}"/>
                  </a:ext>
                </a:extLst>
              </p14:cNvPr>
              <p14:cNvContentPartPr/>
              <p14:nvPr/>
            </p14:nvContentPartPr>
            <p14:xfrm>
              <a:off x="10964320" y="4634520"/>
              <a:ext cx="376920" cy="684000"/>
            </p14:xfrm>
          </p:contentPart>
        </mc:Choice>
        <mc:Fallback xmlns="">
          <p:pic>
            <p:nvPicPr>
              <p:cNvPr id="50" name="墨迹 49">
                <a:extLst>
                  <a:ext uri="{FF2B5EF4-FFF2-40B4-BE49-F238E27FC236}">
                    <a16:creationId xmlns:a16="http://schemas.microsoft.com/office/drawing/2014/main" id="{A4445673-5D70-5F73-2330-0609AE8C4676}"/>
                  </a:ext>
                </a:extLst>
              </p:cNvPr>
              <p:cNvPicPr/>
              <p:nvPr/>
            </p:nvPicPr>
            <p:blipFill>
              <a:blip r:embed="rId4"/>
              <a:stretch>
                <a:fillRect/>
              </a:stretch>
            </p:blipFill>
            <p:spPr>
              <a:xfrm>
                <a:off x="10955680" y="4625520"/>
                <a:ext cx="394560" cy="701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 name="墨迹 50">
                <a:extLst>
                  <a:ext uri="{FF2B5EF4-FFF2-40B4-BE49-F238E27FC236}">
                    <a16:creationId xmlns:a16="http://schemas.microsoft.com/office/drawing/2014/main" id="{6BDF5F5D-B8B1-8A4E-D0FB-0CF613E6DD94}"/>
                  </a:ext>
                </a:extLst>
              </p14:cNvPr>
              <p14:cNvContentPartPr/>
              <p14:nvPr/>
            </p14:nvContentPartPr>
            <p14:xfrm>
              <a:off x="11002840" y="4274160"/>
              <a:ext cx="755640" cy="1012320"/>
            </p14:xfrm>
          </p:contentPart>
        </mc:Choice>
        <mc:Fallback xmlns="">
          <p:pic>
            <p:nvPicPr>
              <p:cNvPr id="51" name="墨迹 50">
                <a:extLst>
                  <a:ext uri="{FF2B5EF4-FFF2-40B4-BE49-F238E27FC236}">
                    <a16:creationId xmlns:a16="http://schemas.microsoft.com/office/drawing/2014/main" id="{6BDF5F5D-B8B1-8A4E-D0FB-0CF613E6DD94}"/>
                  </a:ext>
                </a:extLst>
              </p:cNvPr>
              <p:cNvPicPr/>
              <p:nvPr/>
            </p:nvPicPr>
            <p:blipFill>
              <a:blip r:embed="rId6"/>
              <a:stretch>
                <a:fillRect/>
              </a:stretch>
            </p:blipFill>
            <p:spPr>
              <a:xfrm>
                <a:off x="10993840" y="4265160"/>
                <a:ext cx="773280" cy="1029960"/>
              </a:xfrm>
              <a:prstGeom prst="rect">
                <a:avLst/>
              </a:prstGeom>
            </p:spPr>
          </p:pic>
        </mc:Fallback>
      </mc:AlternateContent>
    </p:spTree>
    <p:extLst>
      <p:ext uri="{BB962C8B-B14F-4D97-AF65-F5344CB8AC3E}">
        <p14:creationId xmlns:p14="http://schemas.microsoft.com/office/powerpoint/2010/main" val="1183604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Proposed Approach</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r>
              <a:rPr lang="en-US" altLang="zh-CN" dirty="0"/>
              <a:t>Similar values for initial and final values of the contexts in order to switch among subtasks</a:t>
            </a:r>
          </a:p>
          <a:p>
            <a:endParaRPr lang="en-US" dirty="0"/>
          </a:p>
          <a:p>
            <a:r>
              <a:rPr lang="en-US" dirty="0"/>
              <a:t>Constraint:</a:t>
            </a:r>
          </a:p>
          <a:p>
            <a:endParaRPr lang="en-US" dirty="0"/>
          </a:p>
          <a:p>
            <a:r>
              <a:rPr lang="en-US" dirty="0"/>
              <a:t>Allows the network to form the strong attracting point, the point at which the internal states are likely to converge to and diverge from</a:t>
            </a:r>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altLang="zh-CN" dirty="0"/>
              <a:t>Multiple Timescale RNN</a:t>
            </a:r>
            <a:endParaRPr lang="en-CN" altLang="zh-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11</a:t>
            </a:fld>
            <a:endParaRPr lang="en-US" dirty="0"/>
          </a:p>
        </p:txBody>
      </p:sp>
      <p:pic>
        <p:nvPicPr>
          <p:cNvPr id="9" name="图片 8">
            <a:extLst>
              <a:ext uri="{FF2B5EF4-FFF2-40B4-BE49-F238E27FC236}">
                <a16:creationId xmlns:a16="http://schemas.microsoft.com/office/drawing/2014/main" id="{DD984C68-7520-D8B4-68CD-97B4CF43397A}"/>
              </a:ext>
            </a:extLst>
          </p:cNvPr>
          <p:cNvPicPr>
            <a:picLocks noChangeAspect="1"/>
          </p:cNvPicPr>
          <p:nvPr/>
        </p:nvPicPr>
        <p:blipFill>
          <a:blip r:embed="rId2"/>
          <a:stretch>
            <a:fillRect/>
          </a:stretch>
        </p:blipFill>
        <p:spPr>
          <a:xfrm>
            <a:off x="2808862" y="2810933"/>
            <a:ext cx="6000871" cy="937199"/>
          </a:xfrm>
          <a:prstGeom prst="rect">
            <a:avLst/>
          </a:prstGeom>
        </p:spPr>
      </p:pic>
    </p:spTree>
    <p:extLst>
      <p:ext uri="{BB962C8B-B14F-4D97-AF65-F5344CB8AC3E}">
        <p14:creationId xmlns:p14="http://schemas.microsoft.com/office/powerpoint/2010/main" val="772471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Proposed Approach</a:t>
            </a:r>
            <a:endParaRPr lang="en-CN"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altLang="zh-CN" dirty="0"/>
              <a:t>Training Phase</a:t>
            </a:r>
            <a:endParaRPr lang="en-CN" altLang="zh-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12</a:t>
            </a:fld>
            <a:endParaRPr lang="en-US" dirty="0"/>
          </a:p>
        </p:txBody>
      </p:sp>
      <p:sp>
        <p:nvSpPr>
          <p:cNvPr id="8" name="文本框 7">
            <a:extLst>
              <a:ext uri="{FF2B5EF4-FFF2-40B4-BE49-F238E27FC236}">
                <a16:creationId xmlns:a16="http://schemas.microsoft.com/office/drawing/2014/main" id="{F9CD7B62-BFF4-82CF-7C8F-5491FD651275}"/>
              </a:ext>
            </a:extLst>
          </p:cNvPr>
          <p:cNvSpPr txBox="1"/>
          <p:nvPr/>
        </p:nvSpPr>
        <p:spPr>
          <a:xfrm>
            <a:off x="440267" y="2026687"/>
            <a:ext cx="3200400" cy="830997"/>
          </a:xfrm>
          <a:prstGeom prst="rect">
            <a:avLst/>
          </a:prstGeom>
          <a:noFill/>
        </p:spPr>
        <p:txBody>
          <a:bodyPr wrap="square" rtlCol="0">
            <a:spAutoFit/>
          </a:bodyPr>
          <a:lstStyle/>
          <a:p>
            <a:pPr algn="ctr"/>
            <a:r>
              <a:rPr lang="en-US" altLang="zh-CN" sz="2400" dirty="0">
                <a:solidFill>
                  <a:schemeClr val="bg1"/>
                </a:solidFill>
              </a:rPr>
              <a:t>Training data from h</a:t>
            </a:r>
            <a:r>
              <a:rPr lang="en-US" altLang="zh-CN" sz="2400" baseline="0" dirty="0">
                <a:solidFill>
                  <a:schemeClr val="bg1"/>
                </a:solidFill>
              </a:rPr>
              <a:t>uman experimenter</a:t>
            </a:r>
            <a:endParaRPr lang="zh-CN" altLang="en-US" sz="2400" baseline="0" dirty="0" err="1">
              <a:solidFill>
                <a:schemeClr val="bg1"/>
              </a:solidFill>
            </a:endParaRPr>
          </a:p>
        </p:txBody>
      </p:sp>
      <p:cxnSp>
        <p:nvCxnSpPr>
          <p:cNvPr id="9" name="直接箭头连接符 8">
            <a:extLst>
              <a:ext uri="{FF2B5EF4-FFF2-40B4-BE49-F238E27FC236}">
                <a16:creationId xmlns:a16="http://schemas.microsoft.com/office/drawing/2014/main" id="{2DE1810F-92FF-698E-B204-4DF368A32820}"/>
              </a:ext>
            </a:extLst>
          </p:cNvPr>
          <p:cNvCxnSpPr>
            <a:cxnSpLocks/>
          </p:cNvCxnSpPr>
          <p:nvPr/>
        </p:nvCxnSpPr>
        <p:spPr>
          <a:xfrm rot="-1200000">
            <a:off x="3468732" y="2219823"/>
            <a:ext cx="99353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381C866B-FE3A-6BB1-57AA-3ACF5C7C8F4A}"/>
              </a:ext>
            </a:extLst>
          </p:cNvPr>
          <p:cNvCxnSpPr>
            <a:cxnSpLocks/>
          </p:cNvCxnSpPr>
          <p:nvPr/>
        </p:nvCxnSpPr>
        <p:spPr>
          <a:xfrm rot="1200000">
            <a:off x="3454894" y="2823605"/>
            <a:ext cx="99353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BACFB9DC-81C7-BB76-485D-4E0603C9460F}"/>
              </a:ext>
            </a:extLst>
          </p:cNvPr>
          <p:cNvSpPr txBox="1"/>
          <p:nvPr/>
        </p:nvSpPr>
        <p:spPr>
          <a:xfrm>
            <a:off x="3797958" y="2785908"/>
            <a:ext cx="3200400" cy="461665"/>
          </a:xfrm>
          <a:prstGeom prst="rect">
            <a:avLst/>
          </a:prstGeom>
          <a:noFill/>
        </p:spPr>
        <p:txBody>
          <a:bodyPr wrap="square" rtlCol="0">
            <a:spAutoFit/>
          </a:bodyPr>
          <a:lstStyle/>
          <a:p>
            <a:pPr algn="ctr"/>
            <a:r>
              <a:rPr lang="en-US" altLang="zh-CN" sz="2400" baseline="0" dirty="0">
                <a:solidFill>
                  <a:schemeClr val="bg1"/>
                </a:solidFill>
              </a:rPr>
              <a:t>Joint angle</a:t>
            </a:r>
            <a:endParaRPr lang="zh-CN" altLang="en-US" sz="2400" baseline="0" dirty="0" err="1">
              <a:solidFill>
                <a:schemeClr val="bg1"/>
              </a:solidFill>
            </a:endParaRPr>
          </a:p>
        </p:txBody>
      </p:sp>
      <p:sp>
        <p:nvSpPr>
          <p:cNvPr id="12" name="文本框 11">
            <a:extLst>
              <a:ext uri="{FF2B5EF4-FFF2-40B4-BE49-F238E27FC236}">
                <a16:creationId xmlns:a16="http://schemas.microsoft.com/office/drawing/2014/main" id="{81CCCB5B-7943-03EF-AAB9-F77E47827468}"/>
              </a:ext>
            </a:extLst>
          </p:cNvPr>
          <p:cNvSpPr txBox="1"/>
          <p:nvPr/>
        </p:nvSpPr>
        <p:spPr>
          <a:xfrm>
            <a:off x="3797958" y="1808915"/>
            <a:ext cx="3200400" cy="461665"/>
          </a:xfrm>
          <a:prstGeom prst="rect">
            <a:avLst/>
          </a:prstGeom>
          <a:noFill/>
        </p:spPr>
        <p:txBody>
          <a:bodyPr wrap="square" rtlCol="0">
            <a:spAutoFit/>
          </a:bodyPr>
          <a:lstStyle/>
          <a:p>
            <a:pPr algn="ctr"/>
            <a:r>
              <a:rPr lang="en-US" altLang="zh-CN" sz="2400" dirty="0">
                <a:solidFill>
                  <a:schemeClr val="bg1"/>
                </a:solidFill>
              </a:rPr>
              <a:t>Image data</a:t>
            </a:r>
            <a:endParaRPr lang="zh-CN" altLang="en-US" sz="2400" baseline="0" dirty="0" err="1">
              <a:solidFill>
                <a:schemeClr val="bg1"/>
              </a:solidFill>
            </a:endParaRPr>
          </a:p>
        </p:txBody>
      </p:sp>
      <p:cxnSp>
        <p:nvCxnSpPr>
          <p:cNvPr id="13" name="直接箭头连接符 12">
            <a:extLst>
              <a:ext uri="{FF2B5EF4-FFF2-40B4-BE49-F238E27FC236}">
                <a16:creationId xmlns:a16="http://schemas.microsoft.com/office/drawing/2014/main" id="{E21369E4-3081-9C1D-CBFA-43A6DED74BE6}"/>
              </a:ext>
            </a:extLst>
          </p:cNvPr>
          <p:cNvCxnSpPr>
            <a:cxnSpLocks/>
          </p:cNvCxnSpPr>
          <p:nvPr/>
        </p:nvCxnSpPr>
        <p:spPr>
          <a:xfrm>
            <a:off x="6298944" y="2079041"/>
            <a:ext cx="1494690"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E24ADA1F-DEBC-DAA1-8ED1-49C393094468}"/>
              </a:ext>
            </a:extLst>
          </p:cNvPr>
          <p:cNvSpPr txBox="1"/>
          <p:nvPr/>
        </p:nvSpPr>
        <p:spPr>
          <a:xfrm>
            <a:off x="5401807" y="1536724"/>
            <a:ext cx="3200400" cy="461665"/>
          </a:xfrm>
          <a:prstGeom prst="rect">
            <a:avLst/>
          </a:prstGeom>
          <a:noFill/>
        </p:spPr>
        <p:txBody>
          <a:bodyPr wrap="square" rtlCol="0">
            <a:spAutoFit/>
          </a:bodyPr>
          <a:lstStyle/>
          <a:p>
            <a:pPr algn="ctr"/>
            <a:r>
              <a:rPr lang="en-US" altLang="zh-CN" sz="2400" dirty="0">
                <a:solidFill>
                  <a:schemeClr val="bg1"/>
                </a:solidFill>
              </a:rPr>
              <a:t>Train CAE</a:t>
            </a:r>
            <a:endParaRPr lang="zh-CN" altLang="en-US" sz="2400" baseline="0" dirty="0" err="1">
              <a:solidFill>
                <a:schemeClr val="bg1"/>
              </a:solidFill>
            </a:endParaRPr>
          </a:p>
        </p:txBody>
      </p:sp>
      <p:sp>
        <p:nvSpPr>
          <p:cNvPr id="16" name="文本框 15">
            <a:extLst>
              <a:ext uri="{FF2B5EF4-FFF2-40B4-BE49-F238E27FC236}">
                <a16:creationId xmlns:a16="http://schemas.microsoft.com/office/drawing/2014/main" id="{10B9D340-DF5D-891E-F02A-DF04B872E899}"/>
              </a:ext>
            </a:extLst>
          </p:cNvPr>
          <p:cNvSpPr txBox="1"/>
          <p:nvPr/>
        </p:nvSpPr>
        <p:spPr>
          <a:xfrm>
            <a:off x="7793634" y="1824719"/>
            <a:ext cx="3200400" cy="461665"/>
          </a:xfrm>
          <a:prstGeom prst="rect">
            <a:avLst/>
          </a:prstGeom>
          <a:noFill/>
        </p:spPr>
        <p:txBody>
          <a:bodyPr wrap="square" rtlCol="0">
            <a:spAutoFit/>
          </a:bodyPr>
          <a:lstStyle/>
          <a:p>
            <a:pPr algn="ctr"/>
            <a:r>
              <a:rPr lang="en-US" altLang="zh-CN" sz="2400" baseline="0" dirty="0">
                <a:solidFill>
                  <a:schemeClr val="bg1"/>
                </a:solidFill>
              </a:rPr>
              <a:t>Extracted image feature</a:t>
            </a:r>
            <a:endParaRPr lang="zh-CN" altLang="en-US" sz="2400" baseline="0" dirty="0" err="1">
              <a:solidFill>
                <a:schemeClr val="bg1"/>
              </a:solidFill>
            </a:endParaRPr>
          </a:p>
        </p:txBody>
      </p:sp>
      <p:cxnSp>
        <p:nvCxnSpPr>
          <p:cNvPr id="18" name="连接符: 肘形 17">
            <a:extLst>
              <a:ext uri="{FF2B5EF4-FFF2-40B4-BE49-F238E27FC236}">
                <a16:creationId xmlns:a16="http://schemas.microsoft.com/office/drawing/2014/main" id="{4DE20CB7-8C75-B2E2-CD5D-C9D5848CED83}"/>
              </a:ext>
            </a:extLst>
          </p:cNvPr>
          <p:cNvCxnSpPr>
            <a:cxnSpLocks/>
            <a:stCxn id="16" idx="2"/>
          </p:cNvCxnSpPr>
          <p:nvPr/>
        </p:nvCxnSpPr>
        <p:spPr>
          <a:xfrm rot="5400000">
            <a:off x="7542690" y="3008466"/>
            <a:ext cx="2573226" cy="1129063"/>
          </a:xfrm>
          <a:prstGeom prst="bentConnector3">
            <a:avLst/>
          </a:prstGeom>
          <a:ln w="19050">
            <a:tailEnd type="triangle"/>
          </a:ln>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5A7C211E-3DA7-36B6-F0D7-D54092C2786E}"/>
              </a:ext>
            </a:extLst>
          </p:cNvPr>
          <p:cNvCxnSpPr/>
          <p:nvPr/>
        </p:nvCxnSpPr>
        <p:spPr>
          <a:xfrm>
            <a:off x="6298944" y="3016740"/>
            <a:ext cx="147459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id="{A9F6CB82-AD0F-B68C-BC04-D06A8195E645}"/>
              </a:ext>
            </a:extLst>
          </p:cNvPr>
          <p:cNvCxnSpPr>
            <a:cxnSpLocks/>
          </p:cNvCxnSpPr>
          <p:nvPr/>
        </p:nvCxnSpPr>
        <p:spPr>
          <a:xfrm>
            <a:off x="7773535" y="3016740"/>
            <a:ext cx="20099" cy="184287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5" name="文本框 24">
            <a:extLst>
              <a:ext uri="{FF2B5EF4-FFF2-40B4-BE49-F238E27FC236}">
                <a16:creationId xmlns:a16="http://schemas.microsoft.com/office/drawing/2014/main" id="{1A53E853-4D59-F19B-C937-AE93FFE0BA22}"/>
              </a:ext>
            </a:extLst>
          </p:cNvPr>
          <p:cNvSpPr txBox="1"/>
          <p:nvPr/>
        </p:nvSpPr>
        <p:spPr>
          <a:xfrm>
            <a:off x="6553499" y="4968783"/>
            <a:ext cx="3200400" cy="461665"/>
          </a:xfrm>
          <a:prstGeom prst="rect">
            <a:avLst/>
          </a:prstGeom>
          <a:noFill/>
        </p:spPr>
        <p:txBody>
          <a:bodyPr wrap="square" rtlCol="0">
            <a:spAutoFit/>
          </a:bodyPr>
          <a:lstStyle/>
          <a:p>
            <a:pPr algn="ctr"/>
            <a:r>
              <a:rPr lang="en-US" altLang="zh-CN" sz="2400" baseline="0" dirty="0">
                <a:solidFill>
                  <a:schemeClr val="bg1"/>
                </a:solidFill>
              </a:rPr>
              <a:t>Concatenated data</a:t>
            </a:r>
            <a:endParaRPr lang="zh-CN" altLang="en-US" sz="2400" baseline="0" dirty="0" err="1">
              <a:solidFill>
                <a:schemeClr val="bg1"/>
              </a:solidFill>
            </a:endParaRPr>
          </a:p>
        </p:txBody>
      </p:sp>
      <p:cxnSp>
        <p:nvCxnSpPr>
          <p:cNvPr id="26" name="直接箭头连接符 25">
            <a:extLst>
              <a:ext uri="{FF2B5EF4-FFF2-40B4-BE49-F238E27FC236}">
                <a16:creationId xmlns:a16="http://schemas.microsoft.com/office/drawing/2014/main" id="{E03DA158-546A-6976-7248-DF8B1C2B4331}"/>
              </a:ext>
            </a:extLst>
          </p:cNvPr>
          <p:cNvCxnSpPr>
            <a:cxnSpLocks/>
          </p:cNvCxnSpPr>
          <p:nvPr/>
        </p:nvCxnSpPr>
        <p:spPr>
          <a:xfrm flipH="1">
            <a:off x="3484852" y="5199615"/>
            <a:ext cx="3343121" cy="3754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B0993F5C-9398-B866-8677-3B18CD12F795}"/>
              </a:ext>
            </a:extLst>
          </p:cNvPr>
          <p:cNvSpPr txBox="1"/>
          <p:nvPr/>
        </p:nvSpPr>
        <p:spPr>
          <a:xfrm>
            <a:off x="3630671" y="4685313"/>
            <a:ext cx="3200400" cy="461665"/>
          </a:xfrm>
          <a:prstGeom prst="rect">
            <a:avLst/>
          </a:prstGeom>
          <a:noFill/>
        </p:spPr>
        <p:txBody>
          <a:bodyPr wrap="square" rtlCol="0">
            <a:spAutoFit/>
          </a:bodyPr>
          <a:lstStyle/>
          <a:p>
            <a:pPr algn="ctr"/>
            <a:r>
              <a:rPr lang="en-US" altLang="zh-CN" sz="2400" dirty="0">
                <a:solidFill>
                  <a:schemeClr val="bg1"/>
                </a:solidFill>
              </a:rPr>
              <a:t>MTRNN</a:t>
            </a:r>
            <a:endParaRPr lang="zh-CN" altLang="en-US" sz="2400" baseline="0" dirty="0" err="1">
              <a:solidFill>
                <a:schemeClr val="bg1"/>
              </a:solidFill>
            </a:endParaRPr>
          </a:p>
        </p:txBody>
      </p:sp>
      <p:sp>
        <p:nvSpPr>
          <p:cNvPr id="28" name="文本框 27">
            <a:extLst>
              <a:ext uri="{FF2B5EF4-FFF2-40B4-BE49-F238E27FC236}">
                <a16:creationId xmlns:a16="http://schemas.microsoft.com/office/drawing/2014/main" id="{8CE2652F-EAD7-FC23-1F38-123D02037A09}"/>
              </a:ext>
            </a:extLst>
          </p:cNvPr>
          <p:cNvSpPr txBox="1"/>
          <p:nvPr/>
        </p:nvSpPr>
        <p:spPr>
          <a:xfrm>
            <a:off x="1288728" y="4954950"/>
            <a:ext cx="3200400" cy="461665"/>
          </a:xfrm>
          <a:prstGeom prst="rect">
            <a:avLst/>
          </a:prstGeom>
          <a:noFill/>
        </p:spPr>
        <p:txBody>
          <a:bodyPr wrap="square" rtlCol="0">
            <a:spAutoFit/>
          </a:bodyPr>
          <a:lstStyle/>
          <a:p>
            <a:pPr algn="ctr"/>
            <a:r>
              <a:rPr lang="en-US" altLang="zh-CN" sz="2400" baseline="0" dirty="0">
                <a:solidFill>
                  <a:schemeClr val="bg1"/>
                </a:solidFill>
              </a:rPr>
              <a:t>Output</a:t>
            </a:r>
            <a:endParaRPr lang="zh-CN" altLang="en-US" sz="2400" baseline="0" dirty="0" err="1">
              <a:solidFill>
                <a:schemeClr val="bg1"/>
              </a:solidFill>
            </a:endParaRPr>
          </a:p>
        </p:txBody>
      </p:sp>
      <p:sp>
        <p:nvSpPr>
          <p:cNvPr id="30" name="文本框 29">
            <a:extLst>
              <a:ext uri="{FF2B5EF4-FFF2-40B4-BE49-F238E27FC236}">
                <a16:creationId xmlns:a16="http://schemas.microsoft.com/office/drawing/2014/main" id="{FBB7E302-AE7A-BBF2-063C-E8481F75F3A6}"/>
              </a:ext>
            </a:extLst>
          </p:cNvPr>
          <p:cNvSpPr txBox="1"/>
          <p:nvPr/>
        </p:nvSpPr>
        <p:spPr>
          <a:xfrm>
            <a:off x="3627573" y="5293488"/>
            <a:ext cx="3200400" cy="830997"/>
          </a:xfrm>
          <a:prstGeom prst="rect">
            <a:avLst/>
          </a:prstGeom>
          <a:noFill/>
        </p:spPr>
        <p:txBody>
          <a:bodyPr wrap="square" rtlCol="0">
            <a:spAutoFit/>
          </a:bodyPr>
          <a:lstStyle/>
          <a:p>
            <a:pPr algn="ctr"/>
            <a:r>
              <a:rPr lang="en-US" altLang="zh-CN" sz="2400" dirty="0">
                <a:solidFill>
                  <a:schemeClr val="bg1"/>
                </a:solidFill>
              </a:rPr>
              <a:t>Optimize weights using loss function</a:t>
            </a:r>
            <a:endParaRPr lang="zh-CN" altLang="en-US" sz="2400" baseline="0" dirty="0" err="1">
              <a:solidFill>
                <a:schemeClr val="bg1"/>
              </a:solidFill>
            </a:endParaRPr>
          </a:p>
        </p:txBody>
      </p:sp>
    </p:spTree>
    <p:extLst>
      <p:ext uri="{BB962C8B-B14F-4D97-AF65-F5344CB8AC3E}">
        <p14:creationId xmlns:p14="http://schemas.microsoft.com/office/powerpoint/2010/main" val="1971213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Proposed Approach</a:t>
            </a:r>
            <a:endParaRPr lang="en-CN"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altLang="zh-CN" dirty="0"/>
              <a:t>Motion Generation </a:t>
            </a:r>
            <a:endParaRPr lang="en-CN" altLang="zh-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13</a:t>
            </a:fld>
            <a:endParaRPr lang="en-US" dirty="0"/>
          </a:p>
        </p:txBody>
      </p:sp>
      <p:sp>
        <p:nvSpPr>
          <p:cNvPr id="33" name="文本框 32">
            <a:extLst>
              <a:ext uri="{FF2B5EF4-FFF2-40B4-BE49-F238E27FC236}">
                <a16:creationId xmlns:a16="http://schemas.microsoft.com/office/drawing/2014/main" id="{8B477CF5-5031-89FE-8DFE-AD9F4BEFC084}"/>
              </a:ext>
            </a:extLst>
          </p:cNvPr>
          <p:cNvSpPr txBox="1"/>
          <p:nvPr/>
        </p:nvSpPr>
        <p:spPr>
          <a:xfrm>
            <a:off x="3451817" y="1640052"/>
            <a:ext cx="3200400" cy="830997"/>
          </a:xfrm>
          <a:prstGeom prst="rect">
            <a:avLst/>
          </a:prstGeom>
          <a:noFill/>
        </p:spPr>
        <p:txBody>
          <a:bodyPr wrap="square" rtlCol="0">
            <a:spAutoFit/>
          </a:bodyPr>
          <a:lstStyle/>
          <a:p>
            <a:pPr algn="ctr"/>
            <a:r>
              <a:rPr lang="en-US" altLang="zh-CN" sz="2400" dirty="0">
                <a:solidFill>
                  <a:schemeClr val="bg1"/>
                </a:solidFill>
              </a:rPr>
              <a:t>Image data from Mounted Camera</a:t>
            </a:r>
            <a:endParaRPr lang="zh-CN" altLang="en-US" sz="2400" baseline="0" dirty="0" err="1">
              <a:solidFill>
                <a:schemeClr val="bg1"/>
              </a:solidFill>
            </a:endParaRPr>
          </a:p>
        </p:txBody>
      </p:sp>
      <p:cxnSp>
        <p:nvCxnSpPr>
          <p:cNvPr id="34" name="直接箭头连接符 33">
            <a:extLst>
              <a:ext uri="{FF2B5EF4-FFF2-40B4-BE49-F238E27FC236}">
                <a16:creationId xmlns:a16="http://schemas.microsoft.com/office/drawing/2014/main" id="{980CE076-ECB0-A696-66D3-858810A16138}"/>
              </a:ext>
            </a:extLst>
          </p:cNvPr>
          <p:cNvCxnSpPr>
            <a:cxnSpLocks/>
          </p:cNvCxnSpPr>
          <p:nvPr/>
        </p:nvCxnSpPr>
        <p:spPr>
          <a:xfrm>
            <a:off x="6401327" y="2079041"/>
            <a:ext cx="1494690"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E6E07B9C-FA3A-0C33-3237-15D143390348}"/>
              </a:ext>
            </a:extLst>
          </p:cNvPr>
          <p:cNvSpPr txBox="1"/>
          <p:nvPr/>
        </p:nvSpPr>
        <p:spPr>
          <a:xfrm>
            <a:off x="8001527" y="1902387"/>
            <a:ext cx="3200400" cy="461665"/>
          </a:xfrm>
          <a:prstGeom prst="rect">
            <a:avLst/>
          </a:prstGeom>
          <a:noFill/>
        </p:spPr>
        <p:txBody>
          <a:bodyPr wrap="square" rtlCol="0">
            <a:spAutoFit/>
          </a:bodyPr>
          <a:lstStyle/>
          <a:p>
            <a:pPr algn="ctr"/>
            <a:r>
              <a:rPr lang="en-US" altLang="zh-CN" sz="2400" baseline="0" dirty="0">
                <a:solidFill>
                  <a:schemeClr val="bg1"/>
                </a:solidFill>
              </a:rPr>
              <a:t>Extracted image feature</a:t>
            </a:r>
            <a:endParaRPr lang="zh-CN" altLang="en-US" sz="2400" baseline="0" dirty="0" err="1">
              <a:solidFill>
                <a:schemeClr val="bg1"/>
              </a:solidFill>
            </a:endParaRPr>
          </a:p>
        </p:txBody>
      </p:sp>
      <p:cxnSp>
        <p:nvCxnSpPr>
          <p:cNvPr id="37" name="直接连接符 36">
            <a:extLst>
              <a:ext uri="{FF2B5EF4-FFF2-40B4-BE49-F238E27FC236}">
                <a16:creationId xmlns:a16="http://schemas.microsoft.com/office/drawing/2014/main" id="{1A3052DB-EDA7-6A51-E478-8132031C3555}"/>
              </a:ext>
            </a:extLst>
          </p:cNvPr>
          <p:cNvCxnSpPr/>
          <p:nvPr/>
        </p:nvCxnSpPr>
        <p:spPr>
          <a:xfrm>
            <a:off x="6422561" y="2905085"/>
            <a:ext cx="147459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FAAB0B3F-ABD1-1C1C-C235-72E21A7BC0A6}"/>
              </a:ext>
            </a:extLst>
          </p:cNvPr>
          <p:cNvCxnSpPr>
            <a:cxnSpLocks/>
          </p:cNvCxnSpPr>
          <p:nvPr/>
        </p:nvCxnSpPr>
        <p:spPr>
          <a:xfrm>
            <a:off x="7897152" y="2905085"/>
            <a:ext cx="20099" cy="184287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9" name="文本框 38">
            <a:extLst>
              <a:ext uri="{FF2B5EF4-FFF2-40B4-BE49-F238E27FC236}">
                <a16:creationId xmlns:a16="http://schemas.microsoft.com/office/drawing/2014/main" id="{2AB8A42F-9711-28A8-B0B8-B497DF9DBC0D}"/>
              </a:ext>
            </a:extLst>
          </p:cNvPr>
          <p:cNvSpPr txBox="1"/>
          <p:nvPr/>
        </p:nvSpPr>
        <p:spPr>
          <a:xfrm>
            <a:off x="6795311" y="4896769"/>
            <a:ext cx="3200400" cy="461665"/>
          </a:xfrm>
          <a:prstGeom prst="rect">
            <a:avLst/>
          </a:prstGeom>
          <a:noFill/>
        </p:spPr>
        <p:txBody>
          <a:bodyPr wrap="square" rtlCol="0">
            <a:spAutoFit/>
          </a:bodyPr>
          <a:lstStyle/>
          <a:p>
            <a:pPr algn="ctr"/>
            <a:r>
              <a:rPr lang="en-US" altLang="zh-CN" sz="2400" baseline="0" dirty="0">
                <a:solidFill>
                  <a:schemeClr val="bg1"/>
                </a:solidFill>
              </a:rPr>
              <a:t>Concatenated data</a:t>
            </a:r>
            <a:endParaRPr lang="zh-CN" altLang="en-US" sz="2400" baseline="0" dirty="0" err="1">
              <a:solidFill>
                <a:schemeClr val="bg1"/>
              </a:solidFill>
            </a:endParaRPr>
          </a:p>
        </p:txBody>
      </p:sp>
      <p:cxnSp>
        <p:nvCxnSpPr>
          <p:cNvPr id="40" name="直接箭头连接符 39">
            <a:extLst>
              <a:ext uri="{FF2B5EF4-FFF2-40B4-BE49-F238E27FC236}">
                <a16:creationId xmlns:a16="http://schemas.microsoft.com/office/drawing/2014/main" id="{F96D0181-4810-30F0-D9B0-9336A8E9B3EC}"/>
              </a:ext>
            </a:extLst>
          </p:cNvPr>
          <p:cNvCxnSpPr>
            <a:cxnSpLocks/>
          </p:cNvCxnSpPr>
          <p:nvPr/>
        </p:nvCxnSpPr>
        <p:spPr>
          <a:xfrm flipH="1">
            <a:off x="5607034" y="5145917"/>
            <a:ext cx="1457106"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F29C69F3-34A8-8AAB-DE69-8A30C7EF2C7F}"/>
              </a:ext>
            </a:extLst>
          </p:cNvPr>
          <p:cNvSpPr txBox="1"/>
          <p:nvPr/>
        </p:nvSpPr>
        <p:spPr>
          <a:xfrm>
            <a:off x="4801127" y="4646707"/>
            <a:ext cx="3200400" cy="461665"/>
          </a:xfrm>
          <a:prstGeom prst="rect">
            <a:avLst/>
          </a:prstGeom>
          <a:noFill/>
        </p:spPr>
        <p:txBody>
          <a:bodyPr wrap="square" rtlCol="0">
            <a:spAutoFit/>
          </a:bodyPr>
          <a:lstStyle/>
          <a:p>
            <a:pPr algn="ctr"/>
            <a:r>
              <a:rPr lang="en-US" altLang="zh-CN" sz="2400" dirty="0">
                <a:solidFill>
                  <a:schemeClr val="bg1"/>
                </a:solidFill>
              </a:rPr>
              <a:t>MTRNN</a:t>
            </a:r>
            <a:endParaRPr lang="zh-CN" altLang="en-US" sz="2400" baseline="0" dirty="0" err="1">
              <a:solidFill>
                <a:schemeClr val="bg1"/>
              </a:solidFill>
            </a:endParaRPr>
          </a:p>
        </p:txBody>
      </p:sp>
      <p:sp>
        <p:nvSpPr>
          <p:cNvPr id="42" name="文本框 41">
            <a:extLst>
              <a:ext uri="{FF2B5EF4-FFF2-40B4-BE49-F238E27FC236}">
                <a16:creationId xmlns:a16="http://schemas.microsoft.com/office/drawing/2014/main" id="{D854DB7C-507C-CF0B-9E5C-63CAC48CDA06}"/>
              </a:ext>
            </a:extLst>
          </p:cNvPr>
          <p:cNvSpPr txBox="1"/>
          <p:nvPr/>
        </p:nvSpPr>
        <p:spPr>
          <a:xfrm>
            <a:off x="3673142" y="4711646"/>
            <a:ext cx="1933892" cy="830997"/>
          </a:xfrm>
          <a:prstGeom prst="rect">
            <a:avLst/>
          </a:prstGeom>
          <a:noFill/>
        </p:spPr>
        <p:txBody>
          <a:bodyPr wrap="square" rtlCol="0">
            <a:spAutoFit/>
          </a:bodyPr>
          <a:lstStyle/>
          <a:p>
            <a:pPr algn="ctr"/>
            <a:r>
              <a:rPr lang="en-US" altLang="zh-CN" sz="2400" baseline="0" dirty="0">
                <a:solidFill>
                  <a:schemeClr val="bg1"/>
                </a:solidFill>
              </a:rPr>
              <a:t>Predicted joint angle</a:t>
            </a:r>
            <a:endParaRPr lang="zh-CN" altLang="en-US" sz="2400" baseline="0" dirty="0" err="1">
              <a:solidFill>
                <a:schemeClr val="bg1"/>
              </a:solidFill>
            </a:endParaRPr>
          </a:p>
        </p:txBody>
      </p:sp>
      <p:sp>
        <p:nvSpPr>
          <p:cNvPr id="43" name="文本框 42">
            <a:extLst>
              <a:ext uri="{FF2B5EF4-FFF2-40B4-BE49-F238E27FC236}">
                <a16:creationId xmlns:a16="http://schemas.microsoft.com/office/drawing/2014/main" id="{78C11065-1BAC-975A-D85B-2146405A54DD}"/>
              </a:ext>
            </a:extLst>
          </p:cNvPr>
          <p:cNvSpPr txBox="1"/>
          <p:nvPr/>
        </p:nvSpPr>
        <p:spPr>
          <a:xfrm>
            <a:off x="5548472" y="1587415"/>
            <a:ext cx="3200400" cy="461665"/>
          </a:xfrm>
          <a:prstGeom prst="rect">
            <a:avLst/>
          </a:prstGeom>
          <a:noFill/>
        </p:spPr>
        <p:txBody>
          <a:bodyPr wrap="square" rtlCol="0">
            <a:spAutoFit/>
          </a:bodyPr>
          <a:lstStyle/>
          <a:p>
            <a:pPr algn="ctr"/>
            <a:r>
              <a:rPr lang="en-US" altLang="zh-CN" sz="2400" baseline="0" dirty="0">
                <a:solidFill>
                  <a:schemeClr val="bg1"/>
                </a:solidFill>
              </a:rPr>
              <a:t>CAE</a:t>
            </a:r>
            <a:endParaRPr lang="zh-CN" altLang="en-US" sz="2400" baseline="0" dirty="0" err="1">
              <a:solidFill>
                <a:schemeClr val="bg1"/>
              </a:solidFill>
            </a:endParaRPr>
          </a:p>
        </p:txBody>
      </p:sp>
      <p:sp>
        <p:nvSpPr>
          <p:cNvPr id="44" name="文本框 43">
            <a:extLst>
              <a:ext uri="{FF2B5EF4-FFF2-40B4-BE49-F238E27FC236}">
                <a16:creationId xmlns:a16="http://schemas.microsoft.com/office/drawing/2014/main" id="{5B6A64B1-4C56-6F6F-4336-F6077E043A4B}"/>
              </a:ext>
            </a:extLst>
          </p:cNvPr>
          <p:cNvSpPr txBox="1"/>
          <p:nvPr/>
        </p:nvSpPr>
        <p:spPr>
          <a:xfrm>
            <a:off x="3422306" y="2601345"/>
            <a:ext cx="3200400" cy="461665"/>
          </a:xfrm>
          <a:prstGeom prst="rect">
            <a:avLst/>
          </a:prstGeom>
          <a:noFill/>
        </p:spPr>
        <p:txBody>
          <a:bodyPr wrap="square" rtlCol="0">
            <a:spAutoFit/>
          </a:bodyPr>
          <a:lstStyle/>
          <a:p>
            <a:pPr algn="ctr"/>
            <a:r>
              <a:rPr lang="en-US" altLang="zh-CN" sz="2400" dirty="0">
                <a:solidFill>
                  <a:schemeClr val="bg1"/>
                </a:solidFill>
              </a:rPr>
              <a:t>Current joint angles</a:t>
            </a:r>
            <a:endParaRPr lang="zh-CN" altLang="en-US" sz="2400" baseline="0" dirty="0" err="1">
              <a:solidFill>
                <a:schemeClr val="bg1"/>
              </a:solidFill>
            </a:endParaRPr>
          </a:p>
        </p:txBody>
      </p:sp>
      <p:cxnSp>
        <p:nvCxnSpPr>
          <p:cNvPr id="46" name="连接符: 肘形 45">
            <a:extLst>
              <a:ext uri="{FF2B5EF4-FFF2-40B4-BE49-F238E27FC236}">
                <a16:creationId xmlns:a16="http://schemas.microsoft.com/office/drawing/2014/main" id="{A726BFC3-3546-ADD9-C5D7-FDA00371D199}"/>
              </a:ext>
            </a:extLst>
          </p:cNvPr>
          <p:cNvCxnSpPr>
            <a:cxnSpLocks/>
            <a:stCxn id="35" idx="2"/>
          </p:cNvCxnSpPr>
          <p:nvPr/>
        </p:nvCxnSpPr>
        <p:spPr>
          <a:xfrm rot="5400000">
            <a:off x="7757000" y="2870811"/>
            <a:ext cx="2351487" cy="1337969"/>
          </a:xfrm>
          <a:prstGeom prst="bentConnector3">
            <a:avLst/>
          </a:prstGeom>
          <a:ln w="19050">
            <a:tailEnd type="triangle"/>
          </a:ln>
        </p:spPr>
        <p:style>
          <a:lnRef idx="1">
            <a:schemeClr val="dk1"/>
          </a:lnRef>
          <a:fillRef idx="0">
            <a:schemeClr val="dk1"/>
          </a:fillRef>
          <a:effectRef idx="0">
            <a:schemeClr val="dk1"/>
          </a:effectRef>
          <a:fontRef idx="minor">
            <a:schemeClr val="tx1"/>
          </a:fontRef>
        </p:style>
      </p:cxnSp>
      <p:cxnSp>
        <p:nvCxnSpPr>
          <p:cNvPr id="52" name="直接箭头连接符 51">
            <a:extLst>
              <a:ext uri="{FF2B5EF4-FFF2-40B4-BE49-F238E27FC236}">
                <a16:creationId xmlns:a16="http://schemas.microsoft.com/office/drawing/2014/main" id="{E3670A61-7734-5593-08C8-CC82EAFAF54E}"/>
              </a:ext>
            </a:extLst>
          </p:cNvPr>
          <p:cNvCxnSpPr>
            <a:cxnSpLocks/>
          </p:cNvCxnSpPr>
          <p:nvPr/>
        </p:nvCxnSpPr>
        <p:spPr>
          <a:xfrm flipH="1">
            <a:off x="2216036" y="5145917"/>
            <a:ext cx="1457106"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D9908333-8731-E2D6-C320-79EBAA8A9410}"/>
              </a:ext>
            </a:extLst>
          </p:cNvPr>
          <p:cNvSpPr txBox="1"/>
          <p:nvPr/>
        </p:nvSpPr>
        <p:spPr>
          <a:xfrm>
            <a:off x="501989" y="4747957"/>
            <a:ext cx="1674560" cy="830997"/>
          </a:xfrm>
          <a:prstGeom prst="rect">
            <a:avLst/>
          </a:prstGeom>
          <a:noFill/>
        </p:spPr>
        <p:txBody>
          <a:bodyPr wrap="square" rtlCol="0">
            <a:spAutoFit/>
          </a:bodyPr>
          <a:lstStyle/>
          <a:p>
            <a:pPr algn="ctr"/>
            <a:r>
              <a:rPr lang="en-US" altLang="zh-CN" sz="2400" baseline="0" dirty="0">
                <a:solidFill>
                  <a:schemeClr val="bg1"/>
                </a:solidFill>
              </a:rPr>
              <a:t>Movement of robot</a:t>
            </a:r>
            <a:endParaRPr lang="zh-CN" altLang="en-US" sz="2400" baseline="0" dirty="0" err="1">
              <a:solidFill>
                <a:schemeClr val="bg1"/>
              </a:solidFill>
            </a:endParaRPr>
          </a:p>
        </p:txBody>
      </p:sp>
      <p:cxnSp>
        <p:nvCxnSpPr>
          <p:cNvPr id="55" name="直接连接符 54">
            <a:extLst>
              <a:ext uri="{FF2B5EF4-FFF2-40B4-BE49-F238E27FC236}">
                <a16:creationId xmlns:a16="http://schemas.microsoft.com/office/drawing/2014/main" id="{C7917FA8-CB05-1D2C-A888-1B33B5D6FF91}"/>
              </a:ext>
            </a:extLst>
          </p:cNvPr>
          <p:cNvCxnSpPr>
            <a:cxnSpLocks/>
            <a:stCxn id="53" idx="0"/>
          </p:cNvCxnSpPr>
          <p:nvPr/>
        </p:nvCxnSpPr>
        <p:spPr>
          <a:xfrm flipV="1">
            <a:off x="1339269" y="1902387"/>
            <a:ext cx="15893" cy="2845570"/>
          </a:xfrm>
          <a:prstGeom prst="line">
            <a:avLst/>
          </a:prstGeom>
        </p:spPr>
        <p:style>
          <a:lnRef idx="1">
            <a:schemeClr val="dk1"/>
          </a:lnRef>
          <a:fillRef idx="0">
            <a:schemeClr val="dk1"/>
          </a:fillRef>
          <a:effectRef idx="0">
            <a:schemeClr val="dk1"/>
          </a:effectRef>
          <a:fontRef idx="minor">
            <a:schemeClr val="tx1"/>
          </a:fontRef>
        </p:style>
      </p:cxnSp>
      <p:cxnSp>
        <p:nvCxnSpPr>
          <p:cNvPr id="57" name="直接箭头连接符 56">
            <a:extLst>
              <a:ext uri="{FF2B5EF4-FFF2-40B4-BE49-F238E27FC236}">
                <a16:creationId xmlns:a16="http://schemas.microsoft.com/office/drawing/2014/main" id="{4FF0EC14-8937-2E33-8950-5365781C1721}"/>
              </a:ext>
            </a:extLst>
          </p:cNvPr>
          <p:cNvCxnSpPr>
            <a:cxnSpLocks/>
          </p:cNvCxnSpPr>
          <p:nvPr/>
        </p:nvCxnSpPr>
        <p:spPr>
          <a:xfrm>
            <a:off x="1356202" y="1902912"/>
            <a:ext cx="2316940"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a:extLst>
              <a:ext uri="{FF2B5EF4-FFF2-40B4-BE49-F238E27FC236}">
                <a16:creationId xmlns:a16="http://schemas.microsoft.com/office/drawing/2014/main" id="{5E89796D-AF86-307B-BDC0-E4CBF913FD64}"/>
              </a:ext>
            </a:extLst>
          </p:cNvPr>
          <p:cNvCxnSpPr>
            <a:cxnSpLocks/>
          </p:cNvCxnSpPr>
          <p:nvPr/>
        </p:nvCxnSpPr>
        <p:spPr>
          <a:xfrm>
            <a:off x="1348922" y="2843730"/>
            <a:ext cx="2316940"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63" name="图片 62">
            <a:extLst>
              <a:ext uri="{FF2B5EF4-FFF2-40B4-BE49-F238E27FC236}">
                <a16:creationId xmlns:a16="http://schemas.microsoft.com/office/drawing/2014/main" id="{D84CBA28-B376-9D69-219D-BB5DAA79503B}"/>
              </a:ext>
            </a:extLst>
          </p:cNvPr>
          <p:cNvPicPr>
            <a:picLocks noChangeAspect="1"/>
          </p:cNvPicPr>
          <p:nvPr/>
        </p:nvPicPr>
        <p:blipFill>
          <a:blip r:embed="rId2"/>
          <a:stretch>
            <a:fillRect/>
          </a:stretch>
        </p:blipFill>
        <p:spPr>
          <a:xfrm>
            <a:off x="1807845" y="1691353"/>
            <a:ext cx="1353592" cy="1393877"/>
          </a:xfrm>
          <a:prstGeom prst="rect">
            <a:avLst/>
          </a:prstGeom>
        </p:spPr>
      </p:pic>
    </p:spTree>
    <p:extLst>
      <p:ext uri="{BB962C8B-B14F-4D97-AF65-F5344CB8AC3E}">
        <p14:creationId xmlns:p14="http://schemas.microsoft.com/office/powerpoint/2010/main" val="3934591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a:xfrm>
            <a:off x="200628" y="98909"/>
            <a:ext cx="11793920" cy="903414"/>
          </a:xfrm>
        </p:spPr>
        <p:txBody>
          <a:bodyPr vert="horz" lIns="91440" tIns="45720" rIns="91440" bIns="45720" rtlCol="0" anchor="ctr">
            <a:normAutofit/>
          </a:bodyPr>
          <a:lstStyle/>
          <a:p>
            <a:r>
              <a:rPr lang="en-US" dirty="0"/>
              <a:t>Experimental Setup</a:t>
            </a:r>
            <a:endParaRPr lang="en-US"/>
          </a:p>
        </p:txBody>
      </p:sp>
      <p:sp>
        <p:nvSpPr>
          <p:cNvPr id="18" name="Text Placeholder 2">
            <a:extLst>
              <a:ext uri="{FF2B5EF4-FFF2-40B4-BE49-F238E27FC236}">
                <a16:creationId xmlns:a16="http://schemas.microsoft.com/office/drawing/2014/main" id="{9884376C-360D-5F9C-7A00-D30072E82A76}"/>
              </a:ext>
            </a:extLst>
          </p:cNvPr>
          <p:cNvSpPr>
            <a:spLocks noGrp="1"/>
          </p:cNvSpPr>
          <p:nvPr>
            <p:ph type="body" idx="1"/>
          </p:nvPr>
        </p:nvSpPr>
        <p:spPr>
          <a:xfrm>
            <a:off x="1428793" y="5071471"/>
            <a:ext cx="3986361" cy="295511"/>
          </a:xfrm>
        </p:spPr>
        <p:txBody>
          <a:bodyPr>
            <a:normAutofit/>
          </a:bodyPr>
          <a:lstStyle/>
          <a:p>
            <a:pPr>
              <a:lnSpc>
                <a:spcPct val="90000"/>
              </a:lnSpc>
              <a:spcBef>
                <a:spcPts val="1000"/>
              </a:spcBef>
            </a:pPr>
            <a:r>
              <a:rPr lang="en-US" altLang="zh-CN" sz="1400" b="1" kern="1200" dirty="0" err="1">
                <a:solidFill>
                  <a:schemeClr val="bg1"/>
                </a:solidFill>
                <a:effectLst/>
                <a:latin typeface="+mn-lt"/>
                <a:ea typeface="+mn-ea"/>
                <a:cs typeface="+mn-cs"/>
              </a:rPr>
              <a:t>Nextage</a:t>
            </a:r>
            <a:r>
              <a:rPr lang="en-US" altLang="zh-CN" sz="1400" b="1" kern="1200" dirty="0">
                <a:solidFill>
                  <a:schemeClr val="bg1"/>
                </a:solidFill>
                <a:effectLst/>
                <a:latin typeface="+mn-lt"/>
                <a:ea typeface="+mn-ea"/>
                <a:cs typeface="+mn-cs"/>
              </a:rPr>
              <a:t> Open Robot from Kawada Robotics</a:t>
            </a:r>
            <a:endParaRPr lang="en-US" altLang="zh-CN" sz="1400" b="1" kern="1200" dirty="0">
              <a:solidFill>
                <a:schemeClr val="bg1"/>
              </a:solidFill>
              <a:latin typeface="+mn-lt"/>
              <a:ea typeface="+mn-ea"/>
              <a:cs typeface="+mn-cs"/>
            </a:endParaRPr>
          </a:p>
        </p:txBody>
      </p:sp>
      <p:sp>
        <p:nvSpPr>
          <p:cNvPr id="11" name="文本框 10">
            <a:extLst>
              <a:ext uri="{FF2B5EF4-FFF2-40B4-BE49-F238E27FC236}">
                <a16:creationId xmlns:a16="http://schemas.microsoft.com/office/drawing/2014/main" id="{E3AB20DF-173F-AF1E-2581-6787CCEB076C}"/>
              </a:ext>
            </a:extLst>
          </p:cNvPr>
          <p:cNvSpPr txBox="1"/>
          <p:nvPr/>
        </p:nvSpPr>
        <p:spPr>
          <a:xfrm>
            <a:off x="6172200" y="1478509"/>
            <a:ext cx="5788427" cy="823912"/>
          </a:xfrm>
          <a:prstGeom prst="rect">
            <a:avLst/>
          </a:prstGeom>
        </p:spPr>
        <p:txBody>
          <a:bodyPr vert="horz" lIns="91440" tIns="45720" rIns="91440" bIns="45720" rtlCol="0" anchor="b">
            <a:normAutofit/>
          </a:bodyPr>
          <a:lstStyle/>
          <a:p>
            <a:pPr>
              <a:lnSpc>
                <a:spcPct val="90000"/>
              </a:lnSpc>
              <a:spcBef>
                <a:spcPts val="1000"/>
              </a:spcBef>
            </a:pPr>
            <a:endParaRPr lang="en-US" altLang="zh-CN" sz="1700" b="1" kern="1200" dirty="0">
              <a:solidFill>
                <a:schemeClr val="bg1"/>
              </a:solidFill>
              <a:latin typeface="+mn-lt"/>
              <a:ea typeface="+mn-ea"/>
              <a:cs typeface="+mn-cs"/>
            </a:endParaRP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sz="quarter" idx="13"/>
          </p:nvPr>
        </p:nvSpPr>
        <p:spPr>
          <a:xfrm>
            <a:off x="200628" y="1002324"/>
            <a:ext cx="11760656" cy="515327"/>
          </a:xfrm>
        </p:spPr>
        <p:txBody>
          <a:bodyPr vert="horz" lIns="91440" tIns="45720" rIns="91440" bIns="45720" rtlCol="0">
            <a:normAutofit/>
          </a:bodyPr>
          <a:lstStyle/>
          <a:p>
            <a:r>
              <a:rPr lang="en-US" altLang="zh-CN" i="1" kern="1200" dirty="0">
                <a:latin typeface="+mn-lt"/>
                <a:ea typeface="+mn-ea"/>
                <a:cs typeface="+mn-cs"/>
              </a:rPr>
              <a:t>experimental evaluation setting</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14"/>
          </p:nvPr>
        </p:nvSpPr>
        <p:spPr>
          <a:xfrm>
            <a:off x="200628" y="6483677"/>
            <a:ext cx="4444199" cy="365125"/>
          </a:xfrm>
        </p:spPr>
        <p:txBody>
          <a:bodyPr vert="horz" lIns="91440" tIns="45720" rIns="91440" bIns="45720" rtlCol="0" anchor="ctr">
            <a:normAutofit/>
          </a:bodyPr>
          <a:lstStyle/>
          <a:p>
            <a:pPr>
              <a:spcAft>
                <a:spcPts val="600"/>
              </a:spcAft>
            </a:pPr>
            <a:r>
              <a:rPr lang="en-US" kern="1200">
                <a:latin typeface="+mn-lt"/>
                <a:ea typeface="+mn-ea"/>
                <a:cs typeface="+mn-cs"/>
              </a:rPr>
              <a:t>Presenter Name &amp; Date of Presentation</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15"/>
          </p:nvPr>
        </p:nvSpPr>
        <p:spPr>
          <a:xfrm>
            <a:off x="4644828" y="6483677"/>
            <a:ext cx="2902344" cy="365125"/>
          </a:xfrm>
        </p:spPr>
        <p:txBody>
          <a:bodyPr vert="horz" lIns="91440" tIns="45720" rIns="91440" bIns="45720" rtlCol="0" anchor="ctr">
            <a:normAutofit/>
          </a:bodyPr>
          <a:lstStyle/>
          <a:p>
            <a:pPr>
              <a:spcAft>
                <a:spcPts val="600"/>
              </a:spcAft>
            </a:pPr>
            <a:r>
              <a:rPr lang="en-US" kern="1200">
                <a:latin typeface="+mn-lt"/>
                <a:ea typeface="+mn-ea"/>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16"/>
          </p:nvPr>
        </p:nvSpPr>
        <p:spPr>
          <a:xfrm>
            <a:off x="7547172" y="6483677"/>
            <a:ext cx="4413455" cy="365125"/>
          </a:xfrm>
        </p:spPr>
        <p:txBody>
          <a:bodyPr vert="horz" lIns="91440" tIns="45720" rIns="91440" bIns="45720" rtlCol="0" anchor="ctr">
            <a:normAutofit/>
          </a:bodyPr>
          <a:lstStyle/>
          <a:p>
            <a:pPr>
              <a:spcAft>
                <a:spcPts val="600"/>
              </a:spcAft>
            </a:pPr>
            <a:fld id="{753A1DE0-CF65-344E-A1C3-3B403388D3F5}" type="slidenum">
              <a:rPr lang="en-US" smtClean="0"/>
              <a:pPr>
                <a:spcAft>
                  <a:spcPts val="600"/>
                </a:spcAft>
              </a:pPr>
              <a:t>14</a:t>
            </a:fld>
            <a:endParaRPr lang="en-US"/>
          </a:p>
        </p:txBody>
      </p:sp>
      <p:sp>
        <p:nvSpPr>
          <p:cNvPr id="9" name="文本框 8">
            <a:extLst>
              <a:ext uri="{FF2B5EF4-FFF2-40B4-BE49-F238E27FC236}">
                <a16:creationId xmlns:a16="http://schemas.microsoft.com/office/drawing/2014/main" id="{7EA2469D-1156-3250-1BBF-D55149E6235B}"/>
              </a:ext>
            </a:extLst>
          </p:cNvPr>
          <p:cNvSpPr txBox="1"/>
          <p:nvPr/>
        </p:nvSpPr>
        <p:spPr>
          <a:xfrm>
            <a:off x="6490447" y="1768615"/>
            <a:ext cx="4087906" cy="3108543"/>
          </a:xfrm>
          <a:prstGeom prst="rect">
            <a:avLst/>
          </a:prstGeom>
          <a:noFill/>
        </p:spPr>
        <p:txBody>
          <a:bodyPr wrap="square">
            <a:spAutoFit/>
          </a:bodyPr>
          <a:lstStyle/>
          <a:p>
            <a:r>
              <a:rPr lang="en-US" altLang="zh-CN" sz="2800" b="1" i="1" dirty="0" err="1">
                <a:solidFill>
                  <a:srgbClr val="393433"/>
                </a:solidFill>
                <a:latin typeface="DIN Next Pro"/>
              </a:rPr>
              <a:t>Nextage</a:t>
            </a:r>
            <a:r>
              <a:rPr lang="en-US" altLang="zh-CN" sz="2800" i="1" dirty="0">
                <a:solidFill>
                  <a:srgbClr val="393433"/>
                </a:solidFill>
                <a:latin typeface="DIN Next Pro"/>
              </a:rPr>
              <a:t> is a </a:t>
            </a:r>
            <a:r>
              <a:rPr lang="en-US" altLang="zh-CN" sz="2800" b="1" i="1" dirty="0">
                <a:solidFill>
                  <a:srgbClr val="393433"/>
                </a:solidFill>
                <a:latin typeface="DIN Next Pro"/>
              </a:rPr>
              <a:t>humanoid robot</a:t>
            </a:r>
            <a:r>
              <a:rPr lang="en-US" altLang="zh-CN" sz="2800" i="1" dirty="0">
                <a:solidFill>
                  <a:srgbClr val="393433"/>
                </a:solidFill>
                <a:latin typeface="DIN Next Pro"/>
              </a:rPr>
              <a:t> with a head-mounted camera and two arms, each </a:t>
            </a:r>
            <a:r>
              <a:rPr lang="en-US" altLang="zh-CN" sz="2800" i="1" dirty="0" err="1">
                <a:solidFill>
                  <a:srgbClr val="393433"/>
                </a:solidFill>
                <a:latin typeface="DIN Next Pro"/>
              </a:rPr>
              <a:t>Each</a:t>
            </a:r>
            <a:r>
              <a:rPr lang="en-US" altLang="zh-CN" sz="2800" i="1" dirty="0">
                <a:solidFill>
                  <a:srgbClr val="393433"/>
                </a:solidFill>
                <a:latin typeface="DIN Next Pro"/>
              </a:rPr>
              <a:t> arm has </a:t>
            </a:r>
            <a:r>
              <a:rPr lang="en-US" altLang="zh-CN" sz="2800" b="1" i="1" dirty="0">
                <a:solidFill>
                  <a:srgbClr val="393433"/>
                </a:solidFill>
                <a:latin typeface="DIN Next Pro"/>
              </a:rPr>
              <a:t>six degrees of freedom </a:t>
            </a:r>
            <a:r>
              <a:rPr lang="en-US" altLang="zh-CN" sz="2800" i="1" dirty="0">
                <a:solidFill>
                  <a:srgbClr val="393433"/>
                </a:solidFill>
                <a:latin typeface="DIN Next Pro"/>
              </a:rPr>
              <a:t>(</a:t>
            </a:r>
            <a:r>
              <a:rPr lang="en-US" altLang="zh-CN" sz="2800" i="1" dirty="0" err="1">
                <a:solidFill>
                  <a:srgbClr val="393433"/>
                </a:solidFill>
                <a:latin typeface="DIN Next Pro"/>
              </a:rPr>
              <a:t>DoF</a:t>
            </a:r>
            <a:r>
              <a:rPr lang="en-US" altLang="zh-CN" sz="2800" i="1" dirty="0">
                <a:solidFill>
                  <a:srgbClr val="393433"/>
                </a:solidFill>
                <a:latin typeface="DIN Next Pro"/>
              </a:rPr>
              <a:t>) and an additional gripper.</a:t>
            </a:r>
            <a:endParaRPr lang="zh-CN" altLang="en-US" sz="2800" i="1" dirty="0">
              <a:solidFill>
                <a:srgbClr val="393433"/>
              </a:solidFill>
              <a:latin typeface="DIN Next Pro"/>
            </a:endParaRPr>
          </a:p>
        </p:txBody>
      </p:sp>
      <p:pic>
        <p:nvPicPr>
          <p:cNvPr id="10" name="图片 9">
            <a:extLst>
              <a:ext uri="{FF2B5EF4-FFF2-40B4-BE49-F238E27FC236}">
                <a16:creationId xmlns:a16="http://schemas.microsoft.com/office/drawing/2014/main" id="{B67DAD72-ED7D-6130-CB10-0B71321E15CB}"/>
              </a:ext>
            </a:extLst>
          </p:cNvPr>
          <p:cNvPicPr>
            <a:picLocks noChangeAspect="1"/>
          </p:cNvPicPr>
          <p:nvPr/>
        </p:nvPicPr>
        <p:blipFill>
          <a:blip r:embed="rId2"/>
          <a:stretch>
            <a:fillRect/>
          </a:stretch>
        </p:blipFill>
        <p:spPr>
          <a:xfrm>
            <a:off x="1349159" y="1638773"/>
            <a:ext cx="3674510" cy="3354630"/>
          </a:xfrm>
          <a:prstGeom prst="rect">
            <a:avLst/>
          </a:prstGeom>
        </p:spPr>
      </p:pic>
    </p:spTree>
    <p:extLst>
      <p:ext uri="{BB962C8B-B14F-4D97-AF65-F5344CB8AC3E}">
        <p14:creationId xmlns:p14="http://schemas.microsoft.com/office/powerpoint/2010/main" val="2868092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a:xfrm>
            <a:off x="200628" y="98909"/>
            <a:ext cx="11793920" cy="903414"/>
          </a:xfrm>
        </p:spPr>
        <p:txBody>
          <a:bodyPr vert="horz" lIns="91440" tIns="45720" rIns="91440" bIns="45720" rtlCol="0" anchor="ctr">
            <a:normAutofit/>
          </a:bodyPr>
          <a:lstStyle/>
          <a:p>
            <a:r>
              <a:rPr lang="en-US" dirty="0"/>
              <a:t>Experimental Setup</a:t>
            </a:r>
          </a:p>
        </p:txBody>
      </p:sp>
      <p:sp>
        <p:nvSpPr>
          <p:cNvPr id="11" name="文本框 10">
            <a:extLst>
              <a:ext uri="{FF2B5EF4-FFF2-40B4-BE49-F238E27FC236}">
                <a16:creationId xmlns:a16="http://schemas.microsoft.com/office/drawing/2014/main" id="{E3AB20DF-173F-AF1E-2581-6787CCEB076C}"/>
              </a:ext>
            </a:extLst>
          </p:cNvPr>
          <p:cNvSpPr txBox="1"/>
          <p:nvPr/>
        </p:nvSpPr>
        <p:spPr>
          <a:xfrm>
            <a:off x="6172200" y="1478509"/>
            <a:ext cx="5788427" cy="823912"/>
          </a:xfrm>
          <a:prstGeom prst="rect">
            <a:avLst/>
          </a:prstGeom>
        </p:spPr>
        <p:txBody>
          <a:bodyPr vert="horz" lIns="91440" tIns="45720" rIns="91440" bIns="45720" rtlCol="0" anchor="b">
            <a:normAutofit/>
          </a:bodyPr>
          <a:lstStyle/>
          <a:p>
            <a:pPr>
              <a:lnSpc>
                <a:spcPct val="90000"/>
              </a:lnSpc>
              <a:spcBef>
                <a:spcPts val="1000"/>
              </a:spcBef>
            </a:pPr>
            <a:endParaRPr lang="en-US" altLang="zh-CN" sz="1700" b="1" kern="1200" dirty="0">
              <a:solidFill>
                <a:schemeClr val="bg1"/>
              </a:solidFill>
              <a:latin typeface="+mn-lt"/>
              <a:ea typeface="+mn-ea"/>
              <a:cs typeface="+mn-cs"/>
            </a:endParaRP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sz="quarter" idx="13"/>
          </p:nvPr>
        </p:nvSpPr>
        <p:spPr>
          <a:xfrm>
            <a:off x="200628" y="1002324"/>
            <a:ext cx="11760656" cy="515327"/>
          </a:xfrm>
        </p:spPr>
        <p:txBody>
          <a:bodyPr vert="horz" lIns="91440" tIns="45720" rIns="91440" bIns="45720" rtlCol="0">
            <a:normAutofit/>
          </a:bodyPr>
          <a:lstStyle/>
          <a:p>
            <a:r>
              <a:rPr lang="en-US" altLang="zh-CN" i="1" kern="1200" dirty="0">
                <a:latin typeface="+mn-lt"/>
                <a:ea typeface="+mn-ea"/>
                <a:cs typeface="+mn-cs"/>
              </a:rPr>
              <a:t>experimental evaluation setting</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14"/>
          </p:nvPr>
        </p:nvSpPr>
        <p:spPr>
          <a:xfrm>
            <a:off x="200628" y="6483677"/>
            <a:ext cx="4444199" cy="365125"/>
          </a:xfrm>
        </p:spPr>
        <p:txBody>
          <a:bodyPr vert="horz" lIns="91440" tIns="45720" rIns="91440" bIns="45720" rtlCol="0" anchor="ctr">
            <a:normAutofit/>
          </a:bodyPr>
          <a:lstStyle/>
          <a:p>
            <a:pPr>
              <a:spcAft>
                <a:spcPts val="600"/>
              </a:spcAft>
            </a:pPr>
            <a:r>
              <a:rPr lang="en-US" kern="1200">
                <a:latin typeface="+mn-lt"/>
                <a:ea typeface="+mn-ea"/>
                <a:cs typeface="+mn-cs"/>
              </a:rPr>
              <a:t>Presenter Name &amp; Date of Presentation</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15"/>
          </p:nvPr>
        </p:nvSpPr>
        <p:spPr>
          <a:xfrm>
            <a:off x="4644828" y="6483677"/>
            <a:ext cx="2902344" cy="365125"/>
          </a:xfrm>
        </p:spPr>
        <p:txBody>
          <a:bodyPr vert="horz" lIns="91440" tIns="45720" rIns="91440" bIns="45720" rtlCol="0" anchor="ctr">
            <a:normAutofit/>
          </a:bodyPr>
          <a:lstStyle/>
          <a:p>
            <a:pPr>
              <a:spcAft>
                <a:spcPts val="600"/>
              </a:spcAft>
            </a:pPr>
            <a:r>
              <a:rPr lang="en-US" kern="1200">
                <a:latin typeface="+mn-lt"/>
                <a:ea typeface="+mn-ea"/>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16"/>
          </p:nvPr>
        </p:nvSpPr>
        <p:spPr>
          <a:xfrm>
            <a:off x="7547172" y="6483677"/>
            <a:ext cx="4413455" cy="365125"/>
          </a:xfrm>
        </p:spPr>
        <p:txBody>
          <a:bodyPr vert="horz" lIns="91440" tIns="45720" rIns="91440" bIns="45720" rtlCol="0" anchor="ctr">
            <a:normAutofit/>
          </a:bodyPr>
          <a:lstStyle/>
          <a:p>
            <a:pPr>
              <a:spcAft>
                <a:spcPts val="600"/>
              </a:spcAft>
            </a:pPr>
            <a:fld id="{753A1DE0-CF65-344E-A1C3-3B403388D3F5}" type="slidenum">
              <a:rPr lang="en-US" smtClean="0"/>
              <a:pPr>
                <a:spcAft>
                  <a:spcPts val="600"/>
                </a:spcAft>
              </a:pPr>
              <a:t>15</a:t>
            </a:fld>
            <a:endParaRPr lang="en-US"/>
          </a:p>
        </p:txBody>
      </p:sp>
      <p:sp>
        <p:nvSpPr>
          <p:cNvPr id="17" name="文本框 16">
            <a:extLst>
              <a:ext uri="{FF2B5EF4-FFF2-40B4-BE49-F238E27FC236}">
                <a16:creationId xmlns:a16="http://schemas.microsoft.com/office/drawing/2014/main" id="{4A93F0E1-F160-17DD-33C7-5006222B3084}"/>
              </a:ext>
            </a:extLst>
          </p:cNvPr>
          <p:cNvSpPr txBox="1"/>
          <p:nvPr/>
        </p:nvSpPr>
        <p:spPr>
          <a:xfrm>
            <a:off x="5477442" y="2809595"/>
            <a:ext cx="6096000" cy="3693319"/>
          </a:xfrm>
          <a:prstGeom prst="rect">
            <a:avLst/>
          </a:prstGeom>
          <a:noFill/>
        </p:spPr>
        <p:txBody>
          <a:bodyPr wrap="square">
            <a:spAutoFit/>
          </a:bodyPr>
          <a:lstStyle/>
          <a:p>
            <a:r>
              <a:rPr lang="en-US" altLang="zh-CN" b="1" dirty="0">
                <a:solidFill>
                  <a:schemeClr val="bg1"/>
                </a:solidFill>
              </a:rPr>
              <a:t>By combining these three subtasks</a:t>
            </a:r>
            <a:r>
              <a:rPr lang="en-US" altLang="zh-CN" dirty="0">
                <a:solidFill>
                  <a:schemeClr val="bg1"/>
                </a:solidFill>
              </a:rPr>
              <a:t>, the robot performs a complete "</a:t>
            </a:r>
            <a:r>
              <a:rPr lang="en-US" altLang="zh-CN" b="1" dirty="0">
                <a:solidFill>
                  <a:schemeClr val="bg1"/>
                </a:solidFill>
              </a:rPr>
              <a:t>put into the box</a:t>
            </a:r>
            <a:r>
              <a:rPr lang="en-US" altLang="zh-CN" dirty="0">
                <a:solidFill>
                  <a:schemeClr val="bg1"/>
                </a:solidFill>
              </a:rPr>
              <a:t>" task. Each subtask is designed so that the </a:t>
            </a:r>
            <a:r>
              <a:rPr lang="en-US" altLang="zh-CN" b="1" dirty="0">
                <a:solidFill>
                  <a:schemeClr val="bg1"/>
                </a:solidFill>
              </a:rPr>
              <a:t>robot's initial and final positions of the robot are the same</a:t>
            </a:r>
            <a:r>
              <a:rPr lang="en-US" altLang="zh-CN" dirty="0">
                <a:solidFill>
                  <a:schemeClr val="bg1"/>
                </a:solidFill>
              </a:rPr>
              <a:t>, resulting in a </a:t>
            </a:r>
            <a:r>
              <a:rPr lang="en-US" altLang="zh-CN" b="1" dirty="0">
                <a:solidFill>
                  <a:schemeClr val="bg1"/>
                </a:solidFill>
              </a:rPr>
              <a:t>smoother transition between each subtask</a:t>
            </a:r>
            <a:r>
              <a:rPr lang="en-US" altLang="zh-CN" dirty="0">
                <a:solidFill>
                  <a:schemeClr val="bg1"/>
                </a:solidFill>
              </a:rPr>
              <a:t>. smooth transition between each subtask. In addition, since </a:t>
            </a:r>
            <a:r>
              <a:rPr lang="en-US" altLang="zh-CN" b="1" dirty="0">
                <a:solidFill>
                  <a:schemeClr val="bg1"/>
                </a:solidFill>
              </a:rPr>
              <a:t>the initial and final positions </a:t>
            </a:r>
            <a:r>
              <a:rPr lang="en-US" altLang="zh-CN" dirty="0">
                <a:solidFill>
                  <a:schemeClr val="bg1"/>
                </a:solidFill>
              </a:rPr>
              <a:t>of the robot and the MTRNN's initial and final internal states are the same, the only factor that causes the transition between subtasks is the image data. </a:t>
            </a:r>
            <a:r>
              <a:rPr lang="en-US" altLang="zh-CN" b="1" dirty="0">
                <a:solidFill>
                  <a:schemeClr val="bg1"/>
                </a:solidFill>
              </a:rPr>
              <a:t>The only factor that causes the transition between subtasks is the difference in image data</a:t>
            </a:r>
            <a:r>
              <a:rPr lang="en-US" altLang="zh-CN" dirty="0">
                <a:solidFill>
                  <a:schemeClr val="bg1"/>
                </a:solidFill>
              </a:rPr>
              <a:t>. Each subtask is </a:t>
            </a:r>
            <a:r>
              <a:rPr lang="en-US" altLang="zh-CN" b="1" dirty="0">
                <a:solidFill>
                  <a:schemeClr val="bg1"/>
                </a:solidFill>
              </a:rPr>
              <a:t>trained separately and there is no relationship between the three subtasks.</a:t>
            </a:r>
            <a:br>
              <a:rPr lang="en-US" altLang="zh-CN" b="1" dirty="0">
                <a:solidFill>
                  <a:schemeClr val="bg1"/>
                </a:solidFill>
              </a:rPr>
            </a:br>
            <a:endParaRPr lang="zh-CN" altLang="en-US" b="1" dirty="0">
              <a:solidFill>
                <a:schemeClr val="bg1"/>
              </a:solidFill>
            </a:endParaRPr>
          </a:p>
        </p:txBody>
      </p:sp>
      <p:pic>
        <p:nvPicPr>
          <p:cNvPr id="8" name="图片 7">
            <a:extLst>
              <a:ext uri="{FF2B5EF4-FFF2-40B4-BE49-F238E27FC236}">
                <a16:creationId xmlns:a16="http://schemas.microsoft.com/office/drawing/2014/main" id="{9229C45E-08ED-4AEC-4A34-97718C755FE6}"/>
              </a:ext>
            </a:extLst>
          </p:cNvPr>
          <p:cNvPicPr>
            <a:picLocks noChangeAspect="1"/>
          </p:cNvPicPr>
          <p:nvPr/>
        </p:nvPicPr>
        <p:blipFill>
          <a:blip r:embed="rId2"/>
          <a:stretch>
            <a:fillRect/>
          </a:stretch>
        </p:blipFill>
        <p:spPr>
          <a:xfrm>
            <a:off x="384515" y="1784659"/>
            <a:ext cx="5092927" cy="3822691"/>
          </a:xfrm>
          <a:prstGeom prst="rect">
            <a:avLst/>
          </a:prstGeom>
        </p:spPr>
      </p:pic>
      <p:sp>
        <p:nvSpPr>
          <p:cNvPr id="10" name="文本框 9">
            <a:extLst>
              <a:ext uri="{FF2B5EF4-FFF2-40B4-BE49-F238E27FC236}">
                <a16:creationId xmlns:a16="http://schemas.microsoft.com/office/drawing/2014/main" id="{97425F32-4A4A-1ED8-50F8-BD4FDD8C66CB}"/>
              </a:ext>
            </a:extLst>
          </p:cNvPr>
          <p:cNvSpPr txBox="1"/>
          <p:nvPr/>
        </p:nvSpPr>
        <p:spPr>
          <a:xfrm>
            <a:off x="5558117" y="1701958"/>
            <a:ext cx="5199530" cy="923330"/>
          </a:xfrm>
          <a:prstGeom prst="rect">
            <a:avLst/>
          </a:prstGeom>
          <a:noFill/>
        </p:spPr>
        <p:txBody>
          <a:bodyPr wrap="square">
            <a:spAutoFit/>
          </a:bodyPr>
          <a:lstStyle/>
          <a:p>
            <a:pPr marL="342900" indent="-342900">
              <a:buAutoNum type="arabicParenBoth"/>
            </a:pPr>
            <a:r>
              <a:rPr lang="zh-CN" altLang="en-US" dirty="0">
                <a:solidFill>
                  <a:schemeClr val="bg1"/>
                </a:solidFill>
              </a:rPr>
              <a:t>Open a box </a:t>
            </a:r>
            <a:endParaRPr lang="en-US" altLang="zh-CN" dirty="0">
              <a:solidFill>
                <a:schemeClr val="bg1"/>
              </a:solidFill>
            </a:endParaRPr>
          </a:p>
          <a:p>
            <a:pPr marL="342900" indent="-342900">
              <a:buAutoNum type="arabicParenBoth"/>
            </a:pPr>
            <a:r>
              <a:rPr lang="zh-CN" altLang="en-US" dirty="0">
                <a:solidFill>
                  <a:schemeClr val="bg1"/>
                </a:solidFill>
              </a:rPr>
              <a:t>Pick up an object and put it in the box</a:t>
            </a:r>
          </a:p>
          <a:p>
            <a:r>
              <a:rPr lang="zh-CN" altLang="en-US" dirty="0">
                <a:solidFill>
                  <a:schemeClr val="bg1"/>
                </a:solidFill>
              </a:rPr>
              <a:t>(3) Close the box</a:t>
            </a:r>
          </a:p>
        </p:txBody>
      </p:sp>
    </p:spTree>
    <p:extLst>
      <p:ext uri="{BB962C8B-B14F-4D97-AF65-F5344CB8AC3E}">
        <p14:creationId xmlns:p14="http://schemas.microsoft.com/office/powerpoint/2010/main" val="93886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a:xfrm>
            <a:off x="200628" y="98909"/>
            <a:ext cx="11793920" cy="903414"/>
          </a:xfrm>
        </p:spPr>
        <p:txBody>
          <a:bodyPr vert="horz" lIns="91440" tIns="45720" rIns="91440" bIns="45720" rtlCol="0" anchor="ctr">
            <a:normAutofit/>
          </a:bodyPr>
          <a:lstStyle/>
          <a:p>
            <a:r>
              <a:rPr lang="en-US" dirty="0"/>
              <a:t>Experimental Setup</a:t>
            </a:r>
            <a:endParaRPr lang="en-US"/>
          </a:p>
        </p:txBody>
      </p:sp>
      <p:sp>
        <p:nvSpPr>
          <p:cNvPr id="11" name="文本框 10">
            <a:extLst>
              <a:ext uri="{FF2B5EF4-FFF2-40B4-BE49-F238E27FC236}">
                <a16:creationId xmlns:a16="http://schemas.microsoft.com/office/drawing/2014/main" id="{E3AB20DF-173F-AF1E-2581-6787CCEB076C}"/>
              </a:ext>
            </a:extLst>
          </p:cNvPr>
          <p:cNvSpPr txBox="1"/>
          <p:nvPr/>
        </p:nvSpPr>
        <p:spPr>
          <a:xfrm>
            <a:off x="6172200" y="1478509"/>
            <a:ext cx="5788427" cy="823912"/>
          </a:xfrm>
          <a:prstGeom prst="rect">
            <a:avLst/>
          </a:prstGeom>
        </p:spPr>
        <p:txBody>
          <a:bodyPr vert="horz" lIns="91440" tIns="45720" rIns="91440" bIns="45720" rtlCol="0" anchor="b">
            <a:normAutofit/>
          </a:bodyPr>
          <a:lstStyle/>
          <a:p>
            <a:pPr>
              <a:lnSpc>
                <a:spcPct val="90000"/>
              </a:lnSpc>
              <a:spcBef>
                <a:spcPts val="1000"/>
              </a:spcBef>
            </a:pPr>
            <a:endParaRPr lang="en-US" altLang="zh-CN" sz="1700" b="1" kern="1200" dirty="0">
              <a:solidFill>
                <a:schemeClr val="bg1"/>
              </a:solidFill>
              <a:latin typeface="+mn-lt"/>
              <a:ea typeface="+mn-ea"/>
              <a:cs typeface="+mn-cs"/>
            </a:endParaRP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sz="quarter" idx="13"/>
          </p:nvPr>
        </p:nvSpPr>
        <p:spPr>
          <a:xfrm>
            <a:off x="200628" y="1002324"/>
            <a:ext cx="11760656" cy="515327"/>
          </a:xfrm>
        </p:spPr>
        <p:txBody>
          <a:bodyPr vert="horz" lIns="91440" tIns="45720" rIns="91440" bIns="45720" rtlCol="0">
            <a:normAutofit/>
          </a:bodyPr>
          <a:lstStyle/>
          <a:p>
            <a:r>
              <a:rPr lang="en-US" altLang="zh-CN" i="1" kern="1200" dirty="0">
                <a:latin typeface="+mn-lt"/>
                <a:ea typeface="+mn-ea"/>
                <a:cs typeface="+mn-cs"/>
              </a:rPr>
              <a:t>experimental evaluation setting</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14"/>
          </p:nvPr>
        </p:nvSpPr>
        <p:spPr>
          <a:xfrm>
            <a:off x="200628" y="6483677"/>
            <a:ext cx="4444199" cy="365125"/>
          </a:xfrm>
        </p:spPr>
        <p:txBody>
          <a:bodyPr vert="horz" lIns="91440" tIns="45720" rIns="91440" bIns="45720" rtlCol="0" anchor="ctr">
            <a:normAutofit/>
          </a:bodyPr>
          <a:lstStyle/>
          <a:p>
            <a:pPr>
              <a:spcAft>
                <a:spcPts val="600"/>
              </a:spcAft>
            </a:pPr>
            <a:r>
              <a:rPr lang="en-US" kern="1200">
                <a:latin typeface="+mn-lt"/>
                <a:ea typeface="+mn-ea"/>
                <a:cs typeface="+mn-cs"/>
              </a:rPr>
              <a:t>Presenter Name &amp; Date of Presentation</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15"/>
          </p:nvPr>
        </p:nvSpPr>
        <p:spPr>
          <a:xfrm>
            <a:off x="4644828" y="6483677"/>
            <a:ext cx="2902344" cy="365125"/>
          </a:xfrm>
        </p:spPr>
        <p:txBody>
          <a:bodyPr vert="horz" lIns="91440" tIns="45720" rIns="91440" bIns="45720" rtlCol="0" anchor="ctr">
            <a:normAutofit/>
          </a:bodyPr>
          <a:lstStyle/>
          <a:p>
            <a:pPr>
              <a:spcAft>
                <a:spcPts val="600"/>
              </a:spcAft>
            </a:pPr>
            <a:r>
              <a:rPr lang="en-US" kern="1200">
                <a:latin typeface="+mn-lt"/>
                <a:ea typeface="+mn-ea"/>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16"/>
          </p:nvPr>
        </p:nvSpPr>
        <p:spPr>
          <a:xfrm>
            <a:off x="7547172" y="6483677"/>
            <a:ext cx="4413455" cy="365125"/>
          </a:xfrm>
        </p:spPr>
        <p:txBody>
          <a:bodyPr vert="horz" lIns="91440" tIns="45720" rIns="91440" bIns="45720" rtlCol="0" anchor="ctr">
            <a:normAutofit/>
          </a:bodyPr>
          <a:lstStyle/>
          <a:p>
            <a:pPr>
              <a:spcAft>
                <a:spcPts val="600"/>
              </a:spcAft>
            </a:pPr>
            <a:fld id="{753A1DE0-CF65-344E-A1C3-3B403388D3F5}" type="slidenum">
              <a:rPr lang="en-US" smtClean="0"/>
              <a:pPr>
                <a:spcAft>
                  <a:spcPts val="600"/>
                </a:spcAft>
              </a:pPr>
              <a:t>16</a:t>
            </a:fld>
            <a:endParaRPr lang="en-US"/>
          </a:p>
        </p:txBody>
      </p:sp>
      <p:pic>
        <p:nvPicPr>
          <p:cNvPr id="15" name="图片 14">
            <a:extLst>
              <a:ext uri="{FF2B5EF4-FFF2-40B4-BE49-F238E27FC236}">
                <a16:creationId xmlns:a16="http://schemas.microsoft.com/office/drawing/2014/main" id="{1828D3F8-0794-9659-FCF1-B36C56656398}"/>
              </a:ext>
            </a:extLst>
          </p:cNvPr>
          <p:cNvPicPr>
            <a:picLocks noChangeAspect="1"/>
          </p:cNvPicPr>
          <p:nvPr/>
        </p:nvPicPr>
        <p:blipFill>
          <a:blip r:embed="rId2"/>
          <a:stretch>
            <a:fillRect/>
          </a:stretch>
        </p:blipFill>
        <p:spPr>
          <a:xfrm>
            <a:off x="200627" y="1571689"/>
            <a:ext cx="4444199" cy="4286503"/>
          </a:xfrm>
          <a:prstGeom prst="rect">
            <a:avLst/>
          </a:prstGeom>
        </p:spPr>
      </p:pic>
      <p:sp>
        <p:nvSpPr>
          <p:cNvPr id="17" name="文本框 16">
            <a:extLst>
              <a:ext uri="{FF2B5EF4-FFF2-40B4-BE49-F238E27FC236}">
                <a16:creationId xmlns:a16="http://schemas.microsoft.com/office/drawing/2014/main" id="{DCF95CCC-6E8E-71C0-B1BD-9D83D27DAD60}"/>
              </a:ext>
            </a:extLst>
          </p:cNvPr>
          <p:cNvSpPr txBox="1"/>
          <p:nvPr/>
        </p:nvSpPr>
        <p:spPr>
          <a:xfrm>
            <a:off x="4876801" y="2274838"/>
            <a:ext cx="6140650" cy="2308324"/>
          </a:xfrm>
          <a:prstGeom prst="rect">
            <a:avLst/>
          </a:prstGeom>
          <a:noFill/>
        </p:spPr>
        <p:txBody>
          <a:bodyPr wrap="square">
            <a:spAutoFit/>
          </a:bodyPr>
          <a:lstStyle/>
          <a:p>
            <a:r>
              <a:rPr lang="zh-CN" altLang="en-US" sz="2400" dirty="0">
                <a:solidFill>
                  <a:schemeClr val="bg1"/>
                </a:solidFill>
              </a:rPr>
              <a:t>For the object manipulation, we divided the entire field into </a:t>
            </a:r>
            <a:r>
              <a:rPr lang="zh-CN" altLang="en-US" sz="2400" b="1" dirty="0">
                <a:solidFill>
                  <a:schemeClr val="bg1"/>
                </a:solidFill>
              </a:rPr>
              <a:t>16 </a:t>
            </a:r>
            <a:r>
              <a:rPr lang="zh-CN" altLang="en-US" sz="2400" dirty="0">
                <a:solidFill>
                  <a:schemeClr val="bg1"/>
                </a:solidFill>
              </a:rPr>
              <a:t>squares (to facilitate robot positioning) and placed objects at each of the</a:t>
            </a:r>
            <a:r>
              <a:rPr lang="zh-CN" altLang="en-US" sz="2400" b="1" dirty="0">
                <a:solidFill>
                  <a:schemeClr val="bg1"/>
                </a:solidFill>
              </a:rPr>
              <a:t> </a:t>
            </a:r>
            <a:r>
              <a:rPr lang="en-US" altLang="zh-CN" sz="2400" b="1" dirty="0">
                <a:solidFill>
                  <a:schemeClr val="bg1"/>
                </a:solidFill>
              </a:rPr>
              <a:t>9</a:t>
            </a:r>
            <a:r>
              <a:rPr lang="zh-CN" altLang="en-US" sz="2400" b="1" dirty="0">
                <a:solidFill>
                  <a:schemeClr val="bg1"/>
                </a:solidFill>
              </a:rPr>
              <a:t> </a:t>
            </a:r>
            <a:r>
              <a:rPr lang="zh-CN" altLang="en-US" sz="2400" dirty="0">
                <a:solidFill>
                  <a:schemeClr val="bg1"/>
                </a:solidFill>
              </a:rPr>
              <a:t>intersections to complete the three operations described above, </a:t>
            </a:r>
            <a:r>
              <a:rPr lang="zh-CN" altLang="en-US" sz="2400" b="1" dirty="0">
                <a:solidFill>
                  <a:schemeClr val="bg1"/>
                </a:solidFill>
              </a:rPr>
              <a:t>and each subtask was trained three times at these different locations.</a:t>
            </a:r>
          </a:p>
        </p:txBody>
      </p:sp>
    </p:spTree>
    <p:extLst>
      <p:ext uri="{BB962C8B-B14F-4D97-AF65-F5344CB8AC3E}">
        <p14:creationId xmlns:p14="http://schemas.microsoft.com/office/powerpoint/2010/main" val="1212718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a:xfrm>
            <a:off x="200628" y="98909"/>
            <a:ext cx="11793920" cy="903414"/>
          </a:xfrm>
        </p:spPr>
        <p:txBody>
          <a:bodyPr vert="horz" lIns="91440" tIns="45720" rIns="91440" bIns="45720" rtlCol="0" anchor="ctr">
            <a:normAutofit/>
          </a:bodyPr>
          <a:lstStyle/>
          <a:p>
            <a:r>
              <a:rPr lang="en-US" dirty="0"/>
              <a:t>Experimental Setup</a:t>
            </a:r>
            <a:endParaRPr lang="en-US"/>
          </a:p>
        </p:txBody>
      </p:sp>
      <p:sp>
        <p:nvSpPr>
          <p:cNvPr id="11" name="文本框 10">
            <a:extLst>
              <a:ext uri="{FF2B5EF4-FFF2-40B4-BE49-F238E27FC236}">
                <a16:creationId xmlns:a16="http://schemas.microsoft.com/office/drawing/2014/main" id="{E3AB20DF-173F-AF1E-2581-6787CCEB076C}"/>
              </a:ext>
            </a:extLst>
          </p:cNvPr>
          <p:cNvSpPr txBox="1"/>
          <p:nvPr/>
        </p:nvSpPr>
        <p:spPr>
          <a:xfrm>
            <a:off x="6172200" y="1478509"/>
            <a:ext cx="5788427" cy="823912"/>
          </a:xfrm>
          <a:prstGeom prst="rect">
            <a:avLst/>
          </a:prstGeom>
        </p:spPr>
        <p:txBody>
          <a:bodyPr vert="horz" lIns="91440" tIns="45720" rIns="91440" bIns="45720" rtlCol="0" anchor="b">
            <a:normAutofit/>
          </a:bodyPr>
          <a:lstStyle/>
          <a:p>
            <a:pPr>
              <a:lnSpc>
                <a:spcPct val="90000"/>
              </a:lnSpc>
              <a:spcBef>
                <a:spcPts val="1000"/>
              </a:spcBef>
            </a:pPr>
            <a:endParaRPr lang="en-US" altLang="zh-CN" sz="1700" b="1" kern="1200" dirty="0">
              <a:solidFill>
                <a:schemeClr val="bg1"/>
              </a:solidFill>
              <a:latin typeface="+mn-lt"/>
              <a:ea typeface="+mn-ea"/>
              <a:cs typeface="+mn-cs"/>
            </a:endParaRP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sz="quarter" idx="13"/>
          </p:nvPr>
        </p:nvSpPr>
        <p:spPr>
          <a:xfrm>
            <a:off x="200628" y="1002324"/>
            <a:ext cx="11760656" cy="515327"/>
          </a:xfrm>
        </p:spPr>
        <p:txBody>
          <a:bodyPr vert="horz" lIns="91440" tIns="45720" rIns="91440" bIns="45720" rtlCol="0">
            <a:normAutofit/>
          </a:bodyPr>
          <a:lstStyle/>
          <a:p>
            <a:r>
              <a:rPr lang="en-US" altLang="zh-CN" i="1" kern="1200" dirty="0">
                <a:latin typeface="+mn-lt"/>
                <a:ea typeface="+mn-ea"/>
                <a:cs typeface="+mn-cs"/>
              </a:rPr>
              <a:t>experimental evaluation setting</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14"/>
          </p:nvPr>
        </p:nvSpPr>
        <p:spPr>
          <a:xfrm>
            <a:off x="200628" y="6483677"/>
            <a:ext cx="4444199" cy="365125"/>
          </a:xfrm>
        </p:spPr>
        <p:txBody>
          <a:bodyPr vert="horz" lIns="91440" tIns="45720" rIns="91440" bIns="45720" rtlCol="0" anchor="ctr">
            <a:normAutofit/>
          </a:bodyPr>
          <a:lstStyle/>
          <a:p>
            <a:pPr>
              <a:spcAft>
                <a:spcPts val="600"/>
              </a:spcAft>
            </a:pPr>
            <a:r>
              <a:rPr lang="en-US" kern="1200">
                <a:latin typeface="+mn-lt"/>
                <a:ea typeface="+mn-ea"/>
                <a:cs typeface="+mn-cs"/>
              </a:rPr>
              <a:t>Presenter Name &amp; Date of Presentation</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15"/>
          </p:nvPr>
        </p:nvSpPr>
        <p:spPr>
          <a:xfrm>
            <a:off x="4644828" y="6483677"/>
            <a:ext cx="2902344" cy="365125"/>
          </a:xfrm>
        </p:spPr>
        <p:txBody>
          <a:bodyPr vert="horz" lIns="91440" tIns="45720" rIns="91440" bIns="45720" rtlCol="0" anchor="ctr">
            <a:normAutofit/>
          </a:bodyPr>
          <a:lstStyle/>
          <a:p>
            <a:pPr>
              <a:spcAft>
                <a:spcPts val="600"/>
              </a:spcAft>
            </a:pPr>
            <a:r>
              <a:rPr lang="en-US" kern="1200">
                <a:latin typeface="+mn-lt"/>
                <a:ea typeface="+mn-ea"/>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16"/>
          </p:nvPr>
        </p:nvSpPr>
        <p:spPr>
          <a:xfrm>
            <a:off x="7547172" y="6483677"/>
            <a:ext cx="4413455" cy="365125"/>
          </a:xfrm>
        </p:spPr>
        <p:txBody>
          <a:bodyPr vert="horz" lIns="91440" tIns="45720" rIns="91440" bIns="45720" rtlCol="0" anchor="ctr">
            <a:normAutofit/>
          </a:bodyPr>
          <a:lstStyle/>
          <a:p>
            <a:pPr>
              <a:spcAft>
                <a:spcPts val="600"/>
              </a:spcAft>
            </a:pPr>
            <a:fld id="{753A1DE0-CF65-344E-A1C3-3B403388D3F5}" type="slidenum">
              <a:rPr lang="en-US" smtClean="0"/>
              <a:pPr>
                <a:spcAft>
                  <a:spcPts val="600"/>
                </a:spcAft>
              </a:pPr>
              <a:t>17</a:t>
            </a:fld>
            <a:endParaRPr lang="en-US"/>
          </a:p>
        </p:txBody>
      </p:sp>
      <p:sp>
        <p:nvSpPr>
          <p:cNvPr id="17" name="文本框 16">
            <a:extLst>
              <a:ext uri="{FF2B5EF4-FFF2-40B4-BE49-F238E27FC236}">
                <a16:creationId xmlns:a16="http://schemas.microsoft.com/office/drawing/2014/main" id="{DCF95CCC-6E8E-71C0-B1BD-9D83D27DAD60}"/>
              </a:ext>
            </a:extLst>
          </p:cNvPr>
          <p:cNvSpPr txBox="1"/>
          <p:nvPr/>
        </p:nvSpPr>
        <p:spPr>
          <a:xfrm>
            <a:off x="4876801" y="2274838"/>
            <a:ext cx="6140650" cy="2677656"/>
          </a:xfrm>
          <a:prstGeom prst="rect">
            <a:avLst/>
          </a:prstGeom>
          <a:noFill/>
        </p:spPr>
        <p:txBody>
          <a:bodyPr wrap="square">
            <a:spAutoFit/>
          </a:bodyPr>
          <a:lstStyle/>
          <a:p>
            <a:r>
              <a:rPr lang="en-US" altLang="zh-CN" sz="2400" dirty="0">
                <a:solidFill>
                  <a:schemeClr val="bg1"/>
                </a:solidFill>
              </a:rPr>
              <a:t>In addition, in the picking subtask, the robot was also trained to trained on two additional objects: </a:t>
            </a:r>
            <a:r>
              <a:rPr lang="en-US" altLang="zh-CN" sz="2400" b="1" dirty="0">
                <a:solidFill>
                  <a:schemeClr val="bg1"/>
                </a:solidFill>
              </a:rPr>
              <a:t>a white pepper container </a:t>
            </a:r>
            <a:r>
              <a:rPr lang="en-US" altLang="zh-CN" sz="2400" dirty="0">
                <a:solidFill>
                  <a:schemeClr val="bg1"/>
                </a:solidFill>
              </a:rPr>
              <a:t>and </a:t>
            </a:r>
            <a:r>
              <a:rPr lang="en-US" altLang="zh-CN" sz="2400" b="1" dirty="0">
                <a:solidFill>
                  <a:schemeClr val="bg1"/>
                </a:solidFill>
              </a:rPr>
              <a:t>a white package of juice</a:t>
            </a:r>
            <a:r>
              <a:rPr lang="en-US" altLang="zh-CN" sz="2400" dirty="0">
                <a:solidFill>
                  <a:schemeClr val="bg1"/>
                </a:solidFill>
              </a:rPr>
              <a:t>. For the test group, we also prepared a </a:t>
            </a:r>
            <a:r>
              <a:rPr lang="en-US" altLang="zh-CN" sz="2400" b="1" dirty="0">
                <a:solidFill>
                  <a:schemeClr val="bg1"/>
                </a:solidFill>
              </a:rPr>
              <a:t>white steel can</a:t>
            </a:r>
            <a:r>
              <a:rPr lang="en-US" altLang="zh-CN" sz="2400" dirty="0">
                <a:solidFill>
                  <a:schemeClr val="bg1"/>
                </a:solidFill>
              </a:rPr>
              <a:t>, </a:t>
            </a:r>
            <a:r>
              <a:rPr lang="en-US" altLang="zh-CN" sz="2400" b="1" dirty="0">
                <a:solidFill>
                  <a:schemeClr val="bg1"/>
                </a:solidFill>
              </a:rPr>
              <a:t>a salt shaker</a:t>
            </a:r>
            <a:r>
              <a:rPr lang="en-US" altLang="zh-CN" sz="2400" dirty="0">
                <a:solidFill>
                  <a:schemeClr val="bg1"/>
                </a:solidFill>
              </a:rPr>
              <a:t>, </a:t>
            </a:r>
            <a:r>
              <a:rPr lang="en-US" altLang="zh-CN" sz="2400" b="1" dirty="0">
                <a:solidFill>
                  <a:schemeClr val="bg1"/>
                </a:solidFill>
              </a:rPr>
              <a:t>a yellow juice pouch and a red juice pouch </a:t>
            </a:r>
            <a:r>
              <a:rPr lang="en-US" altLang="zh-CN" sz="2400" dirty="0">
                <a:solidFill>
                  <a:schemeClr val="bg1"/>
                </a:solidFill>
              </a:rPr>
              <a:t>to test the generality relative to the picked objects. </a:t>
            </a:r>
            <a:endParaRPr lang="zh-CN" altLang="en-US" sz="2400" dirty="0">
              <a:solidFill>
                <a:schemeClr val="bg1"/>
              </a:solidFill>
            </a:endParaRPr>
          </a:p>
        </p:txBody>
      </p:sp>
      <p:pic>
        <p:nvPicPr>
          <p:cNvPr id="8" name="图片 7">
            <a:extLst>
              <a:ext uri="{FF2B5EF4-FFF2-40B4-BE49-F238E27FC236}">
                <a16:creationId xmlns:a16="http://schemas.microsoft.com/office/drawing/2014/main" id="{DBB995C0-F175-0489-5532-9CF5303BD54D}"/>
              </a:ext>
            </a:extLst>
          </p:cNvPr>
          <p:cNvPicPr>
            <a:picLocks noChangeAspect="1"/>
          </p:cNvPicPr>
          <p:nvPr/>
        </p:nvPicPr>
        <p:blipFill>
          <a:blip r:embed="rId2"/>
          <a:stretch>
            <a:fillRect/>
          </a:stretch>
        </p:blipFill>
        <p:spPr>
          <a:xfrm>
            <a:off x="1174549" y="1679594"/>
            <a:ext cx="2671530" cy="3835365"/>
          </a:xfrm>
          <a:prstGeom prst="rect">
            <a:avLst/>
          </a:prstGeom>
        </p:spPr>
      </p:pic>
    </p:spTree>
    <p:extLst>
      <p:ext uri="{BB962C8B-B14F-4D97-AF65-F5344CB8AC3E}">
        <p14:creationId xmlns:p14="http://schemas.microsoft.com/office/powerpoint/2010/main" val="1020775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a:xfrm>
            <a:off x="200628" y="98909"/>
            <a:ext cx="11793920" cy="903414"/>
          </a:xfrm>
        </p:spPr>
        <p:txBody>
          <a:bodyPr vert="horz" lIns="91440" tIns="45720" rIns="91440" bIns="45720" rtlCol="0" anchor="ctr">
            <a:normAutofit/>
          </a:bodyPr>
          <a:lstStyle/>
          <a:p>
            <a:r>
              <a:rPr lang="en-US" dirty="0"/>
              <a:t>Experimental Setup</a:t>
            </a:r>
            <a:endParaRPr lang="en-US"/>
          </a:p>
        </p:txBody>
      </p:sp>
      <p:sp>
        <p:nvSpPr>
          <p:cNvPr id="18" name="Text Placeholder 2">
            <a:extLst>
              <a:ext uri="{FF2B5EF4-FFF2-40B4-BE49-F238E27FC236}">
                <a16:creationId xmlns:a16="http://schemas.microsoft.com/office/drawing/2014/main" id="{9884376C-360D-5F9C-7A00-D30072E82A76}"/>
              </a:ext>
            </a:extLst>
          </p:cNvPr>
          <p:cNvSpPr>
            <a:spLocks noGrp="1"/>
          </p:cNvSpPr>
          <p:nvPr>
            <p:ph type="body" idx="1"/>
          </p:nvPr>
        </p:nvSpPr>
        <p:spPr>
          <a:xfrm>
            <a:off x="859301" y="1466559"/>
            <a:ext cx="1627226" cy="631876"/>
          </a:xfrm>
        </p:spPr>
        <p:txBody>
          <a:bodyPr>
            <a:normAutofit/>
          </a:bodyPr>
          <a:lstStyle/>
          <a:p>
            <a:pPr>
              <a:lnSpc>
                <a:spcPct val="90000"/>
              </a:lnSpc>
              <a:spcBef>
                <a:spcPts val="1000"/>
              </a:spcBef>
            </a:pPr>
            <a:r>
              <a:rPr lang="en-US" altLang="zh-CN" sz="3200" b="1" kern="1200" dirty="0" err="1">
                <a:solidFill>
                  <a:schemeClr val="bg1"/>
                </a:solidFill>
                <a:latin typeface="+mn-lt"/>
                <a:ea typeface="+mn-ea"/>
                <a:cs typeface="+mn-cs"/>
              </a:rPr>
              <a:t>DataSet</a:t>
            </a:r>
            <a:endParaRPr lang="en-US" altLang="zh-CN" sz="3200" b="1" kern="1200" dirty="0">
              <a:solidFill>
                <a:schemeClr val="bg1"/>
              </a:solidFill>
              <a:latin typeface="+mn-lt"/>
              <a:ea typeface="+mn-ea"/>
              <a:cs typeface="+mn-cs"/>
            </a:endParaRPr>
          </a:p>
        </p:txBody>
      </p:sp>
      <p:sp>
        <p:nvSpPr>
          <p:cNvPr id="11" name="文本框 10">
            <a:extLst>
              <a:ext uri="{FF2B5EF4-FFF2-40B4-BE49-F238E27FC236}">
                <a16:creationId xmlns:a16="http://schemas.microsoft.com/office/drawing/2014/main" id="{E3AB20DF-173F-AF1E-2581-6787CCEB076C}"/>
              </a:ext>
            </a:extLst>
          </p:cNvPr>
          <p:cNvSpPr txBox="1"/>
          <p:nvPr/>
        </p:nvSpPr>
        <p:spPr>
          <a:xfrm>
            <a:off x="6172200" y="1478509"/>
            <a:ext cx="5788427" cy="823912"/>
          </a:xfrm>
          <a:prstGeom prst="rect">
            <a:avLst/>
          </a:prstGeom>
        </p:spPr>
        <p:txBody>
          <a:bodyPr vert="horz" lIns="91440" tIns="45720" rIns="91440" bIns="45720" rtlCol="0" anchor="b">
            <a:normAutofit/>
          </a:bodyPr>
          <a:lstStyle/>
          <a:p>
            <a:pPr>
              <a:lnSpc>
                <a:spcPct val="90000"/>
              </a:lnSpc>
              <a:spcBef>
                <a:spcPts val="1000"/>
              </a:spcBef>
            </a:pPr>
            <a:endParaRPr lang="en-US" altLang="zh-CN" sz="1700" b="1" kern="1200" dirty="0">
              <a:solidFill>
                <a:schemeClr val="bg1"/>
              </a:solidFill>
              <a:latin typeface="+mn-lt"/>
              <a:ea typeface="+mn-ea"/>
              <a:cs typeface="+mn-cs"/>
            </a:endParaRP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sz="quarter" idx="13"/>
          </p:nvPr>
        </p:nvSpPr>
        <p:spPr>
          <a:xfrm>
            <a:off x="200628" y="1002324"/>
            <a:ext cx="11760656" cy="515327"/>
          </a:xfrm>
        </p:spPr>
        <p:txBody>
          <a:bodyPr vert="horz" lIns="91440" tIns="45720" rIns="91440" bIns="45720" rtlCol="0">
            <a:normAutofit/>
          </a:bodyPr>
          <a:lstStyle/>
          <a:p>
            <a:r>
              <a:rPr lang="en-US" altLang="zh-CN" i="1" kern="1200" dirty="0">
                <a:latin typeface="+mn-lt"/>
                <a:ea typeface="+mn-ea"/>
                <a:cs typeface="+mn-cs"/>
              </a:rPr>
              <a:t>experimental evaluation setting</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14"/>
          </p:nvPr>
        </p:nvSpPr>
        <p:spPr>
          <a:xfrm>
            <a:off x="200628" y="6483677"/>
            <a:ext cx="4444199" cy="365125"/>
          </a:xfrm>
        </p:spPr>
        <p:txBody>
          <a:bodyPr vert="horz" lIns="91440" tIns="45720" rIns="91440" bIns="45720" rtlCol="0" anchor="ctr">
            <a:normAutofit/>
          </a:bodyPr>
          <a:lstStyle/>
          <a:p>
            <a:pPr>
              <a:spcAft>
                <a:spcPts val="600"/>
              </a:spcAft>
            </a:pPr>
            <a:r>
              <a:rPr lang="en-US" kern="1200">
                <a:latin typeface="+mn-lt"/>
                <a:ea typeface="+mn-ea"/>
                <a:cs typeface="+mn-cs"/>
              </a:rPr>
              <a:t>Presenter Name &amp; Date of Presentation</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15"/>
          </p:nvPr>
        </p:nvSpPr>
        <p:spPr>
          <a:xfrm>
            <a:off x="4644828" y="6483677"/>
            <a:ext cx="2902344" cy="365125"/>
          </a:xfrm>
        </p:spPr>
        <p:txBody>
          <a:bodyPr vert="horz" lIns="91440" tIns="45720" rIns="91440" bIns="45720" rtlCol="0" anchor="ctr">
            <a:normAutofit/>
          </a:bodyPr>
          <a:lstStyle/>
          <a:p>
            <a:pPr>
              <a:spcAft>
                <a:spcPts val="600"/>
              </a:spcAft>
            </a:pPr>
            <a:r>
              <a:rPr lang="en-US" kern="1200">
                <a:latin typeface="+mn-lt"/>
                <a:ea typeface="+mn-ea"/>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16"/>
          </p:nvPr>
        </p:nvSpPr>
        <p:spPr>
          <a:xfrm>
            <a:off x="7547172" y="6483677"/>
            <a:ext cx="4413455" cy="365125"/>
          </a:xfrm>
        </p:spPr>
        <p:txBody>
          <a:bodyPr vert="horz" lIns="91440" tIns="45720" rIns="91440" bIns="45720" rtlCol="0" anchor="ctr">
            <a:normAutofit/>
          </a:bodyPr>
          <a:lstStyle/>
          <a:p>
            <a:pPr>
              <a:spcAft>
                <a:spcPts val="600"/>
              </a:spcAft>
            </a:pPr>
            <a:fld id="{753A1DE0-CF65-344E-A1C3-3B403388D3F5}" type="slidenum">
              <a:rPr lang="en-US" smtClean="0"/>
              <a:pPr>
                <a:spcAft>
                  <a:spcPts val="600"/>
                </a:spcAft>
              </a:pPr>
              <a:t>18</a:t>
            </a:fld>
            <a:endParaRPr lang="en-US"/>
          </a:p>
        </p:txBody>
      </p:sp>
      <p:sp>
        <p:nvSpPr>
          <p:cNvPr id="10" name="文本框 9">
            <a:extLst>
              <a:ext uri="{FF2B5EF4-FFF2-40B4-BE49-F238E27FC236}">
                <a16:creationId xmlns:a16="http://schemas.microsoft.com/office/drawing/2014/main" id="{5EBFCAF0-CB9C-796E-7CE9-09C4851239A1}"/>
              </a:ext>
            </a:extLst>
          </p:cNvPr>
          <p:cNvSpPr txBox="1"/>
          <p:nvPr/>
        </p:nvSpPr>
        <p:spPr>
          <a:xfrm>
            <a:off x="859301" y="2302421"/>
            <a:ext cx="9664320" cy="3046988"/>
          </a:xfrm>
          <a:prstGeom prst="rect">
            <a:avLst/>
          </a:prstGeom>
          <a:noFill/>
        </p:spPr>
        <p:txBody>
          <a:bodyPr wrap="square">
            <a:spAutoFit/>
          </a:bodyPr>
          <a:lstStyle/>
          <a:p>
            <a:r>
              <a:rPr lang="en-US" altLang="zh-CN" sz="2400" dirty="0">
                <a:solidFill>
                  <a:schemeClr val="bg1"/>
                </a:solidFill>
              </a:rPr>
              <a:t>The training data for the robot was created directly by the experimenter using a 3D </a:t>
            </a:r>
            <a:r>
              <a:rPr lang="en-US" altLang="zh-CN" sz="2400" dirty="0" err="1">
                <a:solidFill>
                  <a:schemeClr val="bg1"/>
                </a:solidFill>
              </a:rPr>
              <a:t>mousethat</a:t>
            </a:r>
            <a:r>
              <a:rPr lang="en-US" altLang="zh-CN" sz="2400" dirty="0">
                <a:solidFill>
                  <a:schemeClr val="bg1"/>
                </a:solidFill>
              </a:rPr>
              <a:t> the motion and image data are sampled simultaneously. </a:t>
            </a:r>
          </a:p>
          <a:p>
            <a:r>
              <a:rPr lang="en-US" altLang="zh-CN" sz="2400" dirty="0">
                <a:solidFill>
                  <a:schemeClr val="bg1"/>
                </a:solidFill>
              </a:rPr>
              <a:t>The images and joint angles of </a:t>
            </a:r>
            <a:r>
              <a:rPr lang="en-US" altLang="zh-CN" sz="2400" dirty="0" err="1">
                <a:solidFill>
                  <a:schemeClr val="bg1"/>
                </a:solidFill>
              </a:rPr>
              <a:t>thetraining</a:t>
            </a:r>
            <a:r>
              <a:rPr lang="en-US" altLang="zh-CN" sz="2400" dirty="0">
                <a:solidFill>
                  <a:schemeClr val="bg1"/>
                </a:solidFill>
              </a:rPr>
              <a:t> data were sampled at a rate of 5 frames per second, and each subtask took approximately</a:t>
            </a:r>
            <a:r>
              <a:rPr lang="en-US" altLang="zh-CN" sz="2400" b="1" dirty="0">
                <a:solidFill>
                  <a:schemeClr val="bg1"/>
                </a:solidFill>
              </a:rPr>
              <a:t> 78</a:t>
            </a:r>
            <a:r>
              <a:rPr lang="en-US" altLang="zh-CN" sz="2400" dirty="0">
                <a:solidFill>
                  <a:schemeClr val="bg1"/>
                </a:solidFill>
              </a:rPr>
              <a:t> seconds were required.</a:t>
            </a:r>
            <a:br>
              <a:rPr lang="en-US" altLang="zh-CN" sz="2400" dirty="0">
                <a:solidFill>
                  <a:schemeClr val="bg1"/>
                </a:solidFill>
              </a:rPr>
            </a:br>
            <a:r>
              <a:rPr lang="en-US" altLang="zh-CN" sz="2400" dirty="0">
                <a:solidFill>
                  <a:schemeClr val="bg1"/>
                </a:solidFill>
              </a:rPr>
              <a:t>The robot's camera captured a </a:t>
            </a:r>
            <a:r>
              <a:rPr lang="en-US" altLang="zh-CN" sz="2400" b="1" dirty="0">
                <a:solidFill>
                  <a:schemeClr val="bg1"/>
                </a:solidFill>
              </a:rPr>
              <a:t>64x64</a:t>
            </a:r>
            <a:r>
              <a:rPr lang="en-US" altLang="zh-CN" sz="2400" dirty="0">
                <a:solidFill>
                  <a:schemeClr val="bg1"/>
                </a:solidFill>
              </a:rPr>
              <a:t> pixel RGB image with the number of </a:t>
            </a:r>
            <a:r>
              <a:rPr lang="en-US" altLang="zh-CN" sz="2400" b="1" dirty="0">
                <a:solidFill>
                  <a:schemeClr val="bg1"/>
                </a:solidFill>
              </a:rPr>
              <a:t>12,288</a:t>
            </a:r>
            <a:br>
              <a:rPr lang="en-US" altLang="zh-CN"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51328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a:xfrm>
            <a:off x="200628" y="98909"/>
            <a:ext cx="11793920" cy="903414"/>
          </a:xfrm>
        </p:spPr>
        <p:txBody>
          <a:bodyPr vert="horz" lIns="91440" tIns="45720" rIns="91440" bIns="45720" rtlCol="0" anchor="ctr">
            <a:normAutofit/>
          </a:bodyPr>
          <a:lstStyle/>
          <a:p>
            <a:r>
              <a:rPr lang="en-US" dirty="0"/>
              <a:t>Experimental Setup</a:t>
            </a:r>
            <a:endParaRPr lang="en-US"/>
          </a:p>
        </p:txBody>
      </p:sp>
      <p:sp>
        <p:nvSpPr>
          <p:cNvPr id="18" name="Text Placeholder 2">
            <a:extLst>
              <a:ext uri="{FF2B5EF4-FFF2-40B4-BE49-F238E27FC236}">
                <a16:creationId xmlns:a16="http://schemas.microsoft.com/office/drawing/2014/main" id="{9884376C-360D-5F9C-7A00-D30072E82A76}"/>
              </a:ext>
            </a:extLst>
          </p:cNvPr>
          <p:cNvSpPr>
            <a:spLocks noGrp="1"/>
          </p:cNvSpPr>
          <p:nvPr>
            <p:ph type="body" idx="1"/>
          </p:nvPr>
        </p:nvSpPr>
        <p:spPr>
          <a:xfrm>
            <a:off x="618670" y="1162571"/>
            <a:ext cx="1627226" cy="631876"/>
          </a:xfrm>
        </p:spPr>
        <p:txBody>
          <a:bodyPr>
            <a:normAutofit/>
          </a:bodyPr>
          <a:lstStyle/>
          <a:p>
            <a:pPr>
              <a:lnSpc>
                <a:spcPct val="90000"/>
              </a:lnSpc>
              <a:spcBef>
                <a:spcPts val="1000"/>
              </a:spcBef>
            </a:pPr>
            <a:r>
              <a:rPr lang="en-US" altLang="zh-CN" sz="3200" b="1" kern="1200" dirty="0" err="1">
                <a:solidFill>
                  <a:schemeClr val="bg1"/>
                </a:solidFill>
                <a:latin typeface="+mn-lt"/>
                <a:ea typeface="+mn-ea"/>
                <a:cs typeface="+mn-cs"/>
              </a:rPr>
              <a:t>DataSet</a:t>
            </a:r>
            <a:endParaRPr lang="en-US" altLang="zh-CN" sz="3200" b="1" kern="1200" dirty="0">
              <a:solidFill>
                <a:schemeClr val="bg1"/>
              </a:solidFill>
              <a:latin typeface="+mn-lt"/>
              <a:ea typeface="+mn-ea"/>
              <a:cs typeface="+mn-cs"/>
            </a:endParaRPr>
          </a:p>
        </p:txBody>
      </p:sp>
      <p:sp>
        <p:nvSpPr>
          <p:cNvPr id="11" name="文本框 10">
            <a:extLst>
              <a:ext uri="{FF2B5EF4-FFF2-40B4-BE49-F238E27FC236}">
                <a16:creationId xmlns:a16="http://schemas.microsoft.com/office/drawing/2014/main" id="{E3AB20DF-173F-AF1E-2581-6787CCEB076C}"/>
              </a:ext>
            </a:extLst>
          </p:cNvPr>
          <p:cNvSpPr txBox="1"/>
          <p:nvPr/>
        </p:nvSpPr>
        <p:spPr>
          <a:xfrm>
            <a:off x="6172200" y="1478509"/>
            <a:ext cx="5788427" cy="823912"/>
          </a:xfrm>
          <a:prstGeom prst="rect">
            <a:avLst/>
          </a:prstGeom>
        </p:spPr>
        <p:txBody>
          <a:bodyPr vert="horz" lIns="91440" tIns="45720" rIns="91440" bIns="45720" rtlCol="0" anchor="b">
            <a:normAutofit/>
          </a:bodyPr>
          <a:lstStyle/>
          <a:p>
            <a:pPr>
              <a:lnSpc>
                <a:spcPct val="90000"/>
              </a:lnSpc>
              <a:spcBef>
                <a:spcPts val="1000"/>
              </a:spcBef>
            </a:pPr>
            <a:endParaRPr lang="en-US" altLang="zh-CN" sz="1700" b="1" kern="1200" dirty="0">
              <a:solidFill>
                <a:schemeClr val="bg1"/>
              </a:solidFill>
              <a:latin typeface="+mn-lt"/>
              <a:ea typeface="+mn-ea"/>
              <a:cs typeface="+mn-cs"/>
            </a:endParaRP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sz="quarter" idx="13"/>
          </p:nvPr>
        </p:nvSpPr>
        <p:spPr>
          <a:xfrm>
            <a:off x="200628" y="1002324"/>
            <a:ext cx="11760656" cy="515327"/>
          </a:xfrm>
        </p:spPr>
        <p:txBody>
          <a:bodyPr vert="horz" lIns="91440" tIns="45720" rIns="91440" bIns="45720" rtlCol="0">
            <a:normAutofit/>
          </a:bodyPr>
          <a:lstStyle/>
          <a:p>
            <a:r>
              <a:rPr lang="en-US" altLang="zh-CN" i="1" kern="1200" dirty="0">
                <a:latin typeface="+mn-lt"/>
                <a:ea typeface="+mn-ea"/>
                <a:cs typeface="+mn-cs"/>
              </a:rPr>
              <a:t>experimental evaluation setting</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14"/>
          </p:nvPr>
        </p:nvSpPr>
        <p:spPr>
          <a:xfrm>
            <a:off x="200628" y="6483677"/>
            <a:ext cx="4444199" cy="365125"/>
          </a:xfrm>
        </p:spPr>
        <p:txBody>
          <a:bodyPr vert="horz" lIns="91440" tIns="45720" rIns="91440" bIns="45720" rtlCol="0" anchor="ctr">
            <a:normAutofit/>
          </a:bodyPr>
          <a:lstStyle/>
          <a:p>
            <a:pPr>
              <a:spcAft>
                <a:spcPts val="600"/>
              </a:spcAft>
            </a:pPr>
            <a:r>
              <a:rPr lang="en-US" kern="1200">
                <a:latin typeface="+mn-lt"/>
                <a:ea typeface="+mn-ea"/>
                <a:cs typeface="+mn-cs"/>
              </a:rPr>
              <a:t>Presenter Name &amp; Date of Presentation</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15"/>
          </p:nvPr>
        </p:nvSpPr>
        <p:spPr>
          <a:xfrm>
            <a:off x="4644828" y="6483677"/>
            <a:ext cx="2902344" cy="365125"/>
          </a:xfrm>
        </p:spPr>
        <p:txBody>
          <a:bodyPr vert="horz" lIns="91440" tIns="45720" rIns="91440" bIns="45720" rtlCol="0" anchor="ctr">
            <a:normAutofit/>
          </a:bodyPr>
          <a:lstStyle/>
          <a:p>
            <a:pPr>
              <a:spcAft>
                <a:spcPts val="600"/>
              </a:spcAft>
            </a:pPr>
            <a:r>
              <a:rPr lang="en-US" kern="1200">
                <a:latin typeface="+mn-lt"/>
                <a:ea typeface="+mn-ea"/>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16"/>
          </p:nvPr>
        </p:nvSpPr>
        <p:spPr>
          <a:xfrm>
            <a:off x="7547172" y="6483677"/>
            <a:ext cx="4413455" cy="365125"/>
          </a:xfrm>
        </p:spPr>
        <p:txBody>
          <a:bodyPr vert="horz" lIns="91440" tIns="45720" rIns="91440" bIns="45720" rtlCol="0" anchor="ctr">
            <a:normAutofit/>
          </a:bodyPr>
          <a:lstStyle/>
          <a:p>
            <a:pPr>
              <a:spcAft>
                <a:spcPts val="600"/>
              </a:spcAft>
            </a:pPr>
            <a:fld id="{753A1DE0-CF65-344E-A1C3-3B403388D3F5}" type="slidenum">
              <a:rPr lang="en-US" smtClean="0"/>
              <a:pPr>
                <a:spcAft>
                  <a:spcPts val="600"/>
                </a:spcAft>
              </a:pPr>
              <a:t>19</a:t>
            </a:fld>
            <a:endParaRPr lang="en-US"/>
          </a:p>
        </p:txBody>
      </p:sp>
      <p:pic>
        <p:nvPicPr>
          <p:cNvPr id="8" name="图片 7">
            <a:extLst>
              <a:ext uri="{FF2B5EF4-FFF2-40B4-BE49-F238E27FC236}">
                <a16:creationId xmlns:a16="http://schemas.microsoft.com/office/drawing/2014/main" id="{95533D61-5BB7-9C15-AB4F-7EC52D88C890}"/>
              </a:ext>
            </a:extLst>
          </p:cNvPr>
          <p:cNvPicPr>
            <a:picLocks noChangeAspect="1"/>
          </p:cNvPicPr>
          <p:nvPr/>
        </p:nvPicPr>
        <p:blipFill>
          <a:blip r:embed="rId2"/>
          <a:stretch>
            <a:fillRect/>
          </a:stretch>
        </p:blipFill>
        <p:spPr>
          <a:xfrm>
            <a:off x="0" y="1794447"/>
            <a:ext cx="3721335" cy="4345272"/>
          </a:xfrm>
          <a:prstGeom prst="rect">
            <a:avLst/>
          </a:prstGeom>
        </p:spPr>
      </p:pic>
      <p:sp>
        <p:nvSpPr>
          <p:cNvPr id="12" name="文本框 11">
            <a:extLst>
              <a:ext uri="{FF2B5EF4-FFF2-40B4-BE49-F238E27FC236}">
                <a16:creationId xmlns:a16="http://schemas.microsoft.com/office/drawing/2014/main" id="{690FA8C3-2B8E-C4D9-77A0-5C51D9E92AD9}"/>
              </a:ext>
            </a:extLst>
          </p:cNvPr>
          <p:cNvSpPr txBox="1"/>
          <p:nvPr/>
        </p:nvSpPr>
        <p:spPr>
          <a:xfrm>
            <a:off x="4160520" y="1977591"/>
            <a:ext cx="7467600" cy="4524315"/>
          </a:xfrm>
          <a:prstGeom prst="rect">
            <a:avLst/>
          </a:prstGeom>
          <a:noFill/>
        </p:spPr>
        <p:txBody>
          <a:bodyPr wrap="square">
            <a:spAutoFit/>
          </a:bodyPr>
          <a:lstStyle/>
          <a:p>
            <a:r>
              <a:rPr lang="en-US" altLang="zh-CN" sz="2400" dirty="0">
                <a:solidFill>
                  <a:schemeClr val="bg1"/>
                </a:solidFill>
              </a:rPr>
              <a:t>The training data was processed by CAE to </a:t>
            </a:r>
            <a:r>
              <a:rPr lang="en-US" altLang="zh-CN" sz="2400" b="1" dirty="0">
                <a:solidFill>
                  <a:schemeClr val="bg1"/>
                </a:solidFill>
              </a:rPr>
              <a:t>reduce its dimensionality to 20.</a:t>
            </a:r>
          </a:p>
          <a:p>
            <a:endParaRPr lang="en-US" altLang="zh-CN" sz="2400" dirty="0">
              <a:solidFill>
                <a:schemeClr val="bg1"/>
              </a:solidFill>
            </a:endParaRPr>
          </a:p>
          <a:p>
            <a:r>
              <a:rPr lang="en-US" altLang="zh-CN" sz="2400" dirty="0">
                <a:solidFill>
                  <a:schemeClr val="bg1"/>
                </a:solidFill>
              </a:rPr>
              <a:t>The TRNN training data are </a:t>
            </a:r>
            <a:r>
              <a:rPr lang="en-US" altLang="zh-CN" sz="2400" b="1" dirty="0">
                <a:solidFill>
                  <a:schemeClr val="bg1"/>
                </a:solidFill>
              </a:rPr>
              <a:t>20 raw image </a:t>
            </a:r>
            <a:r>
              <a:rPr lang="en-US" altLang="zh-CN" sz="2400" dirty="0">
                <a:solidFill>
                  <a:schemeClr val="bg1"/>
                </a:solidFill>
              </a:rPr>
              <a:t>features with the robot arm and gripper's </a:t>
            </a:r>
            <a:r>
              <a:rPr lang="en-US" altLang="zh-CN" sz="2400" b="1" dirty="0">
                <a:solidFill>
                  <a:schemeClr val="bg1"/>
                </a:solidFill>
              </a:rPr>
              <a:t>14 joint angles </a:t>
            </a:r>
            <a:r>
              <a:rPr lang="en-US" altLang="zh-CN" sz="2400" dirty="0">
                <a:solidFill>
                  <a:schemeClr val="bg1"/>
                </a:solidFill>
              </a:rPr>
              <a:t>connected to the data. </a:t>
            </a:r>
          </a:p>
          <a:p>
            <a:endParaRPr lang="en-US" altLang="zh-CN" sz="2400" dirty="0">
              <a:solidFill>
                <a:schemeClr val="bg1"/>
              </a:solidFill>
            </a:endParaRPr>
          </a:p>
          <a:p>
            <a:r>
              <a:rPr lang="en-US" altLang="zh-CN" sz="2400" dirty="0">
                <a:solidFill>
                  <a:schemeClr val="bg1"/>
                </a:solidFill>
              </a:rPr>
              <a:t>The training data for all subtasks </a:t>
            </a:r>
            <a:r>
              <a:rPr lang="en-US" altLang="zh-CN" sz="2400" b="1" dirty="0">
                <a:solidFill>
                  <a:schemeClr val="bg1"/>
                </a:solidFill>
              </a:rPr>
              <a:t>data were looped three times</a:t>
            </a:r>
            <a:r>
              <a:rPr lang="en-US" altLang="zh-CN" sz="2400" dirty="0">
                <a:solidFill>
                  <a:schemeClr val="bg1"/>
                </a:solidFill>
              </a:rPr>
              <a:t>, which means that the training data were prepared so that each sub-tasks were repeated three times to </a:t>
            </a:r>
            <a:r>
              <a:rPr lang="en-US" altLang="zh-CN" sz="2400" b="1" dirty="0">
                <a:solidFill>
                  <a:schemeClr val="bg1"/>
                </a:solidFill>
              </a:rPr>
              <a:t>stabilize and smooth the output.</a:t>
            </a:r>
            <a:br>
              <a:rPr lang="en-US" altLang="zh-CN"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382582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Motivation and Main Problem</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500359"/>
            <a:ext cx="11760000" cy="4860000"/>
          </a:xfrm>
        </p:spPr>
        <p:txBody>
          <a:bodyPr>
            <a:normAutofit fontScale="92500" lnSpcReduction="10000"/>
          </a:bodyPr>
          <a:lstStyle/>
          <a:p>
            <a:pPr marL="0" indent="0">
              <a:lnSpc>
                <a:spcPct val="150000"/>
              </a:lnSpc>
              <a:buNone/>
            </a:pPr>
            <a:r>
              <a:rPr lang="en-US" b="1" dirty="0">
                <a:latin typeface="+mj-lt"/>
              </a:rPr>
              <a:t>High-level description of problem being solved</a:t>
            </a:r>
            <a:endParaRPr lang="en-US" dirty="0">
              <a:latin typeface="+mj-lt"/>
            </a:endParaRPr>
          </a:p>
          <a:p>
            <a:pPr marL="0" indent="0">
              <a:lnSpc>
                <a:spcPct val="150000"/>
              </a:lnSpc>
              <a:buNone/>
            </a:pPr>
            <a:r>
              <a:rPr lang="en-US" dirty="0">
                <a:latin typeface="+mj-lt"/>
              </a:rPr>
              <a:t>How to </a:t>
            </a:r>
            <a:r>
              <a:rPr lang="en-US" altLang="zh-CN" dirty="0">
                <a:latin typeface="+mj-lt"/>
              </a:rPr>
              <a:t>design robots that can combine appropriate actions in a dynamic environment to complete a complex task that comprises multiple subtasks. </a:t>
            </a:r>
            <a:endParaRPr lang="en-US" dirty="0">
              <a:latin typeface="+mj-lt"/>
            </a:endParaRPr>
          </a:p>
          <a:p>
            <a:pPr algn="just">
              <a:lnSpc>
                <a:spcPct val="150000"/>
              </a:lnSpc>
            </a:pPr>
            <a:r>
              <a:rPr lang="zh-CN" altLang="en-US" kern="100" dirty="0">
                <a:solidFill>
                  <a:prstClr val="black"/>
                </a:solidFill>
                <a:latin typeface="+mj-lt"/>
                <a:ea typeface="等线" panose="02010600030101010101" pitchFamily="2" charset="-122"/>
                <a:cs typeface="Times New Roman" panose="02020603050405020304" pitchFamily="18" charset="0"/>
              </a:rPr>
              <a:t>“</a:t>
            </a:r>
            <a:r>
              <a:rPr lang="en-US" altLang="zh-CN" kern="100" dirty="0">
                <a:solidFill>
                  <a:prstClr val="black"/>
                </a:solidFill>
                <a:latin typeface="+mj-lt"/>
                <a:ea typeface="等线" panose="02010600030101010101" pitchFamily="2" charset="-122"/>
                <a:cs typeface="Times New Roman" panose="02020603050405020304" pitchFamily="18" charset="0"/>
              </a:rPr>
              <a:t>As the number of situations and task types increase, it becomes extremely difficult to define the features and design appropriate motions for each condition.</a:t>
            </a:r>
            <a:r>
              <a:rPr lang="zh-CN" altLang="en-US" kern="100" dirty="0">
                <a:solidFill>
                  <a:prstClr val="black"/>
                </a:solidFill>
                <a:latin typeface="+mj-lt"/>
                <a:ea typeface="等线" panose="02010600030101010101" pitchFamily="2" charset="-122"/>
                <a:cs typeface="Times New Roman" panose="02020603050405020304" pitchFamily="18" charset="0"/>
              </a:rPr>
              <a:t>”</a:t>
            </a:r>
            <a:endParaRPr lang="en-US" altLang="zh-CN" kern="100" dirty="0">
              <a:solidFill>
                <a:prstClr val="black"/>
              </a:solidFill>
              <a:latin typeface="+mj-lt"/>
              <a:ea typeface="等线" panose="02010600030101010101" pitchFamily="2" charset="-122"/>
              <a:cs typeface="Times New Roman" panose="02020603050405020304" pitchFamily="18" charset="0"/>
            </a:endParaRPr>
          </a:p>
          <a:p>
            <a:pPr algn="just">
              <a:lnSpc>
                <a:spcPct val="150000"/>
              </a:lnSpc>
            </a:pPr>
            <a:r>
              <a:rPr lang="en-US" altLang="zh-CN" kern="100" dirty="0">
                <a:solidFill>
                  <a:prstClr val="black"/>
                </a:solidFill>
                <a:latin typeface="+mj-lt"/>
                <a:ea typeface="等线" panose="02010600030101010101" pitchFamily="2" charset="-122"/>
                <a:cs typeface="Times New Roman" panose="02020603050405020304" pitchFamily="18" charset="0"/>
              </a:rPr>
              <a:t>“Robot manipulation methods that can extract features easily, function in unknown situations, and generate and combine various tasks to suit changing work environments are desirable. </a:t>
            </a:r>
            <a:r>
              <a:rPr lang="zh-CN" altLang="en-US" kern="100" dirty="0">
                <a:solidFill>
                  <a:prstClr val="black"/>
                </a:solidFill>
                <a:latin typeface="+mj-lt"/>
                <a:ea typeface="等线" panose="02010600030101010101" pitchFamily="2" charset="-122"/>
                <a:cs typeface="Times New Roman" panose="02020603050405020304" pitchFamily="18" charset="0"/>
              </a:rPr>
              <a:t>”</a:t>
            </a:r>
            <a:endParaRPr lang="en-US" dirty="0">
              <a:latin typeface="+mj-lt"/>
            </a:endParaRPr>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CN" dirty="0"/>
              <a:t>Further explaination of the title with supporting evidence</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a:t>
            </a:fld>
            <a:endParaRPr lang="en-US" dirty="0"/>
          </a:p>
        </p:txBody>
      </p:sp>
    </p:spTree>
    <p:extLst>
      <p:ext uri="{BB962C8B-B14F-4D97-AF65-F5344CB8AC3E}">
        <p14:creationId xmlns:p14="http://schemas.microsoft.com/office/powerpoint/2010/main" val="3838098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a:xfrm>
            <a:off x="200628" y="98909"/>
            <a:ext cx="11793920" cy="903414"/>
          </a:xfrm>
        </p:spPr>
        <p:txBody>
          <a:bodyPr vert="horz" lIns="91440" tIns="45720" rIns="91440" bIns="45720" rtlCol="0" anchor="ctr">
            <a:normAutofit/>
          </a:bodyPr>
          <a:lstStyle/>
          <a:p>
            <a:r>
              <a:rPr lang="en-US" dirty="0"/>
              <a:t>Experimental Setup</a:t>
            </a:r>
            <a:endParaRPr lang="en-US"/>
          </a:p>
        </p:txBody>
      </p:sp>
      <p:sp>
        <p:nvSpPr>
          <p:cNvPr id="18" name="Text Placeholder 2">
            <a:extLst>
              <a:ext uri="{FF2B5EF4-FFF2-40B4-BE49-F238E27FC236}">
                <a16:creationId xmlns:a16="http://schemas.microsoft.com/office/drawing/2014/main" id="{9884376C-360D-5F9C-7A00-D30072E82A76}"/>
              </a:ext>
            </a:extLst>
          </p:cNvPr>
          <p:cNvSpPr>
            <a:spLocks noGrp="1"/>
          </p:cNvSpPr>
          <p:nvPr>
            <p:ph type="body" idx="1"/>
          </p:nvPr>
        </p:nvSpPr>
        <p:spPr>
          <a:xfrm>
            <a:off x="618670" y="1162571"/>
            <a:ext cx="3191330" cy="1139850"/>
          </a:xfrm>
        </p:spPr>
        <p:txBody>
          <a:bodyPr>
            <a:normAutofit/>
          </a:bodyPr>
          <a:lstStyle/>
          <a:p>
            <a:pPr>
              <a:lnSpc>
                <a:spcPct val="90000"/>
              </a:lnSpc>
              <a:spcBef>
                <a:spcPts val="1000"/>
              </a:spcBef>
            </a:pPr>
            <a:r>
              <a:rPr lang="en-US" altLang="zh-CN" sz="3200" b="1" kern="1200" dirty="0">
                <a:solidFill>
                  <a:schemeClr val="bg1"/>
                </a:solidFill>
                <a:latin typeface="+mn-lt"/>
                <a:ea typeface="+mn-ea"/>
                <a:cs typeface="+mn-cs"/>
              </a:rPr>
              <a:t>How to train</a:t>
            </a:r>
          </a:p>
        </p:txBody>
      </p:sp>
      <p:sp>
        <p:nvSpPr>
          <p:cNvPr id="11" name="文本框 10">
            <a:extLst>
              <a:ext uri="{FF2B5EF4-FFF2-40B4-BE49-F238E27FC236}">
                <a16:creationId xmlns:a16="http://schemas.microsoft.com/office/drawing/2014/main" id="{E3AB20DF-173F-AF1E-2581-6787CCEB076C}"/>
              </a:ext>
            </a:extLst>
          </p:cNvPr>
          <p:cNvSpPr txBox="1"/>
          <p:nvPr/>
        </p:nvSpPr>
        <p:spPr>
          <a:xfrm>
            <a:off x="6172200" y="1478509"/>
            <a:ext cx="5788427" cy="823912"/>
          </a:xfrm>
          <a:prstGeom prst="rect">
            <a:avLst/>
          </a:prstGeom>
        </p:spPr>
        <p:txBody>
          <a:bodyPr vert="horz" lIns="91440" tIns="45720" rIns="91440" bIns="45720" rtlCol="0" anchor="b">
            <a:normAutofit/>
          </a:bodyPr>
          <a:lstStyle/>
          <a:p>
            <a:pPr>
              <a:lnSpc>
                <a:spcPct val="90000"/>
              </a:lnSpc>
              <a:spcBef>
                <a:spcPts val="1000"/>
              </a:spcBef>
            </a:pPr>
            <a:endParaRPr lang="en-US" altLang="zh-CN" sz="1700" b="1" kern="1200" dirty="0">
              <a:solidFill>
                <a:schemeClr val="bg1"/>
              </a:solidFill>
              <a:latin typeface="+mn-lt"/>
              <a:ea typeface="+mn-ea"/>
              <a:cs typeface="+mn-cs"/>
            </a:endParaRP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sz="quarter" idx="13"/>
          </p:nvPr>
        </p:nvSpPr>
        <p:spPr>
          <a:xfrm>
            <a:off x="200628" y="1002324"/>
            <a:ext cx="11760656" cy="515327"/>
          </a:xfrm>
        </p:spPr>
        <p:txBody>
          <a:bodyPr vert="horz" lIns="91440" tIns="45720" rIns="91440" bIns="45720" rtlCol="0">
            <a:normAutofit/>
          </a:bodyPr>
          <a:lstStyle/>
          <a:p>
            <a:r>
              <a:rPr lang="en-US" altLang="zh-CN" i="1" kern="1200" dirty="0">
                <a:latin typeface="+mn-lt"/>
                <a:ea typeface="+mn-ea"/>
                <a:cs typeface="+mn-cs"/>
              </a:rPr>
              <a:t>experimental evaluation setting</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14"/>
          </p:nvPr>
        </p:nvSpPr>
        <p:spPr>
          <a:xfrm>
            <a:off x="200628" y="6483677"/>
            <a:ext cx="4444199" cy="365125"/>
          </a:xfrm>
        </p:spPr>
        <p:txBody>
          <a:bodyPr vert="horz" lIns="91440" tIns="45720" rIns="91440" bIns="45720" rtlCol="0" anchor="ctr">
            <a:normAutofit/>
          </a:bodyPr>
          <a:lstStyle/>
          <a:p>
            <a:pPr>
              <a:spcAft>
                <a:spcPts val="600"/>
              </a:spcAft>
            </a:pPr>
            <a:r>
              <a:rPr lang="en-US" kern="1200">
                <a:latin typeface="+mn-lt"/>
                <a:ea typeface="+mn-ea"/>
                <a:cs typeface="+mn-cs"/>
              </a:rPr>
              <a:t>Presenter Name &amp; Date of Presentation</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15"/>
          </p:nvPr>
        </p:nvSpPr>
        <p:spPr>
          <a:xfrm>
            <a:off x="4644828" y="6483677"/>
            <a:ext cx="2902344" cy="365125"/>
          </a:xfrm>
        </p:spPr>
        <p:txBody>
          <a:bodyPr vert="horz" lIns="91440" tIns="45720" rIns="91440" bIns="45720" rtlCol="0" anchor="ctr">
            <a:normAutofit/>
          </a:bodyPr>
          <a:lstStyle/>
          <a:p>
            <a:pPr>
              <a:spcAft>
                <a:spcPts val="600"/>
              </a:spcAft>
            </a:pPr>
            <a:r>
              <a:rPr lang="en-US" kern="1200">
                <a:latin typeface="+mn-lt"/>
                <a:ea typeface="+mn-ea"/>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16"/>
          </p:nvPr>
        </p:nvSpPr>
        <p:spPr>
          <a:xfrm>
            <a:off x="7547172" y="6483677"/>
            <a:ext cx="4413455" cy="365125"/>
          </a:xfrm>
        </p:spPr>
        <p:txBody>
          <a:bodyPr vert="horz" lIns="91440" tIns="45720" rIns="91440" bIns="45720" rtlCol="0" anchor="ctr">
            <a:normAutofit/>
          </a:bodyPr>
          <a:lstStyle/>
          <a:p>
            <a:pPr>
              <a:spcAft>
                <a:spcPts val="600"/>
              </a:spcAft>
            </a:pPr>
            <a:fld id="{753A1DE0-CF65-344E-A1C3-3B403388D3F5}" type="slidenum">
              <a:rPr lang="en-US" smtClean="0"/>
              <a:pPr>
                <a:spcAft>
                  <a:spcPts val="600"/>
                </a:spcAft>
              </a:pPr>
              <a:t>20</a:t>
            </a:fld>
            <a:endParaRPr lang="en-US"/>
          </a:p>
        </p:txBody>
      </p:sp>
      <p:pic>
        <p:nvPicPr>
          <p:cNvPr id="9" name="图片 8">
            <a:extLst>
              <a:ext uri="{FF2B5EF4-FFF2-40B4-BE49-F238E27FC236}">
                <a16:creationId xmlns:a16="http://schemas.microsoft.com/office/drawing/2014/main" id="{78B2F1AC-0D89-AD56-C79B-B83CE496B2DB}"/>
              </a:ext>
            </a:extLst>
          </p:cNvPr>
          <p:cNvPicPr>
            <a:picLocks noChangeAspect="1"/>
          </p:cNvPicPr>
          <p:nvPr/>
        </p:nvPicPr>
        <p:blipFill>
          <a:blip r:embed="rId2"/>
          <a:stretch>
            <a:fillRect/>
          </a:stretch>
        </p:blipFill>
        <p:spPr>
          <a:xfrm>
            <a:off x="200628" y="2517555"/>
            <a:ext cx="6335009" cy="2152950"/>
          </a:xfrm>
          <a:prstGeom prst="rect">
            <a:avLst/>
          </a:prstGeom>
        </p:spPr>
      </p:pic>
      <p:sp>
        <p:nvSpPr>
          <p:cNvPr id="13" name="文本框 12">
            <a:extLst>
              <a:ext uri="{FF2B5EF4-FFF2-40B4-BE49-F238E27FC236}">
                <a16:creationId xmlns:a16="http://schemas.microsoft.com/office/drawing/2014/main" id="{CEE9F981-C909-9676-1F3A-35D0FCAB253E}"/>
              </a:ext>
            </a:extLst>
          </p:cNvPr>
          <p:cNvSpPr txBox="1"/>
          <p:nvPr/>
        </p:nvSpPr>
        <p:spPr>
          <a:xfrm>
            <a:off x="6979920" y="2399870"/>
            <a:ext cx="4543865" cy="3139321"/>
          </a:xfrm>
          <a:prstGeom prst="rect">
            <a:avLst/>
          </a:prstGeom>
          <a:noFill/>
        </p:spPr>
        <p:txBody>
          <a:bodyPr wrap="square">
            <a:spAutoFit/>
          </a:bodyPr>
          <a:lstStyle/>
          <a:p>
            <a:r>
              <a:rPr lang="zh-CN" altLang="en-US" dirty="0">
                <a:solidFill>
                  <a:schemeClr val="bg1"/>
                </a:solidFill>
              </a:rPr>
              <a:t>The overall MTRNN architecture with exemplary </a:t>
            </a:r>
            <a:r>
              <a:rPr lang="zh-CN" altLang="en-US" b="1" dirty="0">
                <a:solidFill>
                  <a:schemeClr val="bg1"/>
                </a:solidFill>
              </a:rPr>
              <a:t>three horizontally parallel layers: input-output(</a:t>
            </a:r>
            <a:r>
              <a:rPr lang="en-US" altLang="zh-CN" b="1" dirty="0">
                <a:solidFill>
                  <a:schemeClr val="bg1"/>
                </a:solidFill>
              </a:rPr>
              <a:t>I</a:t>
            </a:r>
            <a:r>
              <a:rPr lang="zh-CN" altLang="en-US" b="1" dirty="0">
                <a:solidFill>
                  <a:schemeClr val="bg1"/>
                </a:solidFill>
              </a:rPr>
              <a:t>O), context-fast(Cf), and context-slow (Cs)</a:t>
            </a:r>
            <a:r>
              <a:rPr lang="en-US" altLang="zh-CN" b="1" dirty="0">
                <a:solidFill>
                  <a:schemeClr val="bg1"/>
                </a:solidFill>
              </a:rPr>
              <a:t>.</a:t>
            </a:r>
          </a:p>
          <a:p>
            <a:r>
              <a:rPr lang="en-US" altLang="zh-CN" dirty="0">
                <a:solidFill>
                  <a:schemeClr val="bg1"/>
                </a:solidFill>
              </a:rPr>
              <a:t>w</a:t>
            </a:r>
            <a:r>
              <a:rPr lang="zh-CN" altLang="en-US" dirty="0">
                <a:solidFill>
                  <a:schemeClr val="bg1"/>
                </a:solidFill>
              </a:rPr>
              <a:t>ith increasing timescale t,where the Cs layer includes some context-controlling (Csc)units.</a:t>
            </a:r>
            <a:endParaRPr lang="en-US" altLang="zh-CN" dirty="0">
              <a:solidFill>
                <a:schemeClr val="bg1"/>
              </a:solidFill>
            </a:endParaRPr>
          </a:p>
          <a:p>
            <a:r>
              <a:rPr lang="zh-CN" altLang="en-US" dirty="0">
                <a:solidFill>
                  <a:schemeClr val="bg1"/>
                </a:solidFill>
              </a:rPr>
              <a:t>While the </a:t>
            </a:r>
            <a:r>
              <a:rPr lang="en-US" altLang="zh-CN" dirty="0">
                <a:solidFill>
                  <a:schemeClr val="bg1"/>
                </a:solidFill>
              </a:rPr>
              <a:t>I</a:t>
            </a:r>
            <a:r>
              <a:rPr lang="zh-CN" altLang="en-US" dirty="0">
                <a:solidFill>
                  <a:schemeClr val="bg1"/>
                </a:solidFill>
              </a:rPr>
              <a:t>O layer processes dynamic patterns over time, the Csc units at first time step (t=0)contain the context of the sequence, where a certain concept can trigger the generation of the sequence.</a:t>
            </a:r>
          </a:p>
        </p:txBody>
      </p:sp>
    </p:spTree>
    <p:extLst>
      <p:ext uri="{BB962C8B-B14F-4D97-AF65-F5344CB8AC3E}">
        <p14:creationId xmlns:p14="http://schemas.microsoft.com/office/powerpoint/2010/main" val="277024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a:xfrm>
            <a:off x="200628" y="98909"/>
            <a:ext cx="11793920" cy="903414"/>
          </a:xfrm>
        </p:spPr>
        <p:txBody>
          <a:bodyPr vert="horz" lIns="91440" tIns="45720" rIns="91440" bIns="45720" rtlCol="0" anchor="ctr">
            <a:normAutofit/>
          </a:bodyPr>
          <a:lstStyle/>
          <a:p>
            <a:r>
              <a:rPr lang="en-US" dirty="0"/>
              <a:t>Experimental Setup</a:t>
            </a:r>
            <a:endParaRPr lang="en-US"/>
          </a:p>
        </p:txBody>
      </p:sp>
      <p:sp>
        <p:nvSpPr>
          <p:cNvPr id="18" name="Text Placeholder 2">
            <a:extLst>
              <a:ext uri="{FF2B5EF4-FFF2-40B4-BE49-F238E27FC236}">
                <a16:creationId xmlns:a16="http://schemas.microsoft.com/office/drawing/2014/main" id="{9884376C-360D-5F9C-7A00-D30072E82A76}"/>
              </a:ext>
            </a:extLst>
          </p:cNvPr>
          <p:cNvSpPr>
            <a:spLocks noGrp="1"/>
          </p:cNvSpPr>
          <p:nvPr>
            <p:ph type="body" idx="1"/>
          </p:nvPr>
        </p:nvSpPr>
        <p:spPr>
          <a:xfrm>
            <a:off x="618670" y="1162571"/>
            <a:ext cx="3191330" cy="1139850"/>
          </a:xfrm>
        </p:spPr>
        <p:txBody>
          <a:bodyPr>
            <a:normAutofit/>
          </a:bodyPr>
          <a:lstStyle/>
          <a:p>
            <a:pPr>
              <a:lnSpc>
                <a:spcPct val="90000"/>
              </a:lnSpc>
              <a:spcBef>
                <a:spcPts val="1000"/>
              </a:spcBef>
            </a:pPr>
            <a:r>
              <a:rPr lang="en-US" altLang="zh-CN" sz="3200" b="1" kern="1200" dirty="0">
                <a:solidFill>
                  <a:schemeClr val="bg1"/>
                </a:solidFill>
                <a:latin typeface="+mn-lt"/>
                <a:ea typeface="+mn-ea"/>
                <a:cs typeface="+mn-cs"/>
              </a:rPr>
              <a:t>How to train</a:t>
            </a:r>
          </a:p>
        </p:txBody>
      </p:sp>
      <p:sp>
        <p:nvSpPr>
          <p:cNvPr id="11" name="文本框 10">
            <a:extLst>
              <a:ext uri="{FF2B5EF4-FFF2-40B4-BE49-F238E27FC236}">
                <a16:creationId xmlns:a16="http://schemas.microsoft.com/office/drawing/2014/main" id="{E3AB20DF-173F-AF1E-2581-6787CCEB076C}"/>
              </a:ext>
            </a:extLst>
          </p:cNvPr>
          <p:cNvSpPr txBox="1"/>
          <p:nvPr/>
        </p:nvSpPr>
        <p:spPr>
          <a:xfrm>
            <a:off x="6172200" y="1478509"/>
            <a:ext cx="5788427" cy="823912"/>
          </a:xfrm>
          <a:prstGeom prst="rect">
            <a:avLst/>
          </a:prstGeom>
        </p:spPr>
        <p:txBody>
          <a:bodyPr vert="horz" lIns="91440" tIns="45720" rIns="91440" bIns="45720" rtlCol="0" anchor="b">
            <a:normAutofit/>
          </a:bodyPr>
          <a:lstStyle/>
          <a:p>
            <a:pPr>
              <a:lnSpc>
                <a:spcPct val="90000"/>
              </a:lnSpc>
              <a:spcBef>
                <a:spcPts val="1000"/>
              </a:spcBef>
            </a:pPr>
            <a:endParaRPr lang="en-US" altLang="zh-CN" sz="1700" b="1" kern="1200" dirty="0">
              <a:solidFill>
                <a:schemeClr val="bg1"/>
              </a:solidFill>
              <a:latin typeface="+mn-lt"/>
              <a:ea typeface="+mn-ea"/>
              <a:cs typeface="+mn-cs"/>
            </a:endParaRP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sz="quarter" idx="13"/>
          </p:nvPr>
        </p:nvSpPr>
        <p:spPr>
          <a:xfrm>
            <a:off x="200628" y="1002324"/>
            <a:ext cx="11760656" cy="515327"/>
          </a:xfrm>
        </p:spPr>
        <p:txBody>
          <a:bodyPr vert="horz" lIns="91440" tIns="45720" rIns="91440" bIns="45720" rtlCol="0">
            <a:normAutofit/>
          </a:bodyPr>
          <a:lstStyle/>
          <a:p>
            <a:r>
              <a:rPr lang="en-US" altLang="zh-CN" i="1" kern="1200" dirty="0">
                <a:latin typeface="+mn-lt"/>
                <a:ea typeface="+mn-ea"/>
                <a:cs typeface="+mn-cs"/>
              </a:rPr>
              <a:t>experimental evaluation setting</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14"/>
          </p:nvPr>
        </p:nvSpPr>
        <p:spPr>
          <a:xfrm>
            <a:off x="200628" y="6483677"/>
            <a:ext cx="4444199" cy="365125"/>
          </a:xfrm>
        </p:spPr>
        <p:txBody>
          <a:bodyPr vert="horz" lIns="91440" tIns="45720" rIns="91440" bIns="45720" rtlCol="0" anchor="ctr">
            <a:normAutofit/>
          </a:bodyPr>
          <a:lstStyle/>
          <a:p>
            <a:pPr>
              <a:spcAft>
                <a:spcPts val="600"/>
              </a:spcAft>
            </a:pPr>
            <a:r>
              <a:rPr lang="en-US" kern="1200">
                <a:latin typeface="+mn-lt"/>
                <a:ea typeface="+mn-ea"/>
                <a:cs typeface="+mn-cs"/>
              </a:rPr>
              <a:t>Presenter Name &amp; Date of Presentation</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15"/>
          </p:nvPr>
        </p:nvSpPr>
        <p:spPr>
          <a:xfrm>
            <a:off x="4644828" y="6483677"/>
            <a:ext cx="2902344" cy="365125"/>
          </a:xfrm>
        </p:spPr>
        <p:txBody>
          <a:bodyPr vert="horz" lIns="91440" tIns="45720" rIns="91440" bIns="45720" rtlCol="0" anchor="ctr">
            <a:normAutofit/>
          </a:bodyPr>
          <a:lstStyle/>
          <a:p>
            <a:pPr>
              <a:spcAft>
                <a:spcPts val="600"/>
              </a:spcAft>
            </a:pPr>
            <a:r>
              <a:rPr lang="en-US" kern="1200">
                <a:latin typeface="+mn-lt"/>
                <a:ea typeface="+mn-ea"/>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16"/>
          </p:nvPr>
        </p:nvSpPr>
        <p:spPr>
          <a:xfrm>
            <a:off x="7547172" y="6483677"/>
            <a:ext cx="4413455" cy="365125"/>
          </a:xfrm>
        </p:spPr>
        <p:txBody>
          <a:bodyPr vert="horz" lIns="91440" tIns="45720" rIns="91440" bIns="45720" rtlCol="0" anchor="ctr">
            <a:normAutofit/>
          </a:bodyPr>
          <a:lstStyle/>
          <a:p>
            <a:pPr>
              <a:spcAft>
                <a:spcPts val="600"/>
              </a:spcAft>
            </a:pPr>
            <a:fld id="{753A1DE0-CF65-344E-A1C3-3B403388D3F5}" type="slidenum">
              <a:rPr lang="en-US" smtClean="0"/>
              <a:pPr>
                <a:spcAft>
                  <a:spcPts val="600"/>
                </a:spcAft>
              </a:pPr>
              <a:t>21</a:t>
            </a:fld>
            <a:endParaRPr lang="en-US"/>
          </a:p>
        </p:txBody>
      </p:sp>
      <p:pic>
        <p:nvPicPr>
          <p:cNvPr id="8" name="图片 7">
            <a:extLst>
              <a:ext uri="{FF2B5EF4-FFF2-40B4-BE49-F238E27FC236}">
                <a16:creationId xmlns:a16="http://schemas.microsoft.com/office/drawing/2014/main" id="{7C569ACA-7A42-0C26-F569-E0DCF7C15ACA}"/>
              </a:ext>
            </a:extLst>
          </p:cNvPr>
          <p:cNvPicPr>
            <a:picLocks noChangeAspect="1"/>
          </p:cNvPicPr>
          <p:nvPr/>
        </p:nvPicPr>
        <p:blipFill>
          <a:blip r:embed="rId2"/>
          <a:stretch>
            <a:fillRect/>
          </a:stretch>
        </p:blipFill>
        <p:spPr>
          <a:xfrm>
            <a:off x="2178304" y="4775744"/>
            <a:ext cx="6293534" cy="1252522"/>
          </a:xfrm>
          <a:prstGeom prst="rect">
            <a:avLst/>
          </a:prstGeom>
        </p:spPr>
      </p:pic>
      <p:pic>
        <p:nvPicPr>
          <p:cNvPr id="12" name="图片 11">
            <a:extLst>
              <a:ext uri="{FF2B5EF4-FFF2-40B4-BE49-F238E27FC236}">
                <a16:creationId xmlns:a16="http://schemas.microsoft.com/office/drawing/2014/main" id="{44D98DA0-7914-DC8A-CE57-640D9054A736}"/>
              </a:ext>
            </a:extLst>
          </p:cNvPr>
          <p:cNvPicPr>
            <a:picLocks noChangeAspect="1"/>
          </p:cNvPicPr>
          <p:nvPr/>
        </p:nvPicPr>
        <p:blipFill>
          <a:blip r:embed="rId3"/>
          <a:stretch>
            <a:fillRect/>
          </a:stretch>
        </p:blipFill>
        <p:spPr>
          <a:xfrm>
            <a:off x="1140758" y="2429190"/>
            <a:ext cx="8613141" cy="2092912"/>
          </a:xfrm>
          <a:prstGeom prst="rect">
            <a:avLst/>
          </a:prstGeom>
        </p:spPr>
      </p:pic>
    </p:spTree>
    <p:extLst>
      <p:ext uri="{BB962C8B-B14F-4D97-AF65-F5344CB8AC3E}">
        <p14:creationId xmlns:p14="http://schemas.microsoft.com/office/powerpoint/2010/main" val="3800632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a:xfrm>
            <a:off x="200628" y="98909"/>
            <a:ext cx="11793920" cy="903414"/>
          </a:xfrm>
        </p:spPr>
        <p:txBody>
          <a:bodyPr vert="horz" lIns="91440" tIns="45720" rIns="91440" bIns="45720" rtlCol="0" anchor="ctr">
            <a:normAutofit/>
          </a:bodyPr>
          <a:lstStyle/>
          <a:p>
            <a:r>
              <a:rPr lang="en-US" dirty="0"/>
              <a:t>Experimental Setup</a:t>
            </a:r>
            <a:endParaRPr lang="en-US"/>
          </a:p>
        </p:txBody>
      </p:sp>
      <p:sp>
        <p:nvSpPr>
          <p:cNvPr id="18" name="Text Placeholder 2">
            <a:extLst>
              <a:ext uri="{FF2B5EF4-FFF2-40B4-BE49-F238E27FC236}">
                <a16:creationId xmlns:a16="http://schemas.microsoft.com/office/drawing/2014/main" id="{9884376C-360D-5F9C-7A00-D30072E82A76}"/>
              </a:ext>
            </a:extLst>
          </p:cNvPr>
          <p:cNvSpPr>
            <a:spLocks noGrp="1"/>
          </p:cNvSpPr>
          <p:nvPr>
            <p:ph type="body" idx="1"/>
          </p:nvPr>
        </p:nvSpPr>
        <p:spPr>
          <a:xfrm>
            <a:off x="618670" y="1162571"/>
            <a:ext cx="3191330" cy="1139850"/>
          </a:xfrm>
        </p:spPr>
        <p:txBody>
          <a:bodyPr>
            <a:normAutofit/>
          </a:bodyPr>
          <a:lstStyle/>
          <a:p>
            <a:pPr>
              <a:lnSpc>
                <a:spcPct val="90000"/>
              </a:lnSpc>
              <a:spcBef>
                <a:spcPts val="1000"/>
              </a:spcBef>
            </a:pPr>
            <a:r>
              <a:rPr lang="en-US" altLang="zh-CN" sz="3200" b="1" kern="1200" dirty="0">
                <a:solidFill>
                  <a:schemeClr val="bg1"/>
                </a:solidFill>
                <a:latin typeface="+mn-lt"/>
                <a:ea typeface="+mn-ea"/>
                <a:cs typeface="+mn-cs"/>
              </a:rPr>
              <a:t>How to train</a:t>
            </a:r>
          </a:p>
        </p:txBody>
      </p:sp>
      <p:sp>
        <p:nvSpPr>
          <p:cNvPr id="11" name="文本框 10">
            <a:extLst>
              <a:ext uri="{FF2B5EF4-FFF2-40B4-BE49-F238E27FC236}">
                <a16:creationId xmlns:a16="http://schemas.microsoft.com/office/drawing/2014/main" id="{E3AB20DF-173F-AF1E-2581-6787CCEB076C}"/>
              </a:ext>
            </a:extLst>
          </p:cNvPr>
          <p:cNvSpPr txBox="1"/>
          <p:nvPr/>
        </p:nvSpPr>
        <p:spPr>
          <a:xfrm>
            <a:off x="6172200" y="1478509"/>
            <a:ext cx="5788427" cy="823912"/>
          </a:xfrm>
          <a:prstGeom prst="rect">
            <a:avLst/>
          </a:prstGeom>
        </p:spPr>
        <p:txBody>
          <a:bodyPr vert="horz" lIns="91440" tIns="45720" rIns="91440" bIns="45720" rtlCol="0" anchor="b">
            <a:normAutofit/>
          </a:bodyPr>
          <a:lstStyle/>
          <a:p>
            <a:pPr>
              <a:lnSpc>
                <a:spcPct val="90000"/>
              </a:lnSpc>
              <a:spcBef>
                <a:spcPts val="1000"/>
              </a:spcBef>
            </a:pPr>
            <a:endParaRPr lang="en-US" altLang="zh-CN" sz="1700" b="1" kern="1200" dirty="0">
              <a:solidFill>
                <a:schemeClr val="bg1"/>
              </a:solidFill>
              <a:latin typeface="+mn-lt"/>
              <a:ea typeface="+mn-ea"/>
              <a:cs typeface="+mn-cs"/>
            </a:endParaRP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sz="quarter" idx="13"/>
          </p:nvPr>
        </p:nvSpPr>
        <p:spPr>
          <a:xfrm>
            <a:off x="200628" y="1002324"/>
            <a:ext cx="11760656" cy="515327"/>
          </a:xfrm>
        </p:spPr>
        <p:txBody>
          <a:bodyPr vert="horz" lIns="91440" tIns="45720" rIns="91440" bIns="45720" rtlCol="0">
            <a:normAutofit/>
          </a:bodyPr>
          <a:lstStyle/>
          <a:p>
            <a:r>
              <a:rPr lang="en-US" altLang="zh-CN" i="1" kern="1200" dirty="0">
                <a:latin typeface="+mn-lt"/>
                <a:ea typeface="+mn-ea"/>
                <a:cs typeface="+mn-cs"/>
              </a:rPr>
              <a:t>experimental evaluation setting</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14"/>
          </p:nvPr>
        </p:nvSpPr>
        <p:spPr>
          <a:xfrm>
            <a:off x="200628" y="6483677"/>
            <a:ext cx="4444199" cy="365125"/>
          </a:xfrm>
        </p:spPr>
        <p:txBody>
          <a:bodyPr vert="horz" lIns="91440" tIns="45720" rIns="91440" bIns="45720" rtlCol="0" anchor="ctr">
            <a:normAutofit/>
          </a:bodyPr>
          <a:lstStyle/>
          <a:p>
            <a:pPr>
              <a:spcAft>
                <a:spcPts val="600"/>
              </a:spcAft>
            </a:pPr>
            <a:r>
              <a:rPr lang="en-US" kern="1200">
                <a:latin typeface="+mn-lt"/>
                <a:ea typeface="+mn-ea"/>
                <a:cs typeface="+mn-cs"/>
              </a:rPr>
              <a:t>Presenter Name &amp; Date of Presentation</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15"/>
          </p:nvPr>
        </p:nvSpPr>
        <p:spPr>
          <a:xfrm>
            <a:off x="4644828" y="6483677"/>
            <a:ext cx="2902344" cy="365125"/>
          </a:xfrm>
        </p:spPr>
        <p:txBody>
          <a:bodyPr vert="horz" lIns="91440" tIns="45720" rIns="91440" bIns="45720" rtlCol="0" anchor="ctr">
            <a:normAutofit/>
          </a:bodyPr>
          <a:lstStyle/>
          <a:p>
            <a:pPr>
              <a:spcAft>
                <a:spcPts val="600"/>
              </a:spcAft>
            </a:pPr>
            <a:r>
              <a:rPr lang="en-US" kern="1200">
                <a:latin typeface="+mn-lt"/>
                <a:ea typeface="+mn-ea"/>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16"/>
          </p:nvPr>
        </p:nvSpPr>
        <p:spPr>
          <a:xfrm>
            <a:off x="7547172" y="6483677"/>
            <a:ext cx="4413455" cy="365125"/>
          </a:xfrm>
        </p:spPr>
        <p:txBody>
          <a:bodyPr vert="horz" lIns="91440" tIns="45720" rIns="91440" bIns="45720" rtlCol="0" anchor="ctr">
            <a:normAutofit/>
          </a:bodyPr>
          <a:lstStyle/>
          <a:p>
            <a:pPr>
              <a:spcAft>
                <a:spcPts val="600"/>
              </a:spcAft>
            </a:pPr>
            <a:fld id="{753A1DE0-CF65-344E-A1C3-3B403388D3F5}" type="slidenum">
              <a:rPr lang="en-US" smtClean="0"/>
              <a:pPr>
                <a:spcAft>
                  <a:spcPts val="600"/>
                </a:spcAft>
              </a:pPr>
              <a:t>22</a:t>
            </a:fld>
            <a:endParaRPr lang="en-US"/>
          </a:p>
        </p:txBody>
      </p:sp>
      <p:pic>
        <p:nvPicPr>
          <p:cNvPr id="9" name="图片 8">
            <a:extLst>
              <a:ext uri="{FF2B5EF4-FFF2-40B4-BE49-F238E27FC236}">
                <a16:creationId xmlns:a16="http://schemas.microsoft.com/office/drawing/2014/main" id="{EF38C06C-36CF-4318-6A7F-FF941C12D06D}"/>
              </a:ext>
            </a:extLst>
          </p:cNvPr>
          <p:cNvPicPr>
            <a:picLocks noChangeAspect="1"/>
          </p:cNvPicPr>
          <p:nvPr/>
        </p:nvPicPr>
        <p:blipFill>
          <a:blip r:embed="rId2"/>
          <a:stretch>
            <a:fillRect/>
          </a:stretch>
        </p:blipFill>
        <p:spPr>
          <a:xfrm>
            <a:off x="1082040" y="2352945"/>
            <a:ext cx="8884920" cy="1906809"/>
          </a:xfrm>
          <a:prstGeom prst="rect">
            <a:avLst/>
          </a:prstGeom>
        </p:spPr>
      </p:pic>
      <p:pic>
        <p:nvPicPr>
          <p:cNvPr id="13" name="图片 12">
            <a:extLst>
              <a:ext uri="{FF2B5EF4-FFF2-40B4-BE49-F238E27FC236}">
                <a16:creationId xmlns:a16="http://schemas.microsoft.com/office/drawing/2014/main" id="{B5F61876-96CE-DC23-139B-2F9D4A84352D}"/>
              </a:ext>
            </a:extLst>
          </p:cNvPr>
          <p:cNvPicPr>
            <a:picLocks noChangeAspect="1"/>
          </p:cNvPicPr>
          <p:nvPr/>
        </p:nvPicPr>
        <p:blipFill>
          <a:blip r:embed="rId3"/>
          <a:stretch>
            <a:fillRect/>
          </a:stretch>
        </p:blipFill>
        <p:spPr>
          <a:xfrm>
            <a:off x="2739498" y="4494618"/>
            <a:ext cx="5672982" cy="1361058"/>
          </a:xfrm>
          <a:prstGeom prst="rect">
            <a:avLst/>
          </a:prstGeom>
        </p:spPr>
      </p:pic>
    </p:spTree>
    <p:extLst>
      <p:ext uri="{BB962C8B-B14F-4D97-AF65-F5344CB8AC3E}">
        <p14:creationId xmlns:p14="http://schemas.microsoft.com/office/powerpoint/2010/main" val="615679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a:xfrm>
            <a:off x="200628" y="98909"/>
            <a:ext cx="11793920" cy="903414"/>
          </a:xfrm>
        </p:spPr>
        <p:txBody>
          <a:bodyPr vert="horz" lIns="91440" tIns="45720" rIns="91440" bIns="45720" rtlCol="0" anchor="ctr">
            <a:normAutofit/>
          </a:bodyPr>
          <a:lstStyle/>
          <a:p>
            <a:r>
              <a:rPr lang="en-US" dirty="0"/>
              <a:t>Experimental Setup</a:t>
            </a:r>
            <a:endParaRPr lang="en-US"/>
          </a:p>
        </p:txBody>
      </p:sp>
      <p:sp>
        <p:nvSpPr>
          <p:cNvPr id="18" name="Text Placeholder 2">
            <a:extLst>
              <a:ext uri="{FF2B5EF4-FFF2-40B4-BE49-F238E27FC236}">
                <a16:creationId xmlns:a16="http://schemas.microsoft.com/office/drawing/2014/main" id="{9884376C-360D-5F9C-7A00-D30072E82A76}"/>
              </a:ext>
            </a:extLst>
          </p:cNvPr>
          <p:cNvSpPr>
            <a:spLocks noGrp="1"/>
          </p:cNvSpPr>
          <p:nvPr>
            <p:ph type="body" idx="1"/>
          </p:nvPr>
        </p:nvSpPr>
        <p:spPr>
          <a:xfrm>
            <a:off x="618670" y="1162571"/>
            <a:ext cx="3191330" cy="1139850"/>
          </a:xfrm>
        </p:spPr>
        <p:txBody>
          <a:bodyPr>
            <a:normAutofit/>
          </a:bodyPr>
          <a:lstStyle/>
          <a:p>
            <a:pPr>
              <a:lnSpc>
                <a:spcPct val="90000"/>
              </a:lnSpc>
              <a:spcBef>
                <a:spcPts val="1000"/>
              </a:spcBef>
            </a:pPr>
            <a:r>
              <a:rPr lang="en-US" altLang="zh-CN" sz="3200" b="1" kern="1200" dirty="0">
                <a:solidFill>
                  <a:schemeClr val="bg1"/>
                </a:solidFill>
                <a:latin typeface="+mn-lt"/>
                <a:ea typeface="+mn-ea"/>
                <a:cs typeface="+mn-cs"/>
              </a:rPr>
              <a:t>How to train</a:t>
            </a:r>
          </a:p>
        </p:txBody>
      </p:sp>
      <p:sp>
        <p:nvSpPr>
          <p:cNvPr id="11" name="文本框 10">
            <a:extLst>
              <a:ext uri="{FF2B5EF4-FFF2-40B4-BE49-F238E27FC236}">
                <a16:creationId xmlns:a16="http://schemas.microsoft.com/office/drawing/2014/main" id="{E3AB20DF-173F-AF1E-2581-6787CCEB076C}"/>
              </a:ext>
            </a:extLst>
          </p:cNvPr>
          <p:cNvSpPr txBox="1"/>
          <p:nvPr/>
        </p:nvSpPr>
        <p:spPr>
          <a:xfrm>
            <a:off x="6172200" y="1478509"/>
            <a:ext cx="5788427" cy="823912"/>
          </a:xfrm>
          <a:prstGeom prst="rect">
            <a:avLst/>
          </a:prstGeom>
        </p:spPr>
        <p:txBody>
          <a:bodyPr vert="horz" lIns="91440" tIns="45720" rIns="91440" bIns="45720" rtlCol="0" anchor="b">
            <a:normAutofit/>
          </a:bodyPr>
          <a:lstStyle/>
          <a:p>
            <a:pPr>
              <a:lnSpc>
                <a:spcPct val="90000"/>
              </a:lnSpc>
              <a:spcBef>
                <a:spcPts val="1000"/>
              </a:spcBef>
            </a:pPr>
            <a:endParaRPr lang="en-US" altLang="zh-CN" sz="1700" b="1" kern="1200" dirty="0">
              <a:solidFill>
                <a:schemeClr val="bg1"/>
              </a:solidFill>
              <a:latin typeface="+mn-lt"/>
              <a:ea typeface="+mn-ea"/>
              <a:cs typeface="+mn-cs"/>
            </a:endParaRP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sz="quarter" idx="13"/>
          </p:nvPr>
        </p:nvSpPr>
        <p:spPr>
          <a:xfrm>
            <a:off x="200628" y="1002324"/>
            <a:ext cx="11760656" cy="515327"/>
          </a:xfrm>
        </p:spPr>
        <p:txBody>
          <a:bodyPr vert="horz" lIns="91440" tIns="45720" rIns="91440" bIns="45720" rtlCol="0">
            <a:normAutofit/>
          </a:bodyPr>
          <a:lstStyle/>
          <a:p>
            <a:r>
              <a:rPr lang="en-US" altLang="zh-CN" i="1" kern="1200" dirty="0">
                <a:latin typeface="+mn-lt"/>
                <a:ea typeface="+mn-ea"/>
                <a:cs typeface="+mn-cs"/>
              </a:rPr>
              <a:t>experimental evaluation setting</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14"/>
          </p:nvPr>
        </p:nvSpPr>
        <p:spPr>
          <a:xfrm>
            <a:off x="200628" y="6483677"/>
            <a:ext cx="4444199" cy="365125"/>
          </a:xfrm>
        </p:spPr>
        <p:txBody>
          <a:bodyPr vert="horz" lIns="91440" tIns="45720" rIns="91440" bIns="45720" rtlCol="0" anchor="ctr">
            <a:normAutofit/>
          </a:bodyPr>
          <a:lstStyle/>
          <a:p>
            <a:pPr>
              <a:spcAft>
                <a:spcPts val="600"/>
              </a:spcAft>
            </a:pPr>
            <a:r>
              <a:rPr lang="en-US" kern="1200">
                <a:latin typeface="+mn-lt"/>
                <a:ea typeface="+mn-ea"/>
                <a:cs typeface="+mn-cs"/>
              </a:rPr>
              <a:t>Presenter Name &amp; Date of Presentation</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15"/>
          </p:nvPr>
        </p:nvSpPr>
        <p:spPr>
          <a:xfrm>
            <a:off x="4644828" y="6483677"/>
            <a:ext cx="2902344" cy="365125"/>
          </a:xfrm>
        </p:spPr>
        <p:txBody>
          <a:bodyPr vert="horz" lIns="91440" tIns="45720" rIns="91440" bIns="45720" rtlCol="0" anchor="ctr">
            <a:normAutofit/>
          </a:bodyPr>
          <a:lstStyle/>
          <a:p>
            <a:pPr>
              <a:spcAft>
                <a:spcPts val="600"/>
              </a:spcAft>
            </a:pPr>
            <a:r>
              <a:rPr lang="en-US" kern="1200">
                <a:latin typeface="+mn-lt"/>
                <a:ea typeface="+mn-ea"/>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16"/>
          </p:nvPr>
        </p:nvSpPr>
        <p:spPr>
          <a:xfrm>
            <a:off x="7547172" y="6483677"/>
            <a:ext cx="4413455" cy="365125"/>
          </a:xfrm>
        </p:spPr>
        <p:txBody>
          <a:bodyPr vert="horz" lIns="91440" tIns="45720" rIns="91440" bIns="45720" rtlCol="0" anchor="ctr">
            <a:normAutofit/>
          </a:bodyPr>
          <a:lstStyle/>
          <a:p>
            <a:pPr>
              <a:spcAft>
                <a:spcPts val="600"/>
              </a:spcAft>
            </a:pPr>
            <a:fld id="{753A1DE0-CF65-344E-A1C3-3B403388D3F5}" type="slidenum">
              <a:rPr lang="en-US" smtClean="0"/>
              <a:pPr>
                <a:spcAft>
                  <a:spcPts val="600"/>
                </a:spcAft>
              </a:pPr>
              <a:t>23</a:t>
            </a:fld>
            <a:endParaRPr lang="en-US"/>
          </a:p>
        </p:txBody>
      </p:sp>
      <p:pic>
        <p:nvPicPr>
          <p:cNvPr id="9" name="图片 8">
            <a:extLst>
              <a:ext uri="{FF2B5EF4-FFF2-40B4-BE49-F238E27FC236}">
                <a16:creationId xmlns:a16="http://schemas.microsoft.com/office/drawing/2014/main" id="{7F92A7C4-7FB8-7983-0027-DF08D0754BE1}"/>
              </a:ext>
            </a:extLst>
          </p:cNvPr>
          <p:cNvPicPr>
            <a:picLocks noChangeAspect="1"/>
          </p:cNvPicPr>
          <p:nvPr/>
        </p:nvPicPr>
        <p:blipFill>
          <a:blip r:embed="rId2"/>
          <a:stretch>
            <a:fillRect/>
          </a:stretch>
        </p:blipFill>
        <p:spPr>
          <a:xfrm>
            <a:off x="1458102" y="2537703"/>
            <a:ext cx="9103217" cy="1344006"/>
          </a:xfrm>
          <a:prstGeom prst="rect">
            <a:avLst/>
          </a:prstGeom>
        </p:spPr>
      </p:pic>
      <p:pic>
        <p:nvPicPr>
          <p:cNvPr id="13" name="图片 12">
            <a:extLst>
              <a:ext uri="{FF2B5EF4-FFF2-40B4-BE49-F238E27FC236}">
                <a16:creationId xmlns:a16="http://schemas.microsoft.com/office/drawing/2014/main" id="{15F0E294-131B-E188-71D4-8DA6C9F871DB}"/>
              </a:ext>
            </a:extLst>
          </p:cNvPr>
          <p:cNvPicPr>
            <a:picLocks noChangeAspect="1"/>
          </p:cNvPicPr>
          <p:nvPr/>
        </p:nvPicPr>
        <p:blipFill>
          <a:blip r:embed="rId3"/>
          <a:stretch>
            <a:fillRect/>
          </a:stretch>
        </p:blipFill>
        <p:spPr>
          <a:xfrm>
            <a:off x="2091771" y="3881709"/>
            <a:ext cx="6777909" cy="2326745"/>
          </a:xfrm>
          <a:prstGeom prst="rect">
            <a:avLst/>
          </a:prstGeom>
        </p:spPr>
      </p:pic>
    </p:spTree>
    <p:extLst>
      <p:ext uri="{BB962C8B-B14F-4D97-AF65-F5344CB8AC3E}">
        <p14:creationId xmlns:p14="http://schemas.microsoft.com/office/powerpoint/2010/main" val="2461279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a:xfrm>
            <a:off x="200628" y="98909"/>
            <a:ext cx="11793920" cy="903414"/>
          </a:xfrm>
        </p:spPr>
        <p:txBody>
          <a:bodyPr vert="horz" lIns="91440" tIns="45720" rIns="91440" bIns="45720" rtlCol="0" anchor="ctr">
            <a:normAutofit/>
          </a:bodyPr>
          <a:lstStyle/>
          <a:p>
            <a:r>
              <a:rPr lang="en-US" dirty="0"/>
              <a:t>Experimental Setup</a:t>
            </a:r>
            <a:endParaRPr lang="en-US"/>
          </a:p>
        </p:txBody>
      </p:sp>
      <p:sp>
        <p:nvSpPr>
          <p:cNvPr id="18" name="Text Placeholder 2">
            <a:extLst>
              <a:ext uri="{FF2B5EF4-FFF2-40B4-BE49-F238E27FC236}">
                <a16:creationId xmlns:a16="http://schemas.microsoft.com/office/drawing/2014/main" id="{9884376C-360D-5F9C-7A00-D30072E82A76}"/>
              </a:ext>
            </a:extLst>
          </p:cNvPr>
          <p:cNvSpPr>
            <a:spLocks noGrp="1"/>
          </p:cNvSpPr>
          <p:nvPr>
            <p:ph type="body" idx="1"/>
          </p:nvPr>
        </p:nvSpPr>
        <p:spPr>
          <a:xfrm>
            <a:off x="618670" y="1162571"/>
            <a:ext cx="3191330" cy="1139850"/>
          </a:xfrm>
        </p:spPr>
        <p:txBody>
          <a:bodyPr>
            <a:normAutofit/>
          </a:bodyPr>
          <a:lstStyle/>
          <a:p>
            <a:pPr>
              <a:lnSpc>
                <a:spcPct val="90000"/>
              </a:lnSpc>
              <a:spcBef>
                <a:spcPts val="1000"/>
              </a:spcBef>
            </a:pPr>
            <a:r>
              <a:rPr lang="en-US" altLang="zh-CN" sz="3200" b="1" kern="1200" dirty="0">
                <a:solidFill>
                  <a:schemeClr val="bg1"/>
                </a:solidFill>
                <a:latin typeface="+mn-lt"/>
                <a:ea typeface="+mn-ea"/>
                <a:cs typeface="+mn-cs"/>
              </a:rPr>
              <a:t>How to train</a:t>
            </a:r>
          </a:p>
        </p:txBody>
      </p:sp>
      <p:sp>
        <p:nvSpPr>
          <p:cNvPr id="11" name="文本框 10">
            <a:extLst>
              <a:ext uri="{FF2B5EF4-FFF2-40B4-BE49-F238E27FC236}">
                <a16:creationId xmlns:a16="http://schemas.microsoft.com/office/drawing/2014/main" id="{E3AB20DF-173F-AF1E-2581-6787CCEB076C}"/>
              </a:ext>
            </a:extLst>
          </p:cNvPr>
          <p:cNvSpPr txBox="1"/>
          <p:nvPr/>
        </p:nvSpPr>
        <p:spPr>
          <a:xfrm>
            <a:off x="6172200" y="1478509"/>
            <a:ext cx="5788427" cy="823912"/>
          </a:xfrm>
          <a:prstGeom prst="rect">
            <a:avLst/>
          </a:prstGeom>
        </p:spPr>
        <p:txBody>
          <a:bodyPr vert="horz" lIns="91440" tIns="45720" rIns="91440" bIns="45720" rtlCol="0" anchor="b">
            <a:normAutofit/>
          </a:bodyPr>
          <a:lstStyle/>
          <a:p>
            <a:pPr>
              <a:lnSpc>
                <a:spcPct val="90000"/>
              </a:lnSpc>
              <a:spcBef>
                <a:spcPts val="1000"/>
              </a:spcBef>
            </a:pPr>
            <a:endParaRPr lang="en-US" altLang="zh-CN" sz="1700" b="1" kern="1200" dirty="0">
              <a:solidFill>
                <a:schemeClr val="bg1"/>
              </a:solidFill>
              <a:latin typeface="+mn-lt"/>
              <a:ea typeface="+mn-ea"/>
              <a:cs typeface="+mn-cs"/>
            </a:endParaRP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sz="quarter" idx="13"/>
          </p:nvPr>
        </p:nvSpPr>
        <p:spPr>
          <a:xfrm>
            <a:off x="200628" y="1002324"/>
            <a:ext cx="11760656" cy="515327"/>
          </a:xfrm>
        </p:spPr>
        <p:txBody>
          <a:bodyPr vert="horz" lIns="91440" tIns="45720" rIns="91440" bIns="45720" rtlCol="0">
            <a:normAutofit/>
          </a:bodyPr>
          <a:lstStyle/>
          <a:p>
            <a:r>
              <a:rPr lang="en-US" altLang="zh-CN" i="1" kern="1200" dirty="0">
                <a:latin typeface="+mn-lt"/>
                <a:ea typeface="+mn-ea"/>
                <a:cs typeface="+mn-cs"/>
              </a:rPr>
              <a:t>experimental evaluation setting</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14"/>
          </p:nvPr>
        </p:nvSpPr>
        <p:spPr>
          <a:xfrm>
            <a:off x="200628" y="6483677"/>
            <a:ext cx="4444199" cy="365125"/>
          </a:xfrm>
        </p:spPr>
        <p:txBody>
          <a:bodyPr vert="horz" lIns="91440" tIns="45720" rIns="91440" bIns="45720" rtlCol="0" anchor="ctr">
            <a:normAutofit/>
          </a:bodyPr>
          <a:lstStyle/>
          <a:p>
            <a:pPr>
              <a:spcAft>
                <a:spcPts val="600"/>
              </a:spcAft>
            </a:pPr>
            <a:r>
              <a:rPr lang="en-US" kern="1200">
                <a:latin typeface="+mn-lt"/>
                <a:ea typeface="+mn-ea"/>
                <a:cs typeface="+mn-cs"/>
              </a:rPr>
              <a:t>Presenter Name &amp; Date of Presentation</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15"/>
          </p:nvPr>
        </p:nvSpPr>
        <p:spPr>
          <a:xfrm>
            <a:off x="4644828" y="6483677"/>
            <a:ext cx="2902344" cy="365125"/>
          </a:xfrm>
        </p:spPr>
        <p:txBody>
          <a:bodyPr vert="horz" lIns="91440" tIns="45720" rIns="91440" bIns="45720" rtlCol="0" anchor="ctr">
            <a:normAutofit/>
          </a:bodyPr>
          <a:lstStyle/>
          <a:p>
            <a:pPr>
              <a:spcAft>
                <a:spcPts val="600"/>
              </a:spcAft>
            </a:pPr>
            <a:r>
              <a:rPr lang="en-US" kern="1200">
                <a:latin typeface="+mn-lt"/>
                <a:ea typeface="+mn-ea"/>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16"/>
          </p:nvPr>
        </p:nvSpPr>
        <p:spPr>
          <a:xfrm>
            <a:off x="7547172" y="6483677"/>
            <a:ext cx="4413455" cy="365125"/>
          </a:xfrm>
        </p:spPr>
        <p:txBody>
          <a:bodyPr vert="horz" lIns="91440" tIns="45720" rIns="91440" bIns="45720" rtlCol="0" anchor="ctr">
            <a:normAutofit/>
          </a:bodyPr>
          <a:lstStyle/>
          <a:p>
            <a:pPr>
              <a:spcAft>
                <a:spcPts val="600"/>
              </a:spcAft>
            </a:pPr>
            <a:fld id="{753A1DE0-CF65-344E-A1C3-3B403388D3F5}" type="slidenum">
              <a:rPr lang="en-US" smtClean="0"/>
              <a:pPr>
                <a:spcAft>
                  <a:spcPts val="600"/>
                </a:spcAft>
              </a:pPr>
              <a:t>24</a:t>
            </a:fld>
            <a:endParaRPr lang="en-US"/>
          </a:p>
        </p:txBody>
      </p:sp>
      <p:pic>
        <p:nvPicPr>
          <p:cNvPr id="8" name="图片 7">
            <a:extLst>
              <a:ext uri="{FF2B5EF4-FFF2-40B4-BE49-F238E27FC236}">
                <a16:creationId xmlns:a16="http://schemas.microsoft.com/office/drawing/2014/main" id="{0B0DE131-FB1D-1DA4-9493-54DFDFC3AE4E}"/>
              </a:ext>
            </a:extLst>
          </p:cNvPr>
          <p:cNvPicPr>
            <a:picLocks noChangeAspect="1"/>
          </p:cNvPicPr>
          <p:nvPr/>
        </p:nvPicPr>
        <p:blipFill>
          <a:blip r:embed="rId2"/>
          <a:stretch>
            <a:fillRect/>
          </a:stretch>
        </p:blipFill>
        <p:spPr>
          <a:xfrm>
            <a:off x="2084069" y="2462668"/>
            <a:ext cx="8023861" cy="2005965"/>
          </a:xfrm>
          <a:prstGeom prst="rect">
            <a:avLst/>
          </a:prstGeom>
        </p:spPr>
      </p:pic>
      <p:pic>
        <p:nvPicPr>
          <p:cNvPr id="12" name="图片 11">
            <a:extLst>
              <a:ext uri="{FF2B5EF4-FFF2-40B4-BE49-F238E27FC236}">
                <a16:creationId xmlns:a16="http://schemas.microsoft.com/office/drawing/2014/main" id="{7AFEA5B2-1B39-46AD-A6F1-41DD08BDFF2B}"/>
              </a:ext>
            </a:extLst>
          </p:cNvPr>
          <p:cNvPicPr>
            <a:picLocks noChangeAspect="1"/>
          </p:cNvPicPr>
          <p:nvPr/>
        </p:nvPicPr>
        <p:blipFill>
          <a:blip r:embed="rId3"/>
          <a:stretch>
            <a:fillRect/>
          </a:stretch>
        </p:blipFill>
        <p:spPr>
          <a:xfrm>
            <a:off x="2326743" y="4561181"/>
            <a:ext cx="7140067" cy="1407167"/>
          </a:xfrm>
          <a:prstGeom prst="rect">
            <a:avLst/>
          </a:prstGeom>
        </p:spPr>
      </p:pic>
    </p:spTree>
    <p:extLst>
      <p:ext uri="{BB962C8B-B14F-4D97-AF65-F5344CB8AC3E}">
        <p14:creationId xmlns:p14="http://schemas.microsoft.com/office/powerpoint/2010/main" val="1474206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a:xfrm>
            <a:off x="200628" y="98909"/>
            <a:ext cx="11793920" cy="903414"/>
          </a:xfrm>
        </p:spPr>
        <p:txBody>
          <a:bodyPr vert="horz" lIns="91440" tIns="45720" rIns="91440" bIns="45720" rtlCol="0" anchor="ctr">
            <a:normAutofit/>
          </a:bodyPr>
          <a:lstStyle/>
          <a:p>
            <a:r>
              <a:rPr lang="en-US" dirty="0"/>
              <a:t>Experimental Setup</a:t>
            </a:r>
            <a:endParaRPr lang="en-US"/>
          </a:p>
        </p:txBody>
      </p:sp>
      <p:sp>
        <p:nvSpPr>
          <p:cNvPr id="18" name="Text Placeholder 2">
            <a:extLst>
              <a:ext uri="{FF2B5EF4-FFF2-40B4-BE49-F238E27FC236}">
                <a16:creationId xmlns:a16="http://schemas.microsoft.com/office/drawing/2014/main" id="{9884376C-360D-5F9C-7A00-D30072E82A76}"/>
              </a:ext>
            </a:extLst>
          </p:cNvPr>
          <p:cNvSpPr>
            <a:spLocks noGrp="1"/>
          </p:cNvSpPr>
          <p:nvPr>
            <p:ph type="body" idx="1"/>
          </p:nvPr>
        </p:nvSpPr>
        <p:spPr>
          <a:xfrm>
            <a:off x="399078" y="1026802"/>
            <a:ext cx="3541850" cy="903414"/>
          </a:xfrm>
        </p:spPr>
        <p:txBody>
          <a:bodyPr>
            <a:normAutofit fontScale="92500" lnSpcReduction="10000"/>
          </a:bodyPr>
          <a:lstStyle/>
          <a:p>
            <a:pPr>
              <a:lnSpc>
                <a:spcPct val="90000"/>
              </a:lnSpc>
              <a:spcBef>
                <a:spcPts val="1000"/>
              </a:spcBef>
            </a:pPr>
            <a:r>
              <a:rPr lang="en-US" altLang="zh-CN" sz="3200" b="1" kern="1200" dirty="0">
                <a:solidFill>
                  <a:schemeClr val="bg1"/>
                </a:solidFill>
                <a:latin typeface="+mn-lt"/>
                <a:ea typeface="+mn-ea"/>
                <a:cs typeface="+mn-cs"/>
              </a:rPr>
              <a:t>Network Parameters</a:t>
            </a:r>
          </a:p>
        </p:txBody>
      </p:sp>
      <p:sp>
        <p:nvSpPr>
          <p:cNvPr id="11" name="文本框 10">
            <a:extLst>
              <a:ext uri="{FF2B5EF4-FFF2-40B4-BE49-F238E27FC236}">
                <a16:creationId xmlns:a16="http://schemas.microsoft.com/office/drawing/2014/main" id="{E3AB20DF-173F-AF1E-2581-6787CCEB076C}"/>
              </a:ext>
            </a:extLst>
          </p:cNvPr>
          <p:cNvSpPr txBox="1"/>
          <p:nvPr/>
        </p:nvSpPr>
        <p:spPr>
          <a:xfrm>
            <a:off x="6172200" y="1478509"/>
            <a:ext cx="5788427" cy="823912"/>
          </a:xfrm>
          <a:prstGeom prst="rect">
            <a:avLst/>
          </a:prstGeom>
        </p:spPr>
        <p:txBody>
          <a:bodyPr vert="horz" lIns="91440" tIns="45720" rIns="91440" bIns="45720" rtlCol="0" anchor="b">
            <a:normAutofit/>
          </a:bodyPr>
          <a:lstStyle/>
          <a:p>
            <a:pPr>
              <a:lnSpc>
                <a:spcPct val="90000"/>
              </a:lnSpc>
              <a:spcBef>
                <a:spcPts val="1000"/>
              </a:spcBef>
            </a:pPr>
            <a:endParaRPr lang="en-US" altLang="zh-CN" sz="1700" b="1" kern="1200" dirty="0">
              <a:solidFill>
                <a:schemeClr val="bg1"/>
              </a:solidFill>
              <a:latin typeface="+mn-lt"/>
              <a:ea typeface="+mn-ea"/>
              <a:cs typeface="+mn-cs"/>
            </a:endParaRP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sz="quarter" idx="13"/>
          </p:nvPr>
        </p:nvSpPr>
        <p:spPr>
          <a:xfrm>
            <a:off x="200628" y="1002324"/>
            <a:ext cx="11760656" cy="515327"/>
          </a:xfrm>
        </p:spPr>
        <p:txBody>
          <a:bodyPr vert="horz" lIns="91440" tIns="45720" rIns="91440" bIns="45720" rtlCol="0">
            <a:normAutofit/>
          </a:bodyPr>
          <a:lstStyle/>
          <a:p>
            <a:r>
              <a:rPr lang="en-US" altLang="zh-CN" i="1" kern="1200" dirty="0">
                <a:latin typeface="+mn-lt"/>
                <a:ea typeface="+mn-ea"/>
                <a:cs typeface="+mn-cs"/>
              </a:rPr>
              <a:t>experimental evaluation setting</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14"/>
          </p:nvPr>
        </p:nvSpPr>
        <p:spPr>
          <a:xfrm>
            <a:off x="200628" y="6483677"/>
            <a:ext cx="4444199" cy="365125"/>
          </a:xfrm>
        </p:spPr>
        <p:txBody>
          <a:bodyPr vert="horz" lIns="91440" tIns="45720" rIns="91440" bIns="45720" rtlCol="0" anchor="ctr">
            <a:normAutofit/>
          </a:bodyPr>
          <a:lstStyle/>
          <a:p>
            <a:pPr>
              <a:spcAft>
                <a:spcPts val="600"/>
              </a:spcAft>
            </a:pPr>
            <a:r>
              <a:rPr lang="en-US" kern="1200">
                <a:latin typeface="+mn-lt"/>
                <a:ea typeface="+mn-ea"/>
                <a:cs typeface="+mn-cs"/>
              </a:rPr>
              <a:t>Presenter Name &amp; Date of Presentation</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15"/>
          </p:nvPr>
        </p:nvSpPr>
        <p:spPr>
          <a:xfrm>
            <a:off x="4644828" y="6483677"/>
            <a:ext cx="2902344" cy="365125"/>
          </a:xfrm>
        </p:spPr>
        <p:txBody>
          <a:bodyPr vert="horz" lIns="91440" tIns="45720" rIns="91440" bIns="45720" rtlCol="0" anchor="ctr">
            <a:normAutofit/>
          </a:bodyPr>
          <a:lstStyle/>
          <a:p>
            <a:pPr>
              <a:spcAft>
                <a:spcPts val="600"/>
              </a:spcAft>
            </a:pPr>
            <a:r>
              <a:rPr lang="en-US" kern="1200">
                <a:latin typeface="+mn-lt"/>
                <a:ea typeface="+mn-ea"/>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16"/>
          </p:nvPr>
        </p:nvSpPr>
        <p:spPr>
          <a:xfrm>
            <a:off x="7547172" y="6483677"/>
            <a:ext cx="4413455" cy="365125"/>
          </a:xfrm>
        </p:spPr>
        <p:txBody>
          <a:bodyPr vert="horz" lIns="91440" tIns="45720" rIns="91440" bIns="45720" rtlCol="0" anchor="ctr">
            <a:normAutofit/>
          </a:bodyPr>
          <a:lstStyle/>
          <a:p>
            <a:pPr>
              <a:spcAft>
                <a:spcPts val="600"/>
              </a:spcAft>
            </a:pPr>
            <a:fld id="{753A1DE0-CF65-344E-A1C3-3B403388D3F5}" type="slidenum">
              <a:rPr lang="en-US" smtClean="0"/>
              <a:pPr>
                <a:spcAft>
                  <a:spcPts val="600"/>
                </a:spcAft>
              </a:pPr>
              <a:t>25</a:t>
            </a:fld>
            <a:endParaRPr lang="en-US"/>
          </a:p>
        </p:txBody>
      </p:sp>
      <p:pic>
        <p:nvPicPr>
          <p:cNvPr id="9" name="图片 8">
            <a:extLst>
              <a:ext uri="{FF2B5EF4-FFF2-40B4-BE49-F238E27FC236}">
                <a16:creationId xmlns:a16="http://schemas.microsoft.com/office/drawing/2014/main" id="{1DF5334A-7435-8AB2-5A33-7E9EAB2A1164}"/>
              </a:ext>
            </a:extLst>
          </p:cNvPr>
          <p:cNvPicPr>
            <a:picLocks noChangeAspect="1"/>
          </p:cNvPicPr>
          <p:nvPr/>
        </p:nvPicPr>
        <p:blipFill>
          <a:blip r:embed="rId2"/>
          <a:stretch>
            <a:fillRect/>
          </a:stretch>
        </p:blipFill>
        <p:spPr>
          <a:xfrm>
            <a:off x="200628" y="2516146"/>
            <a:ext cx="6431905" cy="2453707"/>
          </a:xfrm>
          <a:prstGeom prst="rect">
            <a:avLst/>
          </a:prstGeom>
        </p:spPr>
      </p:pic>
      <p:pic>
        <p:nvPicPr>
          <p:cNvPr id="13" name="图片 12">
            <a:extLst>
              <a:ext uri="{FF2B5EF4-FFF2-40B4-BE49-F238E27FC236}">
                <a16:creationId xmlns:a16="http://schemas.microsoft.com/office/drawing/2014/main" id="{CB539D28-B5E9-C21E-B2EB-94EA9EA6F4EF}"/>
              </a:ext>
            </a:extLst>
          </p:cNvPr>
          <p:cNvPicPr>
            <a:picLocks noChangeAspect="1"/>
          </p:cNvPicPr>
          <p:nvPr/>
        </p:nvPicPr>
        <p:blipFill>
          <a:blip r:embed="rId3"/>
          <a:stretch>
            <a:fillRect/>
          </a:stretch>
        </p:blipFill>
        <p:spPr>
          <a:xfrm>
            <a:off x="6632533" y="2659897"/>
            <a:ext cx="5314186" cy="2135725"/>
          </a:xfrm>
          <a:prstGeom prst="rect">
            <a:avLst/>
          </a:prstGeom>
        </p:spPr>
      </p:pic>
    </p:spTree>
    <p:extLst>
      <p:ext uri="{BB962C8B-B14F-4D97-AF65-F5344CB8AC3E}">
        <p14:creationId xmlns:p14="http://schemas.microsoft.com/office/powerpoint/2010/main" val="1123972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Experimental Results</a:t>
            </a:r>
            <a:endParaRPr lang="en-CN"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CN"/>
              <a:t>Further explaination of the title with supporting evidence</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26</a:t>
            </a:fld>
            <a:endParaRPr lang="en-US" dirty="0"/>
          </a:p>
        </p:txBody>
      </p:sp>
      <p:sp>
        <p:nvSpPr>
          <p:cNvPr id="18" name="文本框 17">
            <a:extLst>
              <a:ext uri="{FF2B5EF4-FFF2-40B4-BE49-F238E27FC236}">
                <a16:creationId xmlns:a16="http://schemas.microsoft.com/office/drawing/2014/main" id="{AC6CA403-DAF3-1172-39B9-4F4310E1187F}"/>
              </a:ext>
            </a:extLst>
          </p:cNvPr>
          <p:cNvSpPr txBox="1"/>
          <p:nvPr/>
        </p:nvSpPr>
        <p:spPr>
          <a:xfrm>
            <a:off x="4568228" y="2444567"/>
            <a:ext cx="7623772" cy="3046988"/>
          </a:xfrm>
          <a:prstGeom prst="rect">
            <a:avLst/>
          </a:prstGeom>
          <a:noFill/>
        </p:spPr>
        <p:txBody>
          <a:bodyPr wrap="square">
            <a:spAutoFit/>
          </a:bodyPr>
          <a:lstStyle/>
          <a:p>
            <a:r>
              <a:rPr lang="en-US" altLang="zh-CN" sz="2400" b="1" dirty="0">
                <a:solidFill>
                  <a:schemeClr val="bg1">
                    <a:lumMod val="95000"/>
                    <a:lumOff val="5000"/>
                  </a:schemeClr>
                </a:solidFill>
              </a:rPr>
              <a:t>From the data:</a:t>
            </a:r>
          </a:p>
          <a:p>
            <a:r>
              <a:rPr lang="en-US" altLang="zh-CN" sz="2400" dirty="0">
                <a:solidFill>
                  <a:schemeClr val="bg1">
                    <a:lumMod val="95000"/>
                    <a:lumOff val="5000"/>
                  </a:schemeClr>
                </a:solidFill>
              </a:rPr>
              <a:t>It is clear that the images of the first and second tasks are clearly separated, while the second and third tasks are aggregated together.</a:t>
            </a:r>
          </a:p>
          <a:p>
            <a:r>
              <a:rPr lang="en-US" altLang="zh-CN" sz="2400" b="1" dirty="0">
                <a:solidFill>
                  <a:schemeClr val="bg1">
                    <a:lumMod val="95000"/>
                    <a:lumOff val="5000"/>
                  </a:schemeClr>
                </a:solidFill>
              </a:rPr>
              <a:t>The reason for this problem may be that the object we are operating on is too small compared to the box we are placing, so the pickup and close box operations do not have a significant change on the overall image</a:t>
            </a:r>
          </a:p>
        </p:txBody>
      </p:sp>
      <p:pic>
        <p:nvPicPr>
          <p:cNvPr id="10" name="内容占位符 9">
            <a:extLst>
              <a:ext uri="{FF2B5EF4-FFF2-40B4-BE49-F238E27FC236}">
                <a16:creationId xmlns:a16="http://schemas.microsoft.com/office/drawing/2014/main" id="{B384D215-28C9-878C-A7FA-13D6DB9706A5}"/>
              </a:ext>
            </a:extLst>
          </p:cNvPr>
          <p:cNvPicPr>
            <a:picLocks noGrp="1" noChangeAspect="1"/>
          </p:cNvPicPr>
          <p:nvPr>
            <p:ph idx="1"/>
          </p:nvPr>
        </p:nvPicPr>
        <p:blipFill>
          <a:blip r:embed="rId2"/>
          <a:stretch>
            <a:fillRect/>
          </a:stretch>
        </p:blipFill>
        <p:spPr>
          <a:xfrm>
            <a:off x="175158" y="1967774"/>
            <a:ext cx="4336855" cy="4000575"/>
          </a:xfrm>
        </p:spPr>
      </p:pic>
      <p:sp>
        <p:nvSpPr>
          <p:cNvPr id="15" name="文本框 14">
            <a:extLst>
              <a:ext uri="{FF2B5EF4-FFF2-40B4-BE49-F238E27FC236}">
                <a16:creationId xmlns:a16="http://schemas.microsoft.com/office/drawing/2014/main" id="{825521B9-059B-DAD7-4D16-C1809260CCBB}"/>
              </a:ext>
            </a:extLst>
          </p:cNvPr>
          <p:cNvSpPr txBox="1"/>
          <p:nvPr/>
        </p:nvSpPr>
        <p:spPr>
          <a:xfrm>
            <a:off x="640379" y="1465357"/>
            <a:ext cx="6156960" cy="523220"/>
          </a:xfrm>
          <a:prstGeom prst="rect">
            <a:avLst/>
          </a:prstGeom>
          <a:noFill/>
        </p:spPr>
        <p:txBody>
          <a:bodyPr wrap="square">
            <a:spAutoFit/>
          </a:bodyPr>
          <a:lstStyle/>
          <a:p>
            <a:r>
              <a:rPr lang="zh-CN" altLang="en-US" sz="2800" b="1" dirty="0">
                <a:solidFill>
                  <a:schemeClr val="bg1"/>
                </a:solidFill>
              </a:rPr>
              <a:t>Extraction of image features</a:t>
            </a:r>
          </a:p>
        </p:txBody>
      </p:sp>
    </p:spTree>
    <p:extLst>
      <p:ext uri="{BB962C8B-B14F-4D97-AF65-F5344CB8AC3E}">
        <p14:creationId xmlns:p14="http://schemas.microsoft.com/office/powerpoint/2010/main" val="2593483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Experimental Results</a:t>
            </a:r>
            <a:endParaRPr lang="en-CN"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CN" dirty="0"/>
              <a:t>Further explaination of the title with supporting evidence</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27</a:t>
            </a:fld>
            <a:endParaRPr lang="en-US" dirty="0"/>
          </a:p>
        </p:txBody>
      </p:sp>
      <p:sp>
        <p:nvSpPr>
          <p:cNvPr id="11" name="Content Placeholder 5">
            <a:extLst>
              <a:ext uri="{FF2B5EF4-FFF2-40B4-BE49-F238E27FC236}">
                <a16:creationId xmlns:a16="http://schemas.microsoft.com/office/drawing/2014/main" id="{F5FFB143-5BE4-8DA5-C0E2-B3040FD3A144}"/>
              </a:ext>
            </a:extLst>
          </p:cNvPr>
          <p:cNvSpPr txBox="1">
            <a:spLocks/>
          </p:cNvSpPr>
          <p:nvPr/>
        </p:nvSpPr>
        <p:spPr>
          <a:xfrm>
            <a:off x="5216756" y="1581941"/>
            <a:ext cx="6975244" cy="407317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800" dirty="0">
              <a:solidFill>
                <a:schemeClr val="bg1"/>
              </a:solidFill>
            </a:endParaRPr>
          </a:p>
        </p:txBody>
      </p:sp>
      <p:sp>
        <p:nvSpPr>
          <p:cNvPr id="13" name="文本框 12">
            <a:extLst>
              <a:ext uri="{FF2B5EF4-FFF2-40B4-BE49-F238E27FC236}">
                <a16:creationId xmlns:a16="http://schemas.microsoft.com/office/drawing/2014/main" id="{DCFA8BB8-161F-1F00-B93F-7B65196FA7D1}"/>
              </a:ext>
            </a:extLst>
          </p:cNvPr>
          <p:cNvSpPr txBox="1"/>
          <p:nvPr/>
        </p:nvSpPr>
        <p:spPr>
          <a:xfrm>
            <a:off x="4832578" y="2103288"/>
            <a:ext cx="6817323" cy="4893647"/>
          </a:xfrm>
          <a:prstGeom prst="rect">
            <a:avLst/>
          </a:prstGeom>
          <a:noFill/>
        </p:spPr>
        <p:txBody>
          <a:bodyPr wrap="square">
            <a:spAutoFit/>
          </a:bodyPr>
          <a:lstStyle/>
          <a:p>
            <a:r>
              <a:rPr lang="en-US" altLang="zh-CN" sz="2400" dirty="0">
                <a:solidFill>
                  <a:schemeClr val="bg1">
                    <a:lumMod val="95000"/>
                    <a:lumOff val="5000"/>
                  </a:schemeClr>
                </a:solidFill>
              </a:rPr>
              <a:t>The results show that </a:t>
            </a:r>
            <a:r>
              <a:rPr lang="en-US" altLang="zh-CN" sz="2400" b="1" dirty="0">
                <a:solidFill>
                  <a:schemeClr val="bg1">
                    <a:lumMod val="95000"/>
                    <a:lumOff val="5000"/>
                  </a:schemeClr>
                </a:solidFill>
              </a:rPr>
              <a:t>the contextual layers </a:t>
            </a:r>
            <a:r>
              <a:rPr lang="en-US" altLang="zh-CN" sz="2400" dirty="0">
                <a:solidFill>
                  <a:schemeClr val="bg1">
                    <a:lumMod val="95000"/>
                    <a:lumOff val="5000"/>
                  </a:schemeClr>
                </a:solidFill>
              </a:rPr>
              <a:t>start and end with similar values, thus forming attraction points. Each subtask starts from the </a:t>
            </a:r>
            <a:r>
              <a:rPr lang="en-US" altLang="zh-CN" sz="2400" b="1" dirty="0">
                <a:solidFill>
                  <a:schemeClr val="bg1">
                    <a:lumMod val="95000"/>
                    <a:lumOff val="5000"/>
                  </a:schemeClr>
                </a:solidFill>
              </a:rPr>
              <a:t>strong attraction </a:t>
            </a:r>
            <a:r>
              <a:rPr lang="en-US" altLang="zh-CN" sz="2400" dirty="0">
                <a:solidFill>
                  <a:schemeClr val="bg1">
                    <a:lumMod val="95000"/>
                    <a:lumOff val="5000"/>
                  </a:schemeClr>
                </a:solidFill>
              </a:rPr>
              <a:t>point generated by the constraints </a:t>
            </a:r>
            <a:r>
              <a:rPr lang="en-US" altLang="zh-CN" sz="2400" b="1" dirty="0">
                <a:solidFill>
                  <a:schemeClr val="bg1">
                    <a:lumMod val="95000"/>
                    <a:lumOff val="5000"/>
                  </a:schemeClr>
                </a:solidFill>
              </a:rPr>
              <a:t>of MTRNN attraction point and diverges from that point using the input difference of MTRNN.</a:t>
            </a:r>
          </a:p>
          <a:p>
            <a:r>
              <a:rPr lang="en-US" altLang="zh-CN" sz="2400" dirty="0">
                <a:solidFill>
                  <a:schemeClr val="bg1">
                    <a:lumMod val="95000"/>
                    <a:lumOff val="5000"/>
                  </a:schemeClr>
                </a:solidFill>
              </a:rPr>
              <a:t> Since the input difference at the beginning of each subtask is the image data, the data is used to </a:t>
            </a:r>
            <a:r>
              <a:rPr lang="en-US" altLang="zh-CN" sz="2400" b="1" dirty="0">
                <a:solidFill>
                  <a:schemeClr val="bg1">
                    <a:lumMod val="95000"/>
                    <a:lumOff val="5000"/>
                  </a:schemeClr>
                </a:solidFill>
              </a:rPr>
              <a:t>disperse from the attraction point, </a:t>
            </a:r>
            <a:r>
              <a:rPr lang="en-US" altLang="zh-CN" sz="2400" dirty="0">
                <a:solidFill>
                  <a:schemeClr val="bg1">
                    <a:lumMod val="95000"/>
                    <a:lumOff val="5000"/>
                  </a:schemeClr>
                </a:solidFill>
              </a:rPr>
              <a:t>generate motion corresponding to the image data, and converge to the attraction point.</a:t>
            </a:r>
            <a:br>
              <a:rPr lang="en-US" altLang="zh-CN" sz="2400" dirty="0">
                <a:solidFill>
                  <a:schemeClr val="bg1">
                    <a:lumMod val="95000"/>
                    <a:lumOff val="5000"/>
                  </a:schemeClr>
                </a:solidFill>
              </a:rPr>
            </a:br>
            <a:br>
              <a:rPr lang="en-US" altLang="zh-CN" sz="2400" dirty="0">
                <a:solidFill>
                  <a:schemeClr val="bg1">
                    <a:lumMod val="95000"/>
                    <a:lumOff val="5000"/>
                  </a:schemeClr>
                </a:solidFill>
              </a:rPr>
            </a:br>
            <a:endParaRPr lang="zh-CN" altLang="en-US" sz="2400" dirty="0">
              <a:solidFill>
                <a:schemeClr val="bg1">
                  <a:lumMod val="95000"/>
                  <a:lumOff val="5000"/>
                </a:schemeClr>
              </a:solidFill>
            </a:endParaRPr>
          </a:p>
        </p:txBody>
      </p:sp>
      <p:sp>
        <p:nvSpPr>
          <p:cNvPr id="3" name="文本框 2">
            <a:extLst>
              <a:ext uri="{FF2B5EF4-FFF2-40B4-BE49-F238E27FC236}">
                <a16:creationId xmlns:a16="http://schemas.microsoft.com/office/drawing/2014/main" id="{C209122D-F3C8-3FBE-0344-236C4B0FC6F7}"/>
              </a:ext>
            </a:extLst>
          </p:cNvPr>
          <p:cNvSpPr txBox="1"/>
          <p:nvPr/>
        </p:nvSpPr>
        <p:spPr>
          <a:xfrm>
            <a:off x="385010" y="1487021"/>
            <a:ext cx="6156960" cy="954107"/>
          </a:xfrm>
          <a:prstGeom prst="rect">
            <a:avLst/>
          </a:prstGeom>
          <a:noFill/>
        </p:spPr>
        <p:txBody>
          <a:bodyPr wrap="square">
            <a:spAutoFit/>
          </a:bodyPr>
          <a:lstStyle/>
          <a:p>
            <a:r>
              <a:rPr lang="en-US" altLang="zh-CN" sz="2800" b="1" dirty="0">
                <a:solidFill>
                  <a:schemeClr val="bg1"/>
                </a:solidFill>
              </a:rPr>
              <a:t>Generate a complete set of complex movements</a:t>
            </a:r>
            <a:endParaRPr lang="zh-CN" altLang="en-US" sz="2800" b="1" dirty="0">
              <a:solidFill>
                <a:schemeClr val="bg1"/>
              </a:solidFill>
            </a:endParaRPr>
          </a:p>
        </p:txBody>
      </p:sp>
      <p:pic>
        <p:nvPicPr>
          <p:cNvPr id="9" name="图片 8">
            <a:extLst>
              <a:ext uri="{FF2B5EF4-FFF2-40B4-BE49-F238E27FC236}">
                <a16:creationId xmlns:a16="http://schemas.microsoft.com/office/drawing/2014/main" id="{E1CF6DCA-EC26-45B8-8904-E110A53ADFDA}"/>
              </a:ext>
            </a:extLst>
          </p:cNvPr>
          <p:cNvPicPr>
            <a:picLocks noChangeAspect="1"/>
          </p:cNvPicPr>
          <p:nvPr/>
        </p:nvPicPr>
        <p:blipFill>
          <a:blip r:embed="rId2"/>
          <a:stretch>
            <a:fillRect/>
          </a:stretch>
        </p:blipFill>
        <p:spPr>
          <a:xfrm>
            <a:off x="200627" y="2642281"/>
            <a:ext cx="4444199" cy="2900913"/>
          </a:xfrm>
          <a:prstGeom prst="rect">
            <a:avLst/>
          </a:prstGeom>
        </p:spPr>
      </p:pic>
    </p:spTree>
    <p:extLst>
      <p:ext uri="{BB962C8B-B14F-4D97-AF65-F5344CB8AC3E}">
        <p14:creationId xmlns:p14="http://schemas.microsoft.com/office/powerpoint/2010/main" val="1362333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Experimental Results</a:t>
            </a:r>
            <a:endParaRPr lang="en-CN"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CN" dirty="0"/>
              <a:t>Further explaination of the title with supporting evidence</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28</a:t>
            </a:fld>
            <a:endParaRPr lang="en-US" dirty="0"/>
          </a:p>
        </p:txBody>
      </p:sp>
      <p:sp>
        <p:nvSpPr>
          <p:cNvPr id="11" name="Content Placeholder 5">
            <a:extLst>
              <a:ext uri="{FF2B5EF4-FFF2-40B4-BE49-F238E27FC236}">
                <a16:creationId xmlns:a16="http://schemas.microsoft.com/office/drawing/2014/main" id="{F5FFB143-5BE4-8DA5-C0E2-B3040FD3A144}"/>
              </a:ext>
            </a:extLst>
          </p:cNvPr>
          <p:cNvSpPr txBox="1">
            <a:spLocks/>
          </p:cNvSpPr>
          <p:nvPr/>
        </p:nvSpPr>
        <p:spPr>
          <a:xfrm>
            <a:off x="5216756" y="1581941"/>
            <a:ext cx="6975244" cy="407317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800" dirty="0">
              <a:solidFill>
                <a:schemeClr val="bg1"/>
              </a:solidFill>
            </a:endParaRPr>
          </a:p>
        </p:txBody>
      </p:sp>
      <p:sp>
        <p:nvSpPr>
          <p:cNvPr id="3" name="文本框 2">
            <a:extLst>
              <a:ext uri="{FF2B5EF4-FFF2-40B4-BE49-F238E27FC236}">
                <a16:creationId xmlns:a16="http://schemas.microsoft.com/office/drawing/2014/main" id="{C209122D-F3C8-3FBE-0344-236C4B0FC6F7}"/>
              </a:ext>
            </a:extLst>
          </p:cNvPr>
          <p:cNvSpPr txBox="1"/>
          <p:nvPr/>
        </p:nvSpPr>
        <p:spPr>
          <a:xfrm>
            <a:off x="385010" y="1487021"/>
            <a:ext cx="6156960" cy="954107"/>
          </a:xfrm>
          <a:prstGeom prst="rect">
            <a:avLst/>
          </a:prstGeom>
          <a:noFill/>
        </p:spPr>
        <p:txBody>
          <a:bodyPr wrap="square">
            <a:spAutoFit/>
          </a:bodyPr>
          <a:lstStyle/>
          <a:p>
            <a:r>
              <a:rPr lang="en-US" altLang="zh-CN" sz="2800" b="1" dirty="0">
                <a:solidFill>
                  <a:schemeClr val="bg1"/>
                </a:solidFill>
              </a:rPr>
              <a:t>Generate a complete set of complex movements</a:t>
            </a:r>
            <a:endParaRPr lang="zh-CN" altLang="en-US" sz="2800" b="1" dirty="0">
              <a:solidFill>
                <a:schemeClr val="bg1"/>
              </a:solidFill>
            </a:endParaRPr>
          </a:p>
        </p:txBody>
      </p:sp>
      <p:pic>
        <p:nvPicPr>
          <p:cNvPr id="9" name="图片 8">
            <a:extLst>
              <a:ext uri="{FF2B5EF4-FFF2-40B4-BE49-F238E27FC236}">
                <a16:creationId xmlns:a16="http://schemas.microsoft.com/office/drawing/2014/main" id="{E1CF6DCA-EC26-45B8-8904-E110A53ADFDA}"/>
              </a:ext>
            </a:extLst>
          </p:cNvPr>
          <p:cNvPicPr>
            <a:picLocks noChangeAspect="1"/>
          </p:cNvPicPr>
          <p:nvPr/>
        </p:nvPicPr>
        <p:blipFill>
          <a:blip r:embed="rId2"/>
          <a:stretch>
            <a:fillRect/>
          </a:stretch>
        </p:blipFill>
        <p:spPr>
          <a:xfrm>
            <a:off x="200627" y="2642281"/>
            <a:ext cx="4444199" cy="2900913"/>
          </a:xfrm>
          <a:prstGeom prst="rect">
            <a:avLst/>
          </a:prstGeom>
        </p:spPr>
      </p:pic>
      <p:sp>
        <p:nvSpPr>
          <p:cNvPr id="10" name="文本框 9">
            <a:extLst>
              <a:ext uri="{FF2B5EF4-FFF2-40B4-BE49-F238E27FC236}">
                <a16:creationId xmlns:a16="http://schemas.microsoft.com/office/drawing/2014/main" id="{28330B8F-94D4-FE3B-E94E-7F8D217B6376}"/>
              </a:ext>
            </a:extLst>
          </p:cNvPr>
          <p:cNvSpPr txBox="1"/>
          <p:nvPr/>
        </p:nvSpPr>
        <p:spPr>
          <a:xfrm>
            <a:off x="4565254" y="2441128"/>
            <a:ext cx="7162162" cy="2677656"/>
          </a:xfrm>
          <a:prstGeom prst="rect">
            <a:avLst/>
          </a:prstGeom>
          <a:noFill/>
        </p:spPr>
        <p:txBody>
          <a:bodyPr wrap="square">
            <a:spAutoFit/>
          </a:bodyPr>
          <a:lstStyle/>
          <a:p>
            <a:r>
              <a:rPr lang="en-US" altLang="zh-CN" sz="2400" dirty="0">
                <a:solidFill>
                  <a:schemeClr val="bg1">
                    <a:lumMod val="95000"/>
                    <a:lumOff val="5000"/>
                  </a:schemeClr>
                </a:solidFill>
              </a:rPr>
              <a:t>Train patterns of multiple discrete actions with   constraints that allow the robot to able to </a:t>
            </a:r>
            <a:r>
              <a:rPr lang="en-US" altLang="zh-CN" sz="2400" b="1" dirty="0">
                <a:solidFill>
                  <a:schemeClr val="bg1">
                    <a:lumMod val="95000"/>
                    <a:lumOff val="5000"/>
                  </a:schemeClr>
                </a:solidFill>
              </a:rPr>
              <a:t>perform actions that are difficult when trained continuously</a:t>
            </a:r>
            <a:r>
              <a:rPr lang="en-US" altLang="zh-CN" sz="2400" dirty="0">
                <a:solidFill>
                  <a:schemeClr val="bg1">
                    <a:lumMod val="95000"/>
                    <a:lumOff val="5000"/>
                  </a:schemeClr>
                </a:solidFill>
              </a:rPr>
              <a:t>. One advantage of this is the achievement of repetition capability, allowing the robot to </a:t>
            </a:r>
            <a:r>
              <a:rPr lang="en-US" altLang="zh-CN" sz="2400" b="1" dirty="0">
                <a:solidFill>
                  <a:schemeClr val="bg1">
                    <a:lumMod val="95000"/>
                    <a:lumOff val="5000"/>
                  </a:schemeClr>
                </a:solidFill>
              </a:rPr>
              <a:t>repeat the same task </a:t>
            </a:r>
            <a:r>
              <a:rPr lang="en-US" altLang="zh-CN" sz="2400" dirty="0">
                <a:solidFill>
                  <a:schemeClr val="bg1">
                    <a:lumMod val="95000"/>
                    <a:lumOff val="5000"/>
                  </a:schemeClr>
                </a:solidFill>
              </a:rPr>
              <a:t>in a shorter time period </a:t>
            </a:r>
            <a:r>
              <a:rPr lang="en-US" altLang="zh-CN" sz="2400" b="1" dirty="0">
                <a:solidFill>
                  <a:schemeClr val="bg1">
                    <a:lumMod val="95000"/>
                    <a:lumOff val="5000"/>
                  </a:schemeClr>
                </a:solidFill>
              </a:rPr>
              <a:t>performing the same task repeatedly.</a:t>
            </a:r>
            <a:endParaRPr lang="zh-CN" altLang="en-US" sz="2400" b="1" dirty="0">
              <a:solidFill>
                <a:schemeClr val="bg1">
                  <a:lumMod val="95000"/>
                  <a:lumOff val="5000"/>
                </a:schemeClr>
              </a:solidFill>
            </a:endParaRPr>
          </a:p>
        </p:txBody>
      </p:sp>
    </p:spTree>
    <p:extLst>
      <p:ext uri="{BB962C8B-B14F-4D97-AF65-F5344CB8AC3E}">
        <p14:creationId xmlns:p14="http://schemas.microsoft.com/office/powerpoint/2010/main" val="399057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Discussion of </a:t>
            </a:r>
            <a:r>
              <a:rPr lang="en-US" altLang="zh-CN" dirty="0"/>
              <a:t>R</a:t>
            </a:r>
            <a:r>
              <a:rPr lang="en" dirty="0" err="1"/>
              <a:t>esults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553554" y="1623677"/>
            <a:ext cx="5207165" cy="750437"/>
          </a:xfrm>
        </p:spPr>
        <p:txBody>
          <a:bodyPr>
            <a:normAutofit fontScale="92500"/>
          </a:bodyPr>
          <a:lstStyle/>
          <a:p>
            <a:pPr marL="0" indent="0">
              <a:buNone/>
            </a:pPr>
            <a:r>
              <a:rPr lang="en-US" altLang="zh-CN" b="1" dirty="0"/>
              <a:t>Task-specific experimental results</a:t>
            </a:r>
            <a:endParaRPr lang="en-US" b="1"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CN" dirty="0"/>
              <a:t>Further explaination of the title with supporting evidence</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29</a:t>
            </a:fld>
            <a:endParaRPr lang="en-US" dirty="0"/>
          </a:p>
        </p:txBody>
      </p:sp>
      <p:sp>
        <p:nvSpPr>
          <p:cNvPr id="9" name="文本框 8">
            <a:extLst>
              <a:ext uri="{FF2B5EF4-FFF2-40B4-BE49-F238E27FC236}">
                <a16:creationId xmlns:a16="http://schemas.microsoft.com/office/drawing/2014/main" id="{E3D6DE2F-D635-A0B7-A3DC-D113A6D90F6D}"/>
              </a:ext>
            </a:extLst>
          </p:cNvPr>
          <p:cNvSpPr txBox="1"/>
          <p:nvPr/>
        </p:nvSpPr>
        <p:spPr>
          <a:xfrm>
            <a:off x="755555" y="2191941"/>
            <a:ext cx="6791616" cy="3416320"/>
          </a:xfrm>
          <a:prstGeom prst="rect">
            <a:avLst/>
          </a:prstGeom>
          <a:noFill/>
        </p:spPr>
        <p:txBody>
          <a:bodyPr wrap="square">
            <a:spAutoFit/>
          </a:bodyPr>
          <a:lstStyle/>
          <a:p>
            <a:r>
              <a:rPr lang="en-US" altLang="zh-CN" sz="2400" dirty="0">
                <a:solidFill>
                  <a:schemeClr val="bg1">
                    <a:lumMod val="95000"/>
                    <a:lumOff val="5000"/>
                  </a:schemeClr>
                </a:solidFill>
              </a:rPr>
              <a:t>In the area shown in the figure, the robot performing the pick-up subtask was tested. Each area was tested five times with yellow stamped objects. The robot could pick up objects in </a:t>
            </a:r>
            <a:r>
              <a:rPr lang="en-US" altLang="zh-CN" sz="2400" b="1" dirty="0">
                <a:solidFill>
                  <a:schemeClr val="bg1">
                    <a:lumMod val="95000"/>
                    <a:lumOff val="5000"/>
                  </a:schemeClr>
                </a:solidFill>
              </a:rPr>
              <a:t>zones 1 to 4 </a:t>
            </a:r>
            <a:r>
              <a:rPr lang="en-US" altLang="zh-CN" sz="2400" dirty="0">
                <a:solidFill>
                  <a:schemeClr val="bg1">
                    <a:lumMod val="95000"/>
                    <a:lumOff val="5000"/>
                  </a:schemeClr>
                </a:solidFill>
              </a:rPr>
              <a:t>perfectly. </a:t>
            </a:r>
          </a:p>
          <a:p>
            <a:r>
              <a:rPr lang="en-US" altLang="zh-CN" sz="2400" dirty="0">
                <a:solidFill>
                  <a:schemeClr val="bg1">
                    <a:lumMod val="95000"/>
                    <a:lumOff val="5000"/>
                  </a:schemeClr>
                </a:solidFill>
              </a:rPr>
              <a:t>The robot was also able to pick up objects in </a:t>
            </a:r>
            <a:r>
              <a:rPr lang="en-US" altLang="zh-CN" sz="2400" b="1" dirty="0">
                <a:solidFill>
                  <a:schemeClr val="bg1">
                    <a:lumMod val="95000"/>
                    <a:lumOff val="5000"/>
                  </a:schemeClr>
                </a:solidFill>
              </a:rPr>
              <a:t>zones 5 to 16, </a:t>
            </a:r>
            <a:r>
              <a:rPr lang="en-US" altLang="zh-CN" sz="2400" dirty="0">
                <a:solidFill>
                  <a:schemeClr val="bg1">
                    <a:lumMod val="95000"/>
                    <a:lumOff val="5000"/>
                  </a:schemeClr>
                </a:solidFill>
              </a:rPr>
              <a:t>but failed in the attempt. The total assembly power for picking up objects in 16 zones power was 88.75% (80 attempts).</a:t>
            </a:r>
            <a:br>
              <a:rPr lang="en-US" altLang="zh-CN" sz="2400" dirty="0">
                <a:solidFill>
                  <a:schemeClr val="bg1">
                    <a:lumMod val="95000"/>
                    <a:lumOff val="5000"/>
                  </a:schemeClr>
                </a:solidFill>
              </a:rPr>
            </a:br>
            <a:endParaRPr lang="zh-CN" altLang="en-US" sz="2400" dirty="0">
              <a:solidFill>
                <a:schemeClr val="bg1">
                  <a:lumMod val="95000"/>
                  <a:lumOff val="5000"/>
                </a:schemeClr>
              </a:solidFill>
            </a:endParaRPr>
          </a:p>
        </p:txBody>
      </p:sp>
      <p:pic>
        <p:nvPicPr>
          <p:cNvPr id="12" name="图片 11">
            <a:extLst>
              <a:ext uri="{FF2B5EF4-FFF2-40B4-BE49-F238E27FC236}">
                <a16:creationId xmlns:a16="http://schemas.microsoft.com/office/drawing/2014/main" id="{4DCB3A72-79A1-EE49-FA0F-AC61744FEBA0}"/>
              </a:ext>
            </a:extLst>
          </p:cNvPr>
          <p:cNvPicPr>
            <a:picLocks noChangeAspect="1"/>
          </p:cNvPicPr>
          <p:nvPr/>
        </p:nvPicPr>
        <p:blipFill>
          <a:blip r:embed="rId2"/>
          <a:stretch>
            <a:fillRect/>
          </a:stretch>
        </p:blipFill>
        <p:spPr>
          <a:xfrm>
            <a:off x="7540410" y="2055189"/>
            <a:ext cx="4420217" cy="4010585"/>
          </a:xfrm>
          <a:prstGeom prst="rect">
            <a:avLst/>
          </a:prstGeom>
        </p:spPr>
      </p:pic>
    </p:spTree>
    <p:extLst>
      <p:ext uri="{BB962C8B-B14F-4D97-AF65-F5344CB8AC3E}">
        <p14:creationId xmlns:p14="http://schemas.microsoft.com/office/powerpoint/2010/main" val="2254560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Motivation and Main Problem</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320944" y="1173655"/>
            <a:ext cx="11760000" cy="4860000"/>
          </a:xfrm>
        </p:spPr>
        <p:txBody>
          <a:bodyPr>
            <a:normAutofit fontScale="92500" lnSpcReduction="10000"/>
          </a:bodyPr>
          <a:lstStyle/>
          <a:p>
            <a:pPr marL="0" indent="0">
              <a:buNone/>
            </a:pPr>
            <a:r>
              <a:rPr lang="en-US" b="1" dirty="0">
                <a:latin typeface="+mj-lt"/>
              </a:rPr>
              <a:t>Why is the problem important?</a:t>
            </a:r>
          </a:p>
          <a:p>
            <a:r>
              <a:rPr lang="en-US" sz="3200" b="1" dirty="0">
                <a:latin typeface="+mj-lt"/>
              </a:rPr>
              <a:t>Its significance towards general-purpose robot autonomy</a:t>
            </a:r>
          </a:p>
          <a:p>
            <a:pPr>
              <a:lnSpc>
                <a:spcPct val="150000"/>
              </a:lnSpc>
            </a:pPr>
            <a:r>
              <a:rPr lang="en-US" altLang="zh-CN" dirty="0">
                <a:latin typeface="+mj-lt"/>
                <a:cs typeface="Times New Roman" panose="02020603050405020304" pitchFamily="18" charset="0"/>
              </a:rPr>
              <a:t>Nowadays, most factories are not fully automated. Typically, in a changing work environment, e.g., small quantity production lines for customizable products, people perform various complicated tasks because robot manipulation using a modeling approach often requires experts to manually extract environmental features for various conditions and plan corresponding motion trajectories. As the number of situations and task types increase, it becomes extremely difficult to define the features and design appropriate motions for each condition.</a:t>
            </a:r>
            <a:endParaRPr lang="en-US" dirty="0">
              <a:latin typeface="+mj-lt"/>
            </a:endParaRP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3</a:t>
            </a:fld>
            <a:endParaRPr lang="en-US" dirty="0"/>
          </a:p>
        </p:txBody>
      </p:sp>
    </p:spTree>
    <p:extLst>
      <p:ext uri="{BB962C8B-B14F-4D97-AF65-F5344CB8AC3E}">
        <p14:creationId xmlns:p14="http://schemas.microsoft.com/office/powerpoint/2010/main" val="2517548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Discussion of </a:t>
            </a:r>
            <a:r>
              <a:rPr lang="en-US" altLang="zh-CN" dirty="0"/>
              <a:t>R</a:t>
            </a:r>
            <a:r>
              <a:rPr lang="en" dirty="0" err="1"/>
              <a:t>esults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553554" y="1623677"/>
            <a:ext cx="5207165" cy="750437"/>
          </a:xfrm>
        </p:spPr>
        <p:txBody>
          <a:bodyPr>
            <a:normAutofit/>
          </a:bodyPr>
          <a:lstStyle/>
          <a:p>
            <a:pPr marL="0" indent="0">
              <a:buNone/>
            </a:pPr>
            <a:r>
              <a:rPr lang="en-US" altLang="zh-CN" b="1" dirty="0"/>
              <a:t>Generalization of tasks</a:t>
            </a:r>
            <a:endParaRPr lang="en-US" b="1"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CN" dirty="0"/>
              <a:t>Further explaination of the title with supporting evidence</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30</a:t>
            </a:fld>
            <a:endParaRPr lang="en-US" dirty="0"/>
          </a:p>
        </p:txBody>
      </p:sp>
      <p:sp>
        <p:nvSpPr>
          <p:cNvPr id="9" name="文本框 8">
            <a:extLst>
              <a:ext uri="{FF2B5EF4-FFF2-40B4-BE49-F238E27FC236}">
                <a16:creationId xmlns:a16="http://schemas.microsoft.com/office/drawing/2014/main" id="{3E087043-2774-ABF7-8093-1E045AC7208C}"/>
              </a:ext>
            </a:extLst>
          </p:cNvPr>
          <p:cNvSpPr txBox="1"/>
          <p:nvPr/>
        </p:nvSpPr>
        <p:spPr>
          <a:xfrm>
            <a:off x="1203960" y="2193892"/>
            <a:ext cx="9784080" cy="3416320"/>
          </a:xfrm>
          <a:prstGeom prst="rect">
            <a:avLst/>
          </a:prstGeom>
          <a:noFill/>
        </p:spPr>
        <p:txBody>
          <a:bodyPr wrap="square">
            <a:spAutoFit/>
          </a:bodyPr>
          <a:lstStyle/>
          <a:p>
            <a:r>
              <a:rPr lang="en-US" altLang="zh-CN" sz="2400" dirty="0">
                <a:solidFill>
                  <a:schemeClr val="bg1">
                    <a:lumMod val="95000"/>
                    <a:lumOff val="5000"/>
                  </a:schemeClr>
                </a:solidFill>
              </a:rPr>
              <a:t>CAE trained with only yellow stamps </a:t>
            </a:r>
            <a:r>
              <a:rPr lang="en-US" altLang="zh-CN" sz="2400" b="1" dirty="0">
                <a:solidFill>
                  <a:schemeClr val="bg1">
                    <a:lumMod val="95000"/>
                    <a:lumOff val="5000"/>
                  </a:schemeClr>
                </a:solidFill>
              </a:rPr>
              <a:t>cannot clearly reconstruct </a:t>
            </a:r>
            <a:r>
              <a:rPr lang="en-US" altLang="zh-CN" sz="2400" dirty="0">
                <a:solidFill>
                  <a:schemeClr val="bg1">
                    <a:lumMod val="95000"/>
                    <a:lumOff val="5000"/>
                  </a:schemeClr>
                </a:solidFill>
              </a:rPr>
              <a:t>other objects’ images, </a:t>
            </a:r>
            <a:r>
              <a:rPr lang="en-US" altLang="zh-CN" sz="2400" b="1" dirty="0">
                <a:solidFill>
                  <a:schemeClr val="bg1">
                    <a:lumMod val="95000"/>
                    <a:lumOff val="5000"/>
                  </a:schemeClr>
                </a:solidFill>
              </a:rPr>
              <a:t>which affects the accuracy of robot motion generation</a:t>
            </a:r>
            <a:r>
              <a:rPr lang="en-US" altLang="zh-CN" sz="2400" dirty="0">
                <a:solidFill>
                  <a:schemeClr val="bg1">
                    <a:lumMod val="95000"/>
                    <a:lumOff val="5000"/>
                  </a:schemeClr>
                </a:solidFill>
              </a:rPr>
              <a:t>. To confirm the CAE effectiveness, we tested the robot generation with all objects to pick subtasks.</a:t>
            </a:r>
            <a:br>
              <a:rPr lang="en-US" altLang="zh-CN" sz="2400" dirty="0">
                <a:solidFill>
                  <a:schemeClr val="bg1">
                    <a:lumMod val="95000"/>
                    <a:lumOff val="5000"/>
                  </a:schemeClr>
                </a:solidFill>
              </a:rPr>
            </a:br>
            <a:r>
              <a:rPr lang="en-US" altLang="zh-CN" sz="2400" dirty="0">
                <a:solidFill>
                  <a:schemeClr val="bg1">
                    <a:lumMod val="95000"/>
                    <a:lumOff val="5000"/>
                  </a:schemeClr>
                </a:solidFill>
              </a:rPr>
              <a:t>The ability of the robot to generate the picking subtask was tested with all objects. For the red juice package, the robot could not identify when it needed to perform the pick subtask. Here, it generated the close subtask. For the</a:t>
            </a:r>
            <a:br>
              <a:rPr lang="en-US" altLang="zh-CN" sz="2400" dirty="0">
                <a:solidFill>
                  <a:schemeClr val="bg1">
                    <a:lumMod val="95000"/>
                    <a:lumOff val="5000"/>
                  </a:schemeClr>
                </a:solidFill>
              </a:rPr>
            </a:br>
            <a:r>
              <a:rPr lang="en-US" altLang="zh-CN" sz="2400" dirty="0">
                <a:solidFill>
                  <a:schemeClr val="bg1">
                    <a:lumMod val="95000"/>
                    <a:lumOff val="5000"/>
                  </a:schemeClr>
                </a:solidFill>
              </a:rPr>
              <a:t>other objects, the robot generated the picking subtask, but failed to pick the untrained objects </a:t>
            </a:r>
            <a:r>
              <a:rPr lang="en-US" altLang="zh-CN" sz="2400" b="1" dirty="0">
                <a:solidFill>
                  <a:schemeClr val="bg1">
                    <a:lumMod val="95000"/>
                    <a:lumOff val="5000"/>
                  </a:schemeClr>
                </a:solidFill>
              </a:rPr>
              <a:t>(it knocked them over with its paws).</a:t>
            </a:r>
            <a:endParaRPr lang="zh-CN" altLang="en-US" sz="2400" b="1" dirty="0">
              <a:solidFill>
                <a:schemeClr val="bg1">
                  <a:lumMod val="95000"/>
                  <a:lumOff val="5000"/>
                </a:schemeClr>
              </a:solidFill>
            </a:endParaRPr>
          </a:p>
        </p:txBody>
      </p:sp>
    </p:spTree>
    <p:extLst>
      <p:ext uri="{BB962C8B-B14F-4D97-AF65-F5344CB8AC3E}">
        <p14:creationId xmlns:p14="http://schemas.microsoft.com/office/powerpoint/2010/main" val="1092142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Discussion of </a:t>
            </a:r>
            <a:r>
              <a:rPr lang="en-US" altLang="zh-CN" dirty="0"/>
              <a:t>R</a:t>
            </a:r>
            <a:r>
              <a:rPr lang="en" dirty="0" err="1"/>
              <a:t>esults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553554" y="1623677"/>
            <a:ext cx="5207165" cy="750437"/>
          </a:xfrm>
        </p:spPr>
        <p:txBody>
          <a:bodyPr>
            <a:normAutofit/>
          </a:bodyPr>
          <a:lstStyle/>
          <a:p>
            <a:pPr marL="0" indent="0">
              <a:buNone/>
            </a:pPr>
            <a:r>
              <a:rPr lang="en-US" altLang="zh-CN" b="1" dirty="0"/>
              <a:t>Generalization of tasks</a:t>
            </a:r>
            <a:endParaRPr lang="en-US" b="1"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CN" dirty="0"/>
              <a:t>Further explaination of the title with supporting evidence</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31</a:t>
            </a:fld>
            <a:endParaRPr lang="en-US" dirty="0"/>
          </a:p>
        </p:txBody>
      </p:sp>
      <p:sp>
        <p:nvSpPr>
          <p:cNvPr id="9" name="文本框 8">
            <a:extLst>
              <a:ext uri="{FF2B5EF4-FFF2-40B4-BE49-F238E27FC236}">
                <a16:creationId xmlns:a16="http://schemas.microsoft.com/office/drawing/2014/main" id="{3E087043-2774-ABF7-8093-1E045AC7208C}"/>
              </a:ext>
            </a:extLst>
          </p:cNvPr>
          <p:cNvSpPr txBox="1"/>
          <p:nvPr/>
        </p:nvSpPr>
        <p:spPr>
          <a:xfrm>
            <a:off x="990602" y="2328693"/>
            <a:ext cx="10452129" cy="3046988"/>
          </a:xfrm>
          <a:prstGeom prst="rect">
            <a:avLst/>
          </a:prstGeom>
          <a:noFill/>
        </p:spPr>
        <p:txBody>
          <a:bodyPr wrap="square">
            <a:spAutoFit/>
          </a:bodyPr>
          <a:lstStyle/>
          <a:p>
            <a:r>
              <a:rPr lang="en-US" altLang="zh-CN" sz="2400" b="1" dirty="0">
                <a:solidFill>
                  <a:schemeClr val="bg1">
                    <a:lumMod val="95000"/>
                    <a:lumOff val="5000"/>
                  </a:schemeClr>
                </a:solidFill>
              </a:rPr>
              <a:t>CAEs trained with other objects </a:t>
            </a:r>
            <a:r>
              <a:rPr lang="en-US" altLang="zh-CN" sz="2400" dirty="0">
                <a:solidFill>
                  <a:schemeClr val="bg1">
                    <a:lumMod val="95000"/>
                    <a:lumOff val="5000"/>
                  </a:schemeClr>
                </a:solidFill>
              </a:rPr>
              <a:t>compared to those trained with only the yellow stamp object.</a:t>
            </a:r>
            <a:br>
              <a:rPr lang="en-US" altLang="zh-CN" sz="2400" dirty="0">
                <a:solidFill>
                  <a:schemeClr val="bg1">
                    <a:lumMod val="95000"/>
                    <a:lumOff val="5000"/>
                  </a:schemeClr>
                </a:solidFill>
              </a:rPr>
            </a:br>
            <a:r>
              <a:rPr lang="en-US" altLang="zh-CN" sz="2400" dirty="0">
                <a:solidFill>
                  <a:schemeClr val="bg1">
                    <a:lumMod val="95000"/>
                    <a:lumOff val="5000"/>
                  </a:schemeClr>
                </a:solidFill>
              </a:rPr>
              <a:t>CAE can reconstruct </a:t>
            </a:r>
            <a:r>
              <a:rPr lang="en-US" altLang="zh-CN" sz="2400" b="1" dirty="0">
                <a:solidFill>
                  <a:schemeClr val="bg1">
                    <a:lumMod val="95000"/>
                    <a:lumOff val="5000"/>
                  </a:schemeClr>
                </a:solidFill>
              </a:rPr>
              <a:t>other untrained objects more clearly and vividly than</a:t>
            </a:r>
            <a:br>
              <a:rPr lang="en-US" altLang="zh-CN" sz="2400" b="1" dirty="0">
                <a:solidFill>
                  <a:schemeClr val="bg1">
                    <a:lumMod val="95000"/>
                    <a:lumOff val="5000"/>
                  </a:schemeClr>
                </a:solidFill>
              </a:rPr>
            </a:br>
            <a:r>
              <a:rPr lang="en-US" altLang="zh-CN" sz="2400" b="1" dirty="0">
                <a:solidFill>
                  <a:schemeClr val="bg1">
                    <a:lumMod val="95000"/>
                    <a:lumOff val="5000"/>
                  </a:schemeClr>
                </a:solidFill>
              </a:rPr>
              <a:t>objects</a:t>
            </a:r>
            <a:r>
              <a:rPr lang="en-US" altLang="zh-CN" sz="2400" dirty="0">
                <a:solidFill>
                  <a:schemeClr val="bg1">
                    <a:lumMod val="95000"/>
                    <a:lumOff val="5000"/>
                  </a:schemeClr>
                </a:solidFill>
              </a:rPr>
              <a:t>. With the CAE trained with additional objects, the robot </a:t>
            </a:r>
            <a:r>
              <a:rPr lang="en-US" altLang="zh-CN" sz="2400" b="1" dirty="0">
                <a:solidFill>
                  <a:schemeClr val="bg1">
                    <a:lumMod val="95000"/>
                    <a:lumOff val="5000"/>
                  </a:schemeClr>
                </a:solidFill>
              </a:rPr>
              <a:t>generated all objects for the pickup subtasks</a:t>
            </a:r>
            <a:r>
              <a:rPr lang="en-US" altLang="zh-CN" sz="2400" dirty="0">
                <a:solidFill>
                  <a:schemeClr val="bg1">
                    <a:lumMod val="95000"/>
                    <a:lumOff val="5000"/>
                  </a:schemeClr>
                </a:solidFill>
              </a:rPr>
              <a:t> and was able </a:t>
            </a:r>
            <a:r>
              <a:rPr lang="en-US" altLang="zh-CN" sz="2400" b="1" dirty="0">
                <a:solidFill>
                  <a:schemeClr val="bg1">
                    <a:lumMod val="95000"/>
                    <a:lumOff val="5000"/>
                  </a:schemeClr>
                </a:solidFill>
              </a:rPr>
              <a:t>to pick up objects without knocking them over. </a:t>
            </a:r>
            <a:br>
              <a:rPr lang="en-US" altLang="zh-CN" sz="2400" dirty="0">
                <a:solidFill>
                  <a:schemeClr val="bg1">
                    <a:lumMod val="95000"/>
                    <a:lumOff val="5000"/>
                  </a:schemeClr>
                </a:solidFill>
              </a:rPr>
            </a:br>
            <a:br>
              <a:rPr lang="en-US" altLang="zh-CN" sz="2400" dirty="0">
                <a:solidFill>
                  <a:schemeClr val="bg1">
                    <a:lumMod val="95000"/>
                    <a:lumOff val="5000"/>
                  </a:schemeClr>
                </a:solidFill>
              </a:rPr>
            </a:br>
            <a:endParaRPr lang="zh-CN" altLang="en-US" sz="2400" dirty="0">
              <a:solidFill>
                <a:schemeClr val="bg1">
                  <a:lumMod val="95000"/>
                  <a:lumOff val="5000"/>
                </a:schemeClr>
              </a:solidFill>
            </a:endParaRPr>
          </a:p>
        </p:txBody>
      </p:sp>
    </p:spTree>
    <p:extLst>
      <p:ext uri="{BB962C8B-B14F-4D97-AF65-F5344CB8AC3E}">
        <p14:creationId xmlns:p14="http://schemas.microsoft.com/office/powerpoint/2010/main" val="1637704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Discussion of </a:t>
            </a:r>
            <a:r>
              <a:rPr lang="en-US" altLang="zh-CN" dirty="0"/>
              <a:t>R</a:t>
            </a:r>
            <a:r>
              <a:rPr lang="en" dirty="0" err="1"/>
              <a:t>esults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553554" y="1623677"/>
            <a:ext cx="5207165" cy="750437"/>
          </a:xfrm>
        </p:spPr>
        <p:txBody>
          <a:bodyPr>
            <a:normAutofit/>
          </a:bodyPr>
          <a:lstStyle/>
          <a:p>
            <a:pPr marL="0" indent="0">
              <a:buNone/>
            </a:pPr>
            <a:r>
              <a:rPr lang="en-US" altLang="zh-CN" b="1" dirty="0"/>
              <a:t>Generalization of tasks</a:t>
            </a:r>
            <a:endParaRPr lang="en-US" b="1"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CN" dirty="0"/>
              <a:t>Further explaination of the title with supporting evidence</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32</a:t>
            </a:fld>
            <a:endParaRPr lang="en-US" dirty="0"/>
          </a:p>
        </p:txBody>
      </p:sp>
      <p:sp>
        <p:nvSpPr>
          <p:cNvPr id="9" name="文本框 8">
            <a:extLst>
              <a:ext uri="{FF2B5EF4-FFF2-40B4-BE49-F238E27FC236}">
                <a16:creationId xmlns:a16="http://schemas.microsoft.com/office/drawing/2014/main" id="{3E087043-2774-ABF7-8093-1E045AC7208C}"/>
              </a:ext>
            </a:extLst>
          </p:cNvPr>
          <p:cNvSpPr txBox="1"/>
          <p:nvPr/>
        </p:nvSpPr>
        <p:spPr>
          <a:xfrm>
            <a:off x="990602" y="2328693"/>
            <a:ext cx="10759438" cy="4524315"/>
          </a:xfrm>
          <a:prstGeom prst="rect">
            <a:avLst/>
          </a:prstGeom>
          <a:noFill/>
        </p:spPr>
        <p:txBody>
          <a:bodyPr wrap="square">
            <a:spAutoFit/>
          </a:bodyPr>
          <a:lstStyle/>
          <a:p>
            <a:r>
              <a:rPr lang="en-US" altLang="zh-CN" sz="2400" dirty="0">
                <a:solidFill>
                  <a:schemeClr val="bg1">
                    <a:lumMod val="95000"/>
                    <a:lumOff val="5000"/>
                  </a:schemeClr>
                </a:solidFill>
              </a:rPr>
              <a:t>Although the robot was </a:t>
            </a:r>
            <a:r>
              <a:rPr lang="en-US" altLang="zh-CN" sz="2400" b="1" dirty="0">
                <a:solidFill>
                  <a:schemeClr val="bg1">
                    <a:lumMod val="95000"/>
                    <a:lumOff val="5000"/>
                  </a:schemeClr>
                </a:solidFill>
              </a:rPr>
              <a:t>not trained to generate open </a:t>
            </a:r>
            <a:r>
              <a:rPr lang="en-US" altLang="zh-CN" sz="2400" dirty="0">
                <a:solidFill>
                  <a:schemeClr val="bg1">
                    <a:lumMod val="95000"/>
                    <a:lumOff val="5000"/>
                  </a:schemeClr>
                </a:solidFill>
              </a:rPr>
              <a:t>or close subtasks with these objects, the robot succeeded in </a:t>
            </a:r>
            <a:r>
              <a:rPr lang="en-US" altLang="zh-CN" sz="2400" b="1" dirty="0">
                <a:solidFill>
                  <a:schemeClr val="bg1">
                    <a:lumMod val="95000"/>
                    <a:lumOff val="5000"/>
                  </a:schemeClr>
                </a:solidFill>
              </a:rPr>
              <a:t>generating a complete boxing task for other objects trained with only the picking subtask</a:t>
            </a:r>
            <a:r>
              <a:rPr lang="en-US" altLang="zh-CN" sz="2400" dirty="0">
                <a:solidFill>
                  <a:schemeClr val="bg1">
                    <a:lumMod val="95000"/>
                    <a:lumOff val="5000"/>
                  </a:schemeClr>
                </a:solidFill>
              </a:rPr>
              <a:t>. The complete boxing task was generated for other objects trained with only the picking subtask. </a:t>
            </a:r>
          </a:p>
          <a:p>
            <a:r>
              <a:rPr lang="en-US" altLang="zh-CN" sz="2400" dirty="0">
                <a:solidFill>
                  <a:schemeClr val="bg1">
                    <a:lumMod val="95000"/>
                    <a:lumOff val="5000"/>
                  </a:schemeClr>
                </a:solidFill>
              </a:rPr>
              <a:t>In addition, </a:t>
            </a:r>
            <a:r>
              <a:rPr lang="en-US" altLang="zh-CN" sz="2400" b="1" dirty="0">
                <a:solidFill>
                  <a:schemeClr val="bg1">
                    <a:lumMod val="95000"/>
                    <a:lumOff val="5000"/>
                  </a:schemeClr>
                </a:solidFill>
              </a:rPr>
              <a:t>with the exception of the red juice bag</a:t>
            </a:r>
            <a:r>
              <a:rPr lang="en-US" altLang="zh-CN" sz="2400" dirty="0">
                <a:solidFill>
                  <a:schemeClr val="bg1">
                    <a:lumMod val="95000"/>
                    <a:lumOff val="5000"/>
                  </a:schemeClr>
                </a:solidFill>
              </a:rPr>
              <a:t>, the robot could generate a complete boxing task for all untrained objects. robot can generate complete tasks for all untrained objects except the </a:t>
            </a:r>
            <a:r>
              <a:rPr lang="en-US" altLang="zh-CN" sz="2400" b="1" dirty="0">
                <a:solidFill>
                  <a:schemeClr val="bg1">
                    <a:lumMod val="95000"/>
                    <a:lumOff val="5000"/>
                  </a:schemeClr>
                </a:solidFill>
              </a:rPr>
              <a:t>red juice bag</a:t>
            </a:r>
            <a:r>
              <a:rPr lang="en-US" altLang="zh-CN" sz="2400" dirty="0">
                <a:solidFill>
                  <a:schemeClr val="bg1">
                    <a:lumMod val="95000"/>
                    <a:lumOff val="5000"/>
                  </a:schemeClr>
                </a:solidFill>
              </a:rPr>
              <a:t>. For this object, the robot successfully generated the opening and picking subtasks, </a:t>
            </a:r>
            <a:r>
              <a:rPr lang="en-US" altLang="zh-CN" sz="2400" b="1" dirty="0">
                <a:solidFill>
                  <a:schemeClr val="bg1">
                    <a:lumMod val="95000"/>
                    <a:lumOff val="5000"/>
                  </a:schemeClr>
                </a:solidFill>
              </a:rPr>
              <a:t>but failed to convert them to but failed to convert to the closing subtask and repeated the picking subtask.</a:t>
            </a:r>
            <a:br>
              <a:rPr lang="en-US" altLang="zh-CN" sz="2400" b="1" dirty="0">
                <a:solidFill>
                  <a:schemeClr val="bg1">
                    <a:lumMod val="95000"/>
                    <a:lumOff val="5000"/>
                  </a:schemeClr>
                </a:solidFill>
              </a:rPr>
            </a:br>
            <a:br>
              <a:rPr lang="en-US" altLang="zh-CN" sz="2400" b="1" dirty="0">
                <a:solidFill>
                  <a:schemeClr val="bg1">
                    <a:lumMod val="95000"/>
                    <a:lumOff val="5000"/>
                  </a:schemeClr>
                </a:solidFill>
              </a:rPr>
            </a:br>
            <a:br>
              <a:rPr lang="en-US" altLang="zh-CN" sz="2400" dirty="0">
                <a:solidFill>
                  <a:schemeClr val="bg1">
                    <a:lumMod val="95000"/>
                    <a:lumOff val="5000"/>
                  </a:schemeClr>
                </a:solidFill>
              </a:rPr>
            </a:br>
            <a:endParaRPr lang="zh-CN" altLang="en-US" sz="2400" dirty="0">
              <a:solidFill>
                <a:schemeClr val="bg1">
                  <a:lumMod val="95000"/>
                  <a:lumOff val="5000"/>
                </a:schemeClr>
              </a:solidFill>
            </a:endParaRPr>
          </a:p>
        </p:txBody>
      </p:sp>
    </p:spTree>
    <p:extLst>
      <p:ext uri="{BB962C8B-B14F-4D97-AF65-F5344CB8AC3E}">
        <p14:creationId xmlns:p14="http://schemas.microsoft.com/office/powerpoint/2010/main" val="2830717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Discussion of </a:t>
            </a:r>
            <a:r>
              <a:rPr lang="en-US" altLang="zh-CN" dirty="0"/>
              <a:t>R</a:t>
            </a:r>
            <a:r>
              <a:rPr lang="en" dirty="0" err="1"/>
              <a:t>esults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553554" y="1623677"/>
            <a:ext cx="5207165" cy="750437"/>
          </a:xfrm>
        </p:spPr>
        <p:txBody>
          <a:bodyPr>
            <a:normAutofit/>
          </a:bodyPr>
          <a:lstStyle/>
          <a:p>
            <a:pPr marL="0" indent="0">
              <a:buNone/>
            </a:pPr>
            <a:r>
              <a:rPr lang="en-US" altLang="zh-CN" b="1" dirty="0"/>
              <a:t>Generalization of tasks</a:t>
            </a:r>
            <a:endParaRPr lang="en-US" b="1"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CN" dirty="0"/>
              <a:t>Further explaination of the title with supporting evidence</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33</a:t>
            </a:fld>
            <a:endParaRPr lang="en-US" dirty="0"/>
          </a:p>
        </p:txBody>
      </p:sp>
      <p:pic>
        <p:nvPicPr>
          <p:cNvPr id="13" name="图片 12">
            <a:extLst>
              <a:ext uri="{FF2B5EF4-FFF2-40B4-BE49-F238E27FC236}">
                <a16:creationId xmlns:a16="http://schemas.microsoft.com/office/drawing/2014/main" id="{A3D01290-496D-4F9B-418F-206CBD644593}"/>
              </a:ext>
            </a:extLst>
          </p:cNvPr>
          <p:cNvPicPr>
            <a:picLocks noChangeAspect="1"/>
          </p:cNvPicPr>
          <p:nvPr/>
        </p:nvPicPr>
        <p:blipFill>
          <a:blip r:embed="rId2"/>
          <a:stretch>
            <a:fillRect/>
          </a:stretch>
        </p:blipFill>
        <p:spPr>
          <a:xfrm>
            <a:off x="200628" y="2588315"/>
            <a:ext cx="4220164" cy="3038899"/>
          </a:xfrm>
          <a:prstGeom prst="rect">
            <a:avLst/>
          </a:prstGeom>
        </p:spPr>
      </p:pic>
      <p:pic>
        <p:nvPicPr>
          <p:cNvPr id="15" name="图片 14">
            <a:extLst>
              <a:ext uri="{FF2B5EF4-FFF2-40B4-BE49-F238E27FC236}">
                <a16:creationId xmlns:a16="http://schemas.microsoft.com/office/drawing/2014/main" id="{DEE872FF-7984-E2B4-E47F-748D2006D568}"/>
              </a:ext>
            </a:extLst>
          </p:cNvPr>
          <p:cNvPicPr>
            <a:picLocks noChangeAspect="1"/>
          </p:cNvPicPr>
          <p:nvPr/>
        </p:nvPicPr>
        <p:blipFill>
          <a:blip r:embed="rId3"/>
          <a:stretch>
            <a:fillRect/>
          </a:stretch>
        </p:blipFill>
        <p:spPr>
          <a:xfrm>
            <a:off x="4344592" y="2302524"/>
            <a:ext cx="4143953" cy="3610479"/>
          </a:xfrm>
          <a:prstGeom prst="rect">
            <a:avLst/>
          </a:prstGeom>
        </p:spPr>
      </p:pic>
      <p:sp>
        <p:nvSpPr>
          <p:cNvPr id="17" name="文本框 16">
            <a:extLst>
              <a:ext uri="{FF2B5EF4-FFF2-40B4-BE49-F238E27FC236}">
                <a16:creationId xmlns:a16="http://schemas.microsoft.com/office/drawing/2014/main" id="{4A9DC639-78E3-DC44-25EC-F06E7FC2F2C6}"/>
              </a:ext>
            </a:extLst>
          </p:cNvPr>
          <p:cNvSpPr txBox="1"/>
          <p:nvPr/>
        </p:nvSpPr>
        <p:spPr>
          <a:xfrm>
            <a:off x="8564756" y="2947630"/>
            <a:ext cx="2789044" cy="2308324"/>
          </a:xfrm>
          <a:prstGeom prst="rect">
            <a:avLst/>
          </a:prstGeom>
          <a:noFill/>
        </p:spPr>
        <p:txBody>
          <a:bodyPr wrap="square">
            <a:spAutoFit/>
          </a:bodyPr>
          <a:lstStyle/>
          <a:p>
            <a:r>
              <a:rPr lang="zh-CN" altLang="en-US" sz="2400" dirty="0">
                <a:solidFill>
                  <a:schemeClr val="bg1"/>
                </a:solidFill>
              </a:rPr>
              <a:t>Training with additional objects</a:t>
            </a:r>
          </a:p>
          <a:p>
            <a:r>
              <a:rPr lang="zh-CN" altLang="en-US" sz="2400" dirty="0">
                <a:solidFill>
                  <a:schemeClr val="bg1"/>
                </a:solidFill>
              </a:rPr>
              <a:t>CAE reconstructed the original image more accurately than other CAEs.</a:t>
            </a:r>
          </a:p>
        </p:txBody>
      </p:sp>
    </p:spTree>
    <p:extLst>
      <p:ext uri="{BB962C8B-B14F-4D97-AF65-F5344CB8AC3E}">
        <p14:creationId xmlns:p14="http://schemas.microsoft.com/office/powerpoint/2010/main" val="4083864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Critique</a:t>
            </a:r>
            <a:endParaRPr lang="en-CN"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34</a:t>
            </a:fld>
            <a:endParaRPr lang="en-US" dirty="0"/>
          </a:p>
        </p:txBody>
      </p:sp>
      <p:sp>
        <p:nvSpPr>
          <p:cNvPr id="8" name="Content Placeholder 2">
            <a:extLst>
              <a:ext uri="{FF2B5EF4-FFF2-40B4-BE49-F238E27FC236}">
                <a16:creationId xmlns:a16="http://schemas.microsoft.com/office/drawing/2014/main" id="{C82978D1-5273-711B-F381-CEDC321DFAE9}"/>
              </a:ext>
            </a:extLst>
          </p:cNvPr>
          <p:cNvSpPr txBox="1">
            <a:spLocks/>
          </p:cNvSpPr>
          <p:nvPr/>
        </p:nvSpPr>
        <p:spPr>
          <a:xfrm>
            <a:off x="231372" y="1247012"/>
            <a:ext cx="11760000" cy="486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3200" b="0" i="0" dirty="0">
                <a:solidFill>
                  <a:srgbClr val="2A2B2E"/>
                </a:solidFill>
                <a:effectLst/>
              </a:rPr>
              <a:t>Based on </a:t>
            </a:r>
          </a:p>
          <a:p>
            <a:pPr marL="0" indent="0">
              <a:buFont typeface="Arial" panose="020B0604020202020204" pitchFamily="34" charset="0"/>
              <a:buNone/>
            </a:pPr>
            <a:r>
              <a:rPr lang="en-US" altLang="zh-CN" sz="3200" b="0" i="0" dirty="0">
                <a:solidFill>
                  <a:srgbClr val="2A2B2E"/>
                </a:solidFill>
                <a:effectLst/>
                <a:highlight>
                  <a:srgbClr val="FFFF00"/>
                </a:highlight>
              </a:rPr>
              <a:t>“a robot demonstration of a human operator using a 3d mouse controller”, </a:t>
            </a:r>
          </a:p>
          <a:p>
            <a:pPr marL="0" indent="0">
              <a:buFont typeface="Arial" panose="020B0604020202020204" pitchFamily="34" charset="0"/>
              <a:buNone/>
            </a:pPr>
            <a:r>
              <a:rPr lang="en-US" altLang="zh-CN" sz="3200" b="0" i="0" dirty="0">
                <a:solidFill>
                  <a:srgbClr val="2A2B2E"/>
                </a:solidFill>
                <a:effectLst/>
              </a:rPr>
              <a:t>predictive learning models and deep neural networks </a:t>
            </a:r>
            <a:r>
              <a:rPr lang="en-US" altLang="zh-CN" sz="3200" dirty="0">
                <a:solidFill>
                  <a:srgbClr val="2A2B2E"/>
                </a:solidFill>
              </a:rPr>
              <a:t>(RNN) </a:t>
            </a:r>
          </a:p>
          <a:p>
            <a:pPr marL="0" indent="0">
              <a:buFont typeface="Arial" panose="020B0604020202020204" pitchFamily="34" charset="0"/>
              <a:buNone/>
            </a:pPr>
            <a:r>
              <a:rPr lang="en-US" altLang="zh-CN" sz="3200" b="0" i="0" dirty="0">
                <a:solidFill>
                  <a:srgbClr val="2A2B2E"/>
                </a:solidFill>
                <a:effectLst/>
              </a:rPr>
              <a:t>enable it to perform </a:t>
            </a:r>
          </a:p>
          <a:p>
            <a:pPr marL="0" indent="0">
              <a:buFont typeface="Arial" panose="020B0604020202020204" pitchFamily="34" charset="0"/>
              <a:buNone/>
            </a:pPr>
            <a:r>
              <a:rPr lang="en-US" altLang="zh-CN" sz="3200" b="0" i="0" dirty="0">
                <a:solidFill>
                  <a:srgbClr val="2A2B2E"/>
                </a:solidFill>
                <a:effectLst/>
                <a:highlight>
                  <a:srgbClr val="FFFF00"/>
                </a:highlight>
              </a:rPr>
              <a:t>multiple short tasks and autonomously combine them </a:t>
            </a:r>
          </a:p>
          <a:p>
            <a:pPr marL="0" indent="0">
              <a:buFont typeface="Arial" panose="020B0604020202020204" pitchFamily="34" charset="0"/>
              <a:buNone/>
            </a:pPr>
            <a:r>
              <a:rPr lang="en-US" altLang="zh-CN" sz="3200" b="0" i="0" dirty="0">
                <a:solidFill>
                  <a:srgbClr val="2A2B2E"/>
                </a:solidFill>
                <a:effectLst/>
              </a:rPr>
              <a:t>according to the situation to </a:t>
            </a:r>
          </a:p>
          <a:p>
            <a:pPr marL="0" indent="0">
              <a:buFont typeface="Arial" panose="020B0604020202020204" pitchFamily="34" charset="0"/>
              <a:buNone/>
            </a:pPr>
            <a:r>
              <a:rPr lang="en-US" altLang="zh-CN" sz="3200" b="0" i="0" dirty="0">
                <a:solidFill>
                  <a:srgbClr val="2A2B2E"/>
                </a:solidFill>
                <a:effectLst/>
                <a:highlight>
                  <a:srgbClr val="FFFF00"/>
                </a:highlight>
              </a:rPr>
              <a:t>generate composite tasks</a:t>
            </a:r>
            <a:endParaRPr lang="en-US" altLang="zh-CN" sz="3200" dirty="0">
              <a:solidFill>
                <a:srgbClr val="2A2B2E"/>
              </a:solidFill>
              <a:highlight>
                <a:srgbClr val="FFFF00"/>
              </a:highlight>
            </a:endParaRPr>
          </a:p>
        </p:txBody>
      </p:sp>
    </p:spTree>
    <p:extLst>
      <p:ext uri="{BB962C8B-B14F-4D97-AF65-F5344CB8AC3E}">
        <p14:creationId xmlns:p14="http://schemas.microsoft.com/office/powerpoint/2010/main" val="1403981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Critique</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157661"/>
            <a:ext cx="8267512" cy="5170677"/>
          </a:xfrm>
        </p:spPr>
        <p:txBody>
          <a:bodyPr>
            <a:normAutofit/>
          </a:bodyPr>
          <a:lstStyle/>
          <a:p>
            <a:pPr marL="514350" indent="-514350">
              <a:buAutoNum type="arabicPeriod"/>
            </a:pPr>
            <a:r>
              <a:rPr lang="en-US" altLang="zh-CN" sz="3200" dirty="0">
                <a:solidFill>
                  <a:srgbClr val="2A2B2E"/>
                </a:solidFill>
                <a:highlight>
                  <a:srgbClr val="FFFF00"/>
                </a:highlight>
              </a:rPr>
              <a:t>Previous research is clear, </a:t>
            </a:r>
            <a:br>
              <a:rPr lang="en-US" altLang="zh-CN" dirty="0">
                <a:solidFill>
                  <a:srgbClr val="2A2B2E"/>
                </a:solidFill>
                <a:highlight>
                  <a:srgbClr val="FFFF00"/>
                </a:highlight>
              </a:rPr>
            </a:br>
            <a:r>
              <a:rPr lang="en-US" altLang="zh-CN" dirty="0">
                <a:solidFill>
                  <a:srgbClr val="2A2B2E"/>
                </a:solidFill>
              </a:rPr>
              <a:t>learning and classifying previous research results</a:t>
            </a:r>
          </a:p>
          <a:p>
            <a:pPr marL="514350" indent="-514350">
              <a:buAutoNum type="arabicPeriod"/>
            </a:pPr>
            <a:r>
              <a:rPr lang="en-US" altLang="zh-CN" sz="3200" dirty="0">
                <a:solidFill>
                  <a:srgbClr val="2A2B2E"/>
                </a:solidFill>
                <a:highlight>
                  <a:srgbClr val="FFFF00"/>
                </a:highlight>
              </a:rPr>
              <a:t>The selection of methods is appropriate</a:t>
            </a:r>
            <a:r>
              <a:rPr lang="en-US" altLang="zh-CN" sz="3200" dirty="0">
                <a:solidFill>
                  <a:srgbClr val="2A2B2E"/>
                </a:solidFill>
              </a:rPr>
              <a:t>, </a:t>
            </a:r>
            <a:br>
              <a:rPr lang="en-US" altLang="zh-CN" dirty="0">
                <a:solidFill>
                  <a:srgbClr val="2A2B2E"/>
                </a:solidFill>
              </a:rPr>
            </a:br>
            <a:r>
              <a:rPr lang="en-US" altLang="zh-CN" dirty="0">
                <a:solidFill>
                  <a:srgbClr val="2A2B2E"/>
                </a:solidFill>
              </a:rPr>
              <a:t>and the advantages and limitations of each method are summarized</a:t>
            </a:r>
          </a:p>
          <a:p>
            <a:pPr marL="514350" indent="-514350">
              <a:buAutoNum type="arabicPeriod"/>
            </a:pPr>
            <a:r>
              <a:rPr lang="en-US" altLang="zh-CN" sz="3200" dirty="0">
                <a:solidFill>
                  <a:srgbClr val="2A2B2E"/>
                </a:solidFill>
                <a:highlight>
                  <a:srgbClr val="FFFF00"/>
                </a:highlight>
              </a:rPr>
              <a:t>Good pointcut, </a:t>
            </a:r>
            <a:br>
              <a:rPr lang="en-US" altLang="zh-CN" dirty="0">
                <a:solidFill>
                  <a:srgbClr val="2A2B2E"/>
                </a:solidFill>
              </a:rPr>
            </a:br>
            <a:r>
              <a:rPr lang="en-US" altLang="zh-CN" dirty="0">
                <a:solidFill>
                  <a:srgbClr val="2A2B2E"/>
                </a:solidFill>
              </a:rPr>
              <a:t>long complex tasks, separate training, highly constructive</a:t>
            </a:r>
          </a:p>
          <a:p>
            <a:pPr marL="514350" indent="-514350">
              <a:buAutoNum type="arabicPeriod"/>
            </a:pPr>
            <a:r>
              <a:rPr lang="en-US" altLang="zh-CN" sz="3200" dirty="0">
                <a:solidFill>
                  <a:srgbClr val="2A2B2E"/>
                </a:solidFill>
                <a:highlight>
                  <a:srgbClr val="FFFF00"/>
                </a:highlight>
              </a:rPr>
              <a:t>The evaluation experiment design is quite corresponding, </a:t>
            </a:r>
            <a:br>
              <a:rPr lang="en-US" altLang="zh-CN" dirty="0">
                <a:solidFill>
                  <a:srgbClr val="2A2B2E"/>
                </a:solidFill>
                <a:highlight>
                  <a:srgbClr val="FFFF00"/>
                </a:highlight>
              </a:rPr>
            </a:br>
            <a:r>
              <a:rPr lang="en-US" altLang="zh-CN" dirty="0">
                <a:solidFill>
                  <a:srgbClr val="2A2B2E"/>
                </a:solidFill>
              </a:rPr>
              <a:t>“open pick close”</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35</a:t>
            </a:fld>
            <a:endParaRPr lang="en-US" dirty="0"/>
          </a:p>
        </p:txBody>
      </p:sp>
      <p:pic>
        <p:nvPicPr>
          <p:cNvPr id="9" name="图片 8">
            <a:extLst>
              <a:ext uri="{FF2B5EF4-FFF2-40B4-BE49-F238E27FC236}">
                <a16:creationId xmlns:a16="http://schemas.microsoft.com/office/drawing/2014/main" id="{A2E60039-5396-DE62-549E-374946F8095D}"/>
              </a:ext>
            </a:extLst>
          </p:cNvPr>
          <p:cNvPicPr>
            <a:picLocks noChangeAspect="1"/>
          </p:cNvPicPr>
          <p:nvPr/>
        </p:nvPicPr>
        <p:blipFill>
          <a:blip r:embed="rId3"/>
          <a:stretch>
            <a:fillRect/>
          </a:stretch>
        </p:blipFill>
        <p:spPr>
          <a:xfrm>
            <a:off x="8468140" y="1658306"/>
            <a:ext cx="3095169" cy="3039899"/>
          </a:xfrm>
          <a:prstGeom prst="rect">
            <a:avLst/>
          </a:prstGeom>
        </p:spPr>
      </p:pic>
    </p:spTree>
    <p:extLst>
      <p:ext uri="{BB962C8B-B14F-4D97-AF65-F5344CB8AC3E}">
        <p14:creationId xmlns:p14="http://schemas.microsoft.com/office/powerpoint/2010/main" val="1755290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Limitations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31373" y="1689652"/>
            <a:ext cx="9111410" cy="5159150"/>
          </a:xfrm>
        </p:spPr>
        <p:txBody>
          <a:bodyPr>
            <a:normAutofit/>
          </a:bodyPr>
          <a:lstStyle/>
          <a:p>
            <a:pPr marL="742950" indent="-742950" algn="l">
              <a:buAutoNum type="arabicPeriod"/>
            </a:pPr>
            <a:r>
              <a:rPr lang="en-US" altLang="zh-CN" sz="3200" i="0" dirty="0">
                <a:solidFill>
                  <a:srgbClr val="101214"/>
                </a:solidFill>
                <a:effectLst/>
                <a:highlight>
                  <a:srgbClr val="FFFF00"/>
                </a:highlight>
              </a:rPr>
              <a:t>The connection of short tasks is relatively simple </a:t>
            </a:r>
            <a:br>
              <a:rPr lang="en-US" altLang="zh-CN" sz="3200" i="0" dirty="0">
                <a:solidFill>
                  <a:srgbClr val="101214"/>
                </a:solidFill>
                <a:effectLst/>
                <a:highlight>
                  <a:srgbClr val="FFFF00"/>
                </a:highlight>
              </a:rPr>
            </a:br>
            <a:r>
              <a:rPr lang="en-US" altLang="zh-CN" i="0" dirty="0">
                <a:solidFill>
                  <a:srgbClr val="101214"/>
                </a:solidFill>
                <a:effectLst/>
              </a:rPr>
              <a:t>(there is no problem that items are not easy to catch or throw, which disrupts the process).</a:t>
            </a:r>
          </a:p>
          <a:p>
            <a:pPr marL="742950" indent="-742950" algn="l">
              <a:buAutoNum type="arabicPeriod"/>
            </a:pPr>
            <a:r>
              <a:rPr lang="en-US" altLang="zh-CN" sz="3200" i="0" dirty="0">
                <a:solidFill>
                  <a:srgbClr val="101214"/>
                </a:solidFill>
                <a:effectLst/>
                <a:highlight>
                  <a:srgbClr val="FFFF00"/>
                </a:highlight>
              </a:rPr>
              <a:t>Constraint strength and conditions can be increased </a:t>
            </a:r>
            <a:br>
              <a:rPr lang="en-US" altLang="zh-CN" sz="3200" i="0" dirty="0">
                <a:solidFill>
                  <a:srgbClr val="101214"/>
                </a:solidFill>
                <a:effectLst/>
                <a:highlight>
                  <a:srgbClr val="FFFF00"/>
                </a:highlight>
              </a:rPr>
            </a:br>
            <a:r>
              <a:rPr lang="en-US" altLang="zh-CN" i="0" dirty="0">
                <a:solidFill>
                  <a:srgbClr val="101214"/>
                </a:solidFill>
                <a:effectLst/>
              </a:rPr>
              <a:t>in constrained/unconstrained MTRNN to show more</a:t>
            </a:r>
          </a:p>
          <a:p>
            <a:pPr marL="742950" indent="-742950" algn="l">
              <a:buAutoNum type="arabicPeriod"/>
            </a:pPr>
            <a:r>
              <a:rPr lang="en-US" altLang="zh-CN" i="0" dirty="0">
                <a:solidFill>
                  <a:srgbClr val="101214"/>
                </a:solidFill>
                <a:effectLst/>
              </a:rPr>
              <a:t>For identifying objects and grasping paths, </a:t>
            </a:r>
            <a:br>
              <a:rPr lang="en-US" altLang="zh-CN" i="0" dirty="0">
                <a:solidFill>
                  <a:srgbClr val="101214"/>
                </a:solidFill>
                <a:effectLst/>
              </a:rPr>
            </a:br>
            <a:r>
              <a:rPr lang="en-US" altLang="zh-CN" sz="3200" i="0" dirty="0">
                <a:solidFill>
                  <a:srgbClr val="101214"/>
                </a:solidFill>
                <a:effectLst/>
                <a:highlight>
                  <a:srgbClr val="FFFF00"/>
                </a:highlight>
              </a:rPr>
              <a:t>the data of previous studies  can be used</a:t>
            </a:r>
            <a:r>
              <a:rPr lang="en-US" altLang="zh-CN" i="0" dirty="0">
                <a:solidFill>
                  <a:srgbClr val="101214"/>
                </a:solidFill>
                <a:effectLst/>
              </a:rPr>
              <a:t> for reference to improve efficiency</a:t>
            </a:r>
            <a:endParaRPr lang="en-US" altLang="zh-CN" sz="1800" i="0" dirty="0">
              <a:solidFill>
                <a:srgbClr val="101214"/>
              </a:solidFill>
              <a:effectLst/>
            </a:endParaRPr>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normAutofit/>
          </a:bodyPr>
          <a:lstStyle/>
          <a:p>
            <a:r>
              <a:rPr lang="en-US" altLang="zh-CN" b="0" i="0" dirty="0">
                <a:solidFill>
                  <a:srgbClr val="101214"/>
                </a:solidFill>
                <a:effectLst/>
              </a:rPr>
              <a:t>There is something to be thought about in the practical application of the project</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36</a:t>
            </a:fld>
            <a:endParaRPr lang="en-US" dirty="0"/>
          </a:p>
        </p:txBody>
      </p:sp>
      <p:pic>
        <p:nvPicPr>
          <p:cNvPr id="9" name="图片 8">
            <a:extLst>
              <a:ext uri="{FF2B5EF4-FFF2-40B4-BE49-F238E27FC236}">
                <a16:creationId xmlns:a16="http://schemas.microsoft.com/office/drawing/2014/main" id="{D6B5EAED-B5E0-1AC1-8715-D603DE2E9FE0}"/>
              </a:ext>
            </a:extLst>
          </p:cNvPr>
          <p:cNvPicPr>
            <a:picLocks noChangeAspect="1"/>
          </p:cNvPicPr>
          <p:nvPr/>
        </p:nvPicPr>
        <p:blipFill>
          <a:blip r:embed="rId3"/>
          <a:stretch>
            <a:fillRect/>
          </a:stretch>
        </p:blipFill>
        <p:spPr>
          <a:xfrm>
            <a:off x="9342783" y="1680619"/>
            <a:ext cx="2360686" cy="3629311"/>
          </a:xfrm>
          <a:prstGeom prst="rect">
            <a:avLst/>
          </a:prstGeom>
        </p:spPr>
      </p:pic>
    </p:spTree>
    <p:extLst>
      <p:ext uri="{BB962C8B-B14F-4D97-AF65-F5344CB8AC3E}">
        <p14:creationId xmlns:p14="http://schemas.microsoft.com/office/powerpoint/2010/main" val="4252817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Future Work for Paper</a:t>
            </a:r>
            <a:r>
              <a:rPr lang="zh-CN" altLang="en-US" dirty="0"/>
              <a:t> </a:t>
            </a:r>
            <a:r>
              <a:rPr lang="en" dirty="0"/>
              <a:t>/</a:t>
            </a:r>
            <a:r>
              <a:rPr lang="zh-CN" altLang="en-US" dirty="0"/>
              <a:t> </a:t>
            </a:r>
            <a:r>
              <a:rPr lang="en" dirty="0"/>
              <a:t>Reading</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30716" y="1517651"/>
            <a:ext cx="8009094" cy="4860000"/>
          </a:xfrm>
        </p:spPr>
        <p:txBody>
          <a:bodyPr>
            <a:normAutofit/>
          </a:bodyPr>
          <a:lstStyle/>
          <a:p>
            <a:pPr marL="514350" indent="-514350" algn="l">
              <a:buAutoNum type="arabicPeriod"/>
            </a:pPr>
            <a:r>
              <a:rPr lang="en-US" altLang="zh-CN" b="0" i="0" dirty="0">
                <a:solidFill>
                  <a:srgbClr val="101214"/>
                </a:solidFill>
                <a:effectLst/>
                <a:latin typeface="+mj-lt"/>
              </a:rPr>
              <a:t>Make </a:t>
            </a:r>
            <a:r>
              <a:rPr lang="en-US" altLang="zh-CN" b="0" i="0" dirty="0">
                <a:solidFill>
                  <a:srgbClr val="101214"/>
                </a:solidFill>
                <a:effectLst/>
                <a:highlight>
                  <a:srgbClr val="FFFF00"/>
                </a:highlight>
                <a:latin typeface="+mj-lt"/>
              </a:rPr>
              <a:t>task more difficult</a:t>
            </a:r>
            <a:r>
              <a:rPr lang="en-US" altLang="zh-CN" b="0" i="0" dirty="0">
                <a:solidFill>
                  <a:srgbClr val="101214"/>
                </a:solidFill>
                <a:effectLst/>
                <a:latin typeface="+mj-lt"/>
              </a:rPr>
              <a:t>, </a:t>
            </a:r>
            <a:r>
              <a:rPr lang="en-US" altLang="zh-CN" dirty="0">
                <a:solidFill>
                  <a:srgbClr val="101214"/>
                </a:solidFill>
                <a:latin typeface="+mj-lt"/>
              </a:rPr>
              <a:t>and </a:t>
            </a:r>
            <a:r>
              <a:rPr lang="en-US" altLang="zh-CN" b="0" i="0" dirty="0">
                <a:solidFill>
                  <a:srgbClr val="101214"/>
                </a:solidFill>
                <a:effectLst/>
                <a:latin typeface="+mj-lt"/>
              </a:rPr>
              <a:t>increase the </a:t>
            </a:r>
            <a:r>
              <a:rPr lang="en-US" altLang="zh-CN" b="0" i="0" dirty="0">
                <a:solidFill>
                  <a:srgbClr val="101214"/>
                </a:solidFill>
                <a:effectLst/>
                <a:highlight>
                  <a:srgbClr val="FFFF00"/>
                </a:highlight>
                <a:latin typeface="+mj-lt"/>
              </a:rPr>
              <a:t>number</a:t>
            </a:r>
            <a:r>
              <a:rPr lang="en-US" altLang="zh-CN" b="0" i="0" dirty="0">
                <a:solidFill>
                  <a:srgbClr val="101214"/>
                </a:solidFill>
                <a:effectLst/>
                <a:latin typeface="+mj-lt"/>
              </a:rPr>
              <a:t>.</a:t>
            </a:r>
          </a:p>
          <a:p>
            <a:pPr marL="514350" indent="-514350" algn="l">
              <a:buAutoNum type="arabicPeriod"/>
            </a:pPr>
            <a:r>
              <a:rPr lang="en-US" altLang="zh-CN" b="0" i="0" dirty="0">
                <a:solidFill>
                  <a:srgbClr val="101214"/>
                </a:solidFill>
                <a:effectLst/>
                <a:latin typeface="+mj-lt"/>
              </a:rPr>
              <a:t>Study other advanced studies on short tasks, </a:t>
            </a:r>
            <a:br>
              <a:rPr lang="en-US" altLang="zh-CN" b="0" i="0" dirty="0">
                <a:solidFill>
                  <a:srgbClr val="101214"/>
                </a:solidFill>
                <a:effectLst/>
                <a:latin typeface="+mj-lt"/>
              </a:rPr>
            </a:br>
            <a:r>
              <a:rPr lang="en-US" altLang="zh-CN" b="0" i="0" dirty="0">
                <a:solidFill>
                  <a:srgbClr val="101214"/>
                </a:solidFill>
                <a:effectLst/>
                <a:latin typeface="+mj-lt"/>
              </a:rPr>
              <a:t>optimize the learning process and results.</a:t>
            </a:r>
          </a:p>
          <a:p>
            <a:pPr marL="514350" indent="-514350" algn="l">
              <a:buAutoNum type="arabicPeriod"/>
            </a:pPr>
            <a:r>
              <a:rPr lang="en-US" altLang="zh-CN" b="0" i="0" dirty="0">
                <a:solidFill>
                  <a:srgbClr val="101214"/>
                </a:solidFill>
                <a:effectLst/>
                <a:highlight>
                  <a:srgbClr val="FFFF00"/>
                </a:highlight>
                <a:latin typeface="+mj-lt"/>
              </a:rPr>
              <a:t>Change the relevance and connection</a:t>
            </a:r>
            <a:r>
              <a:rPr lang="en-US" altLang="zh-CN" b="0" i="0" dirty="0">
                <a:solidFill>
                  <a:srgbClr val="101214"/>
                </a:solidFill>
                <a:effectLst/>
                <a:latin typeface="+mj-lt"/>
              </a:rPr>
              <a:t>, </a:t>
            </a:r>
            <a:br>
              <a:rPr lang="en-US" altLang="zh-CN" b="0" i="0" dirty="0">
                <a:solidFill>
                  <a:srgbClr val="101214"/>
                </a:solidFill>
                <a:effectLst/>
                <a:latin typeface="+mj-lt"/>
              </a:rPr>
            </a:br>
            <a:r>
              <a:rPr lang="en-US" altLang="zh-CN" b="0" i="0" dirty="0">
                <a:solidFill>
                  <a:srgbClr val="101214"/>
                </a:solidFill>
                <a:effectLst/>
                <a:latin typeface="+mj-lt"/>
              </a:rPr>
              <a:t>and further discuss </a:t>
            </a:r>
            <a:r>
              <a:rPr lang="en-US" altLang="zh-CN" b="0" i="0" dirty="0">
                <a:solidFill>
                  <a:srgbClr val="101214"/>
                </a:solidFill>
                <a:effectLst/>
                <a:highlight>
                  <a:srgbClr val="FFFF00"/>
                </a:highlight>
                <a:latin typeface="+mj-lt"/>
              </a:rPr>
              <a:t>the switching ability </a:t>
            </a:r>
            <a:r>
              <a:rPr lang="en-US" altLang="zh-CN" b="0" i="0" dirty="0">
                <a:solidFill>
                  <a:srgbClr val="101214"/>
                </a:solidFill>
                <a:effectLst/>
                <a:latin typeface="+mj-lt"/>
              </a:rPr>
              <a:t>of this method among subtasks</a:t>
            </a:r>
          </a:p>
          <a:p>
            <a:pPr marL="514350" indent="-514350" algn="l">
              <a:buAutoNum type="arabicPeriod"/>
            </a:pPr>
            <a:r>
              <a:rPr lang="en-US" altLang="zh-CN" dirty="0">
                <a:solidFill>
                  <a:srgbClr val="101214"/>
                </a:solidFill>
                <a:latin typeface="+mj-lt"/>
              </a:rPr>
              <a:t>L</a:t>
            </a:r>
            <a:r>
              <a:rPr lang="en-US" altLang="zh-CN" b="0" i="0" dirty="0">
                <a:solidFill>
                  <a:srgbClr val="101214"/>
                </a:solidFill>
                <a:effectLst/>
                <a:latin typeface="+mj-lt"/>
              </a:rPr>
              <a:t>et it </a:t>
            </a:r>
            <a:r>
              <a:rPr lang="en-US" altLang="zh-CN" b="0" i="0" dirty="0">
                <a:solidFill>
                  <a:srgbClr val="101214"/>
                </a:solidFill>
                <a:effectLst/>
                <a:highlight>
                  <a:srgbClr val="FFFF00"/>
                </a:highlight>
                <a:latin typeface="+mj-lt"/>
              </a:rPr>
              <a:t>handle series of different long tasks </a:t>
            </a:r>
            <a:r>
              <a:rPr lang="en-US" altLang="zh-CN" b="0" i="0" dirty="0" err="1">
                <a:solidFill>
                  <a:srgbClr val="101214"/>
                </a:solidFill>
                <a:effectLst/>
                <a:highlight>
                  <a:srgbClr val="FFFF00"/>
                </a:highlight>
                <a:latin typeface="+mj-lt"/>
              </a:rPr>
              <a:t>autoly</a:t>
            </a:r>
            <a:br>
              <a:rPr lang="en-US" altLang="zh-CN" b="0" i="0" dirty="0">
                <a:solidFill>
                  <a:srgbClr val="101214"/>
                </a:solidFill>
                <a:effectLst/>
                <a:highlight>
                  <a:srgbClr val="FFFF00"/>
                </a:highlight>
                <a:latin typeface="+mj-lt"/>
              </a:rPr>
            </a:br>
            <a:r>
              <a:rPr lang="en-US" altLang="zh-CN" b="0" i="0" dirty="0">
                <a:solidFill>
                  <a:srgbClr val="101214"/>
                </a:solidFill>
                <a:effectLst/>
                <a:latin typeface="+mj-lt"/>
              </a:rPr>
              <a:t>with enough training sets of short tasks</a:t>
            </a:r>
          </a:p>
          <a:p>
            <a:pPr marL="514350" indent="-514350" algn="l">
              <a:buAutoNum type="arabicPeriod"/>
            </a:pPr>
            <a:r>
              <a:rPr lang="en-US" altLang="zh-CN" dirty="0">
                <a:solidFill>
                  <a:srgbClr val="101214"/>
                </a:solidFill>
                <a:highlight>
                  <a:srgbClr val="FFFF00"/>
                </a:highlight>
                <a:latin typeface="+mj-lt"/>
              </a:rPr>
              <a:t>O</a:t>
            </a:r>
            <a:r>
              <a:rPr lang="en-US" altLang="zh-CN" b="0" i="0" dirty="0">
                <a:solidFill>
                  <a:srgbClr val="101214"/>
                </a:solidFill>
                <a:effectLst/>
                <a:highlight>
                  <a:srgbClr val="FFFF00"/>
                </a:highlight>
                <a:latin typeface="+mj-lt"/>
              </a:rPr>
              <a:t>ptimize the process </a:t>
            </a:r>
            <a:r>
              <a:rPr lang="en-US" altLang="zh-CN" b="0" i="0" dirty="0">
                <a:solidFill>
                  <a:srgbClr val="101214"/>
                </a:solidFill>
                <a:effectLst/>
                <a:latin typeface="+mj-lt"/>
              </a:rPr>
              <a:t>by algorithm, repeatability and sequencing, </a:t>
            </a:r>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altLang="zh-CN" b="0" i="0" dirty="0">
                <a:solidFill>
                  <a:srgbClr val="101214"/>
                </a:solidFill>
                <a:effectLst/>
              </a:rPr>
              <a:t>A task robot capable of handling dynamic information and interference</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37</a:t>
            </a:fld>
            <a:endParaRPr lang="en-US" dirty="0"/>
          </a:p>
        </p:txBody>
      </p:sp>
      <p:pic>
        <p:nvPicPr>
          <p:cNvPr id="11" name="图片 10">
            <a:extLst>
              <a:ext uri="{FF2B5EF4-FFF2-40B4-BE49-F238E27FC236}">
                <a16:creationId xmlns:a16="http://schemas.microsoft.com/office/drawing/2014/main" id="{8264235E-5D9D-5394-FDD8-5496875F532E}"/>
              </a:ext>
            </a:extLst>
          </p:cNvPr>
          <p:cNvPicPr>
            <a:picLocks noChangeAspect="1"/>
          </p:cNvPicPr>
          <p:nvPr/>
        </p:nvPicPr>
        <p:blipFill>
          <a:blip r:embed="rId3"/>
          <a:stretch>
            <a:fillRect/>
          </a:stretch>
        </p:blipFill>
        <p:spPr>
          <a:xfrm>
            <a:off x="8010939" y="2169334"/>
            <a:ext cx="3980433" cy="3171015"/>
          </a:xfrm>
          <a:prstGeom prst="rect">
            <a:avLst/>
          </a:prstGeom>
        </p:spPr>
      </p:pic>
    </p:spTree>
    <p:extLst>
      <p:ext uri="{BB962C8B-B14F-4D97-AF65-F5344CB8AC3E}">
        <p14:creationId xmlns:p14="http://schemas.microsoft.com/office/powerpoint/2010/main" val="3220134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Future Work for Paper</a:t>
            </a:r>
            <a:r>
              <a:rPr lang="zh-CN" altLang="en-US" dirty="0"/>
              <a:t> </a:t>
            </a:r>
            <a:r>
              <a:rPr lang="en" dirty="0"/>
              <a:t>/</a:t>
            </a:r>
            <a:r>
              <a:rPr lang="zh-CN" altLang="en-US" dirty="0"/>
              <a:t> </a:t>
            </a:r>
            <a:r>
              <a:rPr lang="en" dirty="0"/>
              <a:t>Reading</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7" y="1570664"/>
            <a:ext cx="11760000" cy="4860000"/>
          </a:xfrm>
        </p:spPr>
        <p:txBody>
          <a:bodyPr>
            <a:normAutofit/>
          </a:bodyPr>
          <a:lstStyle/>
          <a:p>
            <a:pPr marL="514350" indent="-514350" algn="l">
              <a:buAutoNum type="arabicPeriod"/>
            </a:pPr>
            <a:r>
              <a:rPr lang="en-US" altLang="zh-CN" b="0" i="0" dirty="0">
                <a:solidFill>
                  <a:srgbClr val="101214"/>
                </a:solidFill>
                <a:effectLst/>
              </a:rPr>
              <a:t>Autopilot compressed images</a:t>
            </a:r>
          </a:p>
          <a:p>
            <a:pPr marL="514350" indent="-514350" algn="l">
              <a:buAutoNum type="arabicPeriod"/>
            </a:pPr>
            <a:r>
              <a:rPr lang="en-US" altLang="zh-CN" b="0" i="0" dirty="0">
                <a:solidFill>
                  <a:srgbClr val="101214"/>
                </a:solidFill>
                <a:effectLst/>
              </a:rPr>
              <a:t>Towel folding robot with six degrees of freedom</a:t>
            </a:r>
          </a:p>
          <a:p>
            <a:pPr marL="514350" indent="-514350" algn="l">
              <a:buAutoNum type="arabicPeriod"/>
            </a:pPr>
            <a:r>
              <a:rPr lang="en-US" altLang="zh-CN" b="0" i="0" dirty="0">
                <a:solidFill>
                  <a:srgbClr val="101214"/>
                </a:solidFill>
                <a:effectLst/>
              </a:rPr>
              <a:t>Improve the stability of cooperative robots based on human vision</a:t>
            </a:r>
          </a:p>
          <a:p>
            <a:pPr marL="514350" indent="-514350" algn="l">
              <a:buAutoNum type="arabicPeriod"/>
            </a:pPr>
            <a:r>
              <a:rPr lang="en-US" altLang="zh-CN" b="0" i="0" dirty="0">
                <a:solidFill>
                  <a:srgbClr val="101214"/>
                </a:solidFill>
                <a:effectLst/>
              </a:rPr>
              <a:t>Robot hand manipulation "Twist" and "Push"</a:t>
            </a:r>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altLang="zh-CN" b="0" i="0" dirty="0">
                <a:solidFill>
                  <a:srgbClr val="101214"/>
                </a:solidFill>
                <a:effectLst/>
              </a:rPr>
              <a:t>A task robot capable of handling dynamic information and interference</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38</a:t>
            </a:fld>
            <a:endParaRPr lang="en-US" dirty="0"/>
          </a:p>
        </p:txBody>
      </p:sp>
      <p:pic>
        <p:nvPicPr>
          <p:cNvPr id="9" name="图片 8">
            <a:extLst>
              <a:ext uri="{FF2B5EF4-FFF2-40B4-BE49-F238E27FC236}">
                <a16:creationId xmlns:a16="http://schemas.microsoft.com/office/drawing/2014/main" id="{BEDEE623-9BB3-4AC7-E630-81C10B98EBD3}"/>
              </a:ext>
            </a:extLst>
          </p:cNvPr>
          <p:cNvPicPr>
            <a:picLocks noChangeAspect="1"/>
          </p:cNvPicPr>
          <p:nvPr/>
        </p:nvPicPr>
        <p:blipFill>
          <a:blip r:embed="rId3"/>
          <a:stretch>
            <a:fillRect/>
          </a:stretch>
        </p:blipFill>
        <p:spPr>
          <a:xfrm>
            <a:off x="1244272" y="3900991"/>
            <a:ext cx="4785775" cy="1981372"/>
          </a:xfrm>
          <a:prstGeom prst="rect">
            <a:avLst/>
          </a:prstGeom>
        </p:spPr>
      </p:pic>
      <p:pic>
        <p:nvPicPr>
          <p:cNvPr id="11" name="图片 10">
            <a:extLst>
              <a:ext uri="{FF2B5EF4-FFF2-40B4-BE49-F238E27FC236}">
                <a16:creationId xmlns:a16="http://schemas.microsoft.com/office/drawing/2014/main" id="{F405AAC0-0626-E4EF-9C15-D8E7334C6130}"/>
              </a:ext>
            </a:extLst>
          </p:cNvPr>
          <p:cNvPicPr>
            <a:picLocks noChangeAspect="1"/>
          </p:cNvPicPr>
          <p:nvPr/>
        </p:nvPicPr>
        <p:blipFill>
          <a:blip r:embed="rId4"/>
          <a:stretch>
            <a:fillRect/>
          </a:stretch>
        </p:blipFill>
        <p:spPr>
          <a:xfrm>
            <a:off x="7686320" y="3034657"/>
            <a:ext cx="3400556" cy="3243365"/>
          </a:xfrm>
          <a:prstGeom prst="rect">
            <a:avLst/>
          </a:prstGeom>
        </p:spPr>
      </p:pic>
    </p:spTree>
    <p:extLst>
      <p:ext uri="{BB962C8B-B14F-4D97-AF65-F5344CB8AC3E}">
        <p14:creationId xmlns:p14="http://schemas.microsoft.com/office/powerpoint/2010/main" val="2458907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Extended</a:t>
            </a:r>
            <a:r>
              <a:rPr lang="zh-CN" altLang="en-US" dirty="0"/>
              <a:t> </a:t>
            </a:r>
            <a:r>
              <a:rPr lang="en-US" altLang="zh-CN" dirty="0"/>
              <a:t>Readings</a:t>
            </a:r>
            <a:endParaRPr lang="en-US" dirty="0"/>
          </a:p>
        </p:txBody>
      </p:sp>
      <p:sp>
        <p:nvSpPr>
          <p:cNvPr id="3" name="Content Placeholder 2"/>
          <p:cNvSpPr>
            <a:spLocks noGrp="1"/>
          </p:cNvSpPr>
          <p:nvPr>
            <p:ph idx="1"/>
          </p:nvPr>
        </p:nvSpPr>
        <p:spPr>
          <a:xfrm>
            <a:off x="200660" y="1447165"/>
            <a:ext cx="11760200" cy="1551305"/>
          </a:xfrm>
        </p:spPr>
        <p:txBody>
          <a:bodyPr>
            <a:normAutofit fontScale="90000" lnSpcReduction="10000"/>
          </a:bodyPr>
          <a:lstStyle/>
          <a:p>
            <a:pPr marL="0" indent="0" algn="ctr">
              <a:buNone/>
            </a:pPr>
            <a:r>
              <a:rPr lang="en-US" sz="2000" b="1" dirty="0">
                <a:solidFill>
                  <a:srgbClr val="FF0000"/>
                </a:solidFill>
                <a:latin typeface="Times New Roman Bold" panose="02020603050405020304" charset="0"/>
                <a:cs typeface="Times New Roman Bold" panose="02020603050405020304" charset="0"/>
              </a:rPr>
              <a:t>Variable In-Hand Manipulations for Tactile-Driven Robot Hand via CNN-LSTM</a:t>
            </a:r>
          </a:p>
          <a:p>
            <a:pPr marL="0" indent="0" algn="ctr">
              <a:buNone/>
            </a:pPr>
            <a:r>
              <a:rPr lang="en-US" sz="1400" dirty="0"/>
              <a:t>in 2020 IEEE/RSJ International Conference on Intelligent Robots and Systems (IROS) October 25-29, 2020, Las Vegas, NV, USA (Virtual)</a:t>
            </a:r>
          </a:p>
          <a:p>
            <a:pPr marL="0" indent="0" algn="just">
              <a:buNone/>
            </a:pPr>
            <a:r>
              <a:rPr lang="zh-CN" altLang="en-US" sz="1800" dirty="0"/>
              <a:t>～</a:t>
            </a:r>
            <a:r>
              <a:rPr lang="en-US" altLang="zh-CN" sz="1800" dirty="0"/>
              <a:t> </a:t>
            </a:r>
            <a:r>
              <a:rPr lang="en-US" sz="1800" dirty="0"/>
              <a:t>In this article, the author also used </a:t>
            </a:r>
            <a:r>
              <a:rPr lang="en-US" sz="1800" dirty="0">
                <a:solidFill>
                  <a:srgbClr val="FF0000"/>
                </a:solidFill>
              </a:rPr>
              <a:t>Predictive learning</a:t>
            </a:r>
            <a:r>
              <a:rPr lang="en-US" sz="1800" dirty="0"/>
              <a:t>, which has a very different purpose and effect than the articles listed here. </a:t>
            </a:r>
          </a:p>
          <a:p>
            <a:pPr marL="0" indent="0" algn="just">
              <a:buNone/>
            </a:pPr>
            <a:r>
              <a:rPr lang="zh-CN" altLang="en-US" sz="1800" dirty="0"/>
              <a:t>～</a:t>
            </a:r>
            <a:r>
              <a:rPr lang="en-US" altLang="zh-CN" sz="1800" dirty="0"/>
              <a:t> </a:t>
            </a:r>
            <a:r>
              <a:rPr lang="en-US" sz="1800" dirty="0"/>
              <a:t>In this article, the purpose of training is to be able to  </a:t>
            </a:r>
            <a:r>
              <a:rPr lang="en-US" sz="1800" dirty="0">
                <a:solidFill>
                  <a:srgbClr val="FF0000"/>
                </a:solidFill>
              </a:rPr>
              <a:t>performing various in-hand manipulation tasks, without learning each individual task. </a:t>
            </a:r>
            <a:endParaRPr lang="en-US" altLang="zh-CN" sz="1800" dirty="0">
              <a:solidFill>
                <a:schemeClr val="bg1"/>
              </a:solidFill>
            </a:endParaRPr>
          </a:p>
        </p:txBody>
      </p:sp>
      <p:sp>
        <p:nvSpPr>
          <p:cNvPr id="4" name="Content Placeholder 3"/>
          <p:cNvSpPr>
            <a:spLocks noGrp="1"/>
          </p:cNvSpPr>
          <p:nvPr>
            <p:ph sz="quarter" idx="13"/>
          </p:nvPr>
        </p:nvSpPr>
        <p:spPr/>
        <p:txBody>
          <a:bodyPr/>
          <a:lstStyle/>
          <a:p>
            <a:r>
              <a:rPr lang="en-US" dirty="0"/>
              <a:t>Further explaination of the title with supporting evidence</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39</a:t>
            </a:fld>
            <a:endParaRPr lang="en-US" dirty="0"/>
          </a:p>
        </p:txBody>
      </p:sp>
      <p:pic>
        <p:nvPicPr>
          <p:cNvPr id="8" name="图片 7" descr="截屏2023-04-26 下午5.50.15"/>
          <p:cNvPicPr>
            <a:picLocks noChangeAspect="1"/>
          </p:cNvPicPr>
          <p:nvPr/>
        </p:nvPicPr>
        <p:blipFill>
          <a:blip r:embed="rId2"/>
          <a:srcRect t="4183"/>
          <a:stretch>
            <a:fillRect/>
          </a:stretch>
        </p:blipFill>
        <p:spPr>
          <a:xfrm>
            <a:off x="7115175" y="2998470"/>
            <a:ext cx="4302125" cy="3068955"/>
          </a:xfrm>
          <a:prstGeom prst="rect">
            <a:avLst/>
          </a:prstGeom>
        </p:spPr>
      </p:pic>
      <p:sp>
        <p:nvSpPr>
          <p:cNvPr id="9" name="Content Placeholder 2"/>
          <p:cNvSpPr>
            <a:spLocks noGrp="1"/>
          </p:cNvSpPr>
          <p:nvPr/>
        </p:nvSpPr>
        <p:spPr>
          <a:xfrm>
            <a:off x="271145" y="3157855"/>
            <a:ext cx="6692900" cy="2720975"/>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zh-CN" altLang="en-US" sz="1800" dirty="0">
                <a:solidFill>
                  <a:schemeClr val="bg1"/>
                </a:solidFill>
              </a:rPr>
              <a:t>～</a:t>
            </a:r>
            <a:r>
              <a:rPr lang="en-US" altLang="zh-CN" sz="1800" dirty="0">
                <a:solidFill>
                  <a:schemeClr val="bg1"/>
                </a:solidFill>
              </a:rPr>
              <a:t>  In the current paper we use two fingers of the Allegro hand, and each fingertip is anthropomorphically shaped and equipped not only with 6-axis force-torque (F/T) sensors, but also with uSkin tactile sensors, which provide 24 tri-axial measurements per fingertip. </a:t>
            </a:r>
            <a:r>
              <a:rPr lang="en-US" altLang="zh-CN" sz="1800" dirty="0">
                <a:solidFill>
                  <a:srgbClr val="FF0000"/>
                </a:solidFill>
              </a:rPr>
              <a:t>A convolutional neural network</a:t>
            </a:r>
            <a:r>
              <a:rPr lang="en-US" altLang="zh-CN" sz="1800" dirty="0">
                <a:solidFill>
                  <a:schemeClr val="bg1"/>
                </a:solidFill>
              </a:rPr>
              <a:t> is used to </a:t>
            </a:r>
            <a:r>
              <a:rPr lang="en-US" altLang="zh-CN" sz="1800" dirty="0">
                <a:solidFill>
                  <a:srgbClr val="FF0000"/>
                </a:solidFill>
              </a:rPr>
              <a:t>process the high dimensional uSkin information</a:t>
            </a:r>
            <a:r>
              <a:rPr lang="en-US" altLang="zh-CN" sz="1800" dirty="0">
                <a:solidFill>
                  <a:schemeClr val="bg1"/>
                </a:solidFill>
              </a:rPr>
              <a:t>, and a </a:t>
            </a:r>
            <a:r>
              <a:rPr lang="en-US" altLang="zh-CN" sz="1800" dirty="0">
                <a:solidFill>
                  <a:srgbClr val="FF0000"/>
                </a:solidFill>
              </a:rPr>
              <a:t>long short_x0002_term memory</a:t>
            </a:r>
            <a:r>
              <a:rPr lang="en-US" altLang="zh-CN" sz="1800" dirty="0">
                <a:solidFill>
                  <a:schemeClr val="bg1"/>
                </a:solidFill>
              </a:rPr>
              <a:t> (</a:t>
            </a:r>
            <a:r>
              <a:rPr lang="en-US" altLang="zh-CN" sz="1800" dirty="0">
                <a:solidFill>
                  <a:schemeClr val="accent1">
                    <a:lumMod val="75000"/>
                  </a:schemeClr>
                </a:solidFill>
              </a:rPr>
              <a:t>LSTM</a:t>
            </a:r>
            <a:r>
              <a:rPr lang="en-US" altLang="zh-CN" sz="1800" dirty="0">
                <a:solidFill>
                  <a:schemeClr val="bg1"/>
                </a:solidFill>
              </a:rPr>
              <a:t>) handles </a:t>
            </a:r>
            <a:r>
              <a:rPr lang="en-US" altLang="zh-CN" sz="1800" dirty="0">
                <a:solidFill>
                  <a:srgbClr val="FF0000"/>
                </a:solidFill>
              </a:rPr>
              <a:t>the time-series information</a:t>
            </a:r>
            <a:r>
              <a:rPr lang="en-US" altLang="zh-CN" sz="1800" dirty="0">
                <a:solidFill>
                  <a:schemeClr val="bg1"/>
                </a:solidFill>
              </a:rPr>
              <a:t>. The network is trained to generate </a:t>
            </a:r>
            <a:r>
              <a:rPr lang="en-US" altLang="zh-CN" sz="1800" dirty="0">
                <a:solidFill>
                  <a:srgbClr val="FF0000"/>
                </a:solidFill>
              </a:rPr>
              <a:t>two different motions</a:t>
            </a:r>
            <a:r>
              <a:rPr lang="en-US" altLang="zh-CN" sz="1800" dirty="0">
                <a:solidFill>
                  <a:schemeClr val="bg1"/>
                </a:solidFill>
              </a:rPr>
              <a:t> (</a:t>
            </a:r>
            <a:r>
              <a:rPr lang="en-US" altLang="zh-CN" sz="1800" dirty="0">
                <a:solidFill>
                  <a:schemeClr val="accent1">
                    <a:lumMod val="75000"/>
                  </a:schemeClr>
                </a:solidFill>
              </a:rPr>
              <a:t>“twist” and “push”</a:t>
            </a:r>
            <a:r>
              <a:rPr lang="en-US" altLang="zh-CN" sz="1800" dirty="0">
                <a:solidFill>
                  <a:schemeClr val="bg1"/>
                </a:solidFill>
              </a:rPr>
              <a:t>). The desired motion is provided as a task_x0002_parameter to the network, with twist defined as -1 and push as +1. When values between -1 and +1 are used as the task parameter, </a:t>
            </a:r>
            <a:r>
              <a:rPr lang="en-US" altLang="zh-CN" sz="1800" dirty="0">
                <a:solidFill>
                  <a:srgbClr val="FF0000"/>
                </a:solidFill>
              </a:rPr>
              <a:t>the network is able to generate untrained motions in-between the two trained motions.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Motivation and Main Problem</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marL="0" indent="0">
              <a:buNone/>
            </a:pPr>
            <a:r>
              <a:rPr lang="en-US" b="1" dirty="0"/>
              <a:t>Technical challenges arising from the problem</a:t>
            </a:r>
          </a:p>
          <a:p>
            <a:pPr marL="4572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altLang="zh-CN" sz="2400" b="0" i="0" u="none" strike="noStrike" kern="100" cap="none" spc="0" normalizeH="0" baseline="0" noProof="0" dirty="0">
                <a:ln>
                  <a:noFill/>
                </a:ln>
                <a:solidFill>
                  <a:prstClr val="black"/>
                </a:solidFill>
                <a:effectLst/>
                <a:uLnTx/>
                <a:uFillTx/>
                <a:ea typeface="等线" panose="02010600030101010101" pitchFamily="2" charset="-122"/>
                <a:cs typeface="Times New Roman" panose="02020603050405020304" pitchFamily="18" charset="0"/>
              </a:rPr>
              <a:t>As the number of situations and task types increase, it becomes extremely difficult to define the features and design appropriate motions for each condition. </a:t>
            </a:r>
          </a:p>
          <a:p>
            <a:pPr marL="457200" algn="just">
              <a:lnSpc>
                <a:spcPct val="100000"/>
              </a:lnSpc>
              <a:defRPr/>
            </a:pPr>
            <a:r>
              <a:rPr lang="en-US" altLang="zh-CN" sz="2400" kern="100" dirty="0">
                <a:solidFill>
                  <a:prstClr val="black"/>
                </a:solidFill>
                <a:ea typeface="等线" panose="02010600030101010101" pitchFamily="2" charset="-122"/>
                <a:cs typeface="Times New Roman" panose="02020603050405020304" pitchFamily="18" charset="0"/>
              </a:rPr>
              <a:t>H</a:t>
            </a:r>
            <a:r>
              <a:rPr kumimoji="0" lang="en-US" altLang="zh-CN" sz="2400" b="0" i="0" u="none" strike="noStrike" kern="100" cap="none" spc="0" normalizeH="0" baseline="0" noProof="0" dirty="0" err="1">
                <a:ln>
                  <a:noFill/>
                </a:ln>
                <a:solidFill>
                  <a:prstClr val="black"/>
                </a:solidFill>
                <a:effectLst/>
                <a:uLnTx/>
                <a:uFillTx/>
                <a:ea typeface="等线" panose="02010600030101010101" pitchFamily="2" charset="-122"/>
                <a:cs typeface="Times New Roman" panose="02020603050405020304" pitchFamily="18" charset="0"/>
              </a:rPr>
              <a:t>ardcoded</a:t>
            </a:r>
            <a:r>
              <a:rPr kumimoji="0" lang="en-US" altLang="zh-CN" sz="2400" b="0" i="0" u="none" strike="noStrike" kern="100" cap="none" spc="0" normalizeH="0" baseline="0" noProof="0" dirty="0">
                <a:ln>
                  <a:noFill/>
                </a:ln>
                <a:solidFill>
                  <a:prstClr val="black"/>
                </a:solidFill>
                <a:effectLst/>
                <a:uLnTx/>
                <a:uFillTx/>
                <a:ea typeface="等线" panose="02010600030101010101" pitchFamily="2" charset="-122"/>
                <a:cs typeface="Times New Roman" panose="02020603050405020304" pitchFamily="18" charset="0"/>
              </a:rPr>
              <a:t> robot manipulations are often unstable in uncontrolled environments.</a:t>
            </a:r>
          </a:p>
          <a:p>
            <a:r>
              <a:rPr lang="en-US" b="1" dirty="0"/>
              <a:t>The role of the AI and machine learning in tackling this problem</a:t>
            </a:r>
          </a:p>
          <a:p>
            <a:pPr marL="457200" algn="just">
              <a:lnSpc>
                <a:spcPct val="100000"/>
              </a:lnSpc>
              <a:defRPr/>
            </a:pPr>
            <a:r>
              <a:rPr lang="en-US" altLang="zh-CN" sz="2400" kern="100" dirty="0">
                <a:solidFill>
                  <a:prstClr val="black"/>
                </a:solidFill>
                <a:ea typeface="等线" panose="02010600030101010101" pitchFamily="2" charset="-122"/>
                <a:cs typeface="Times New Roman" panose="02020603050405020304" pitchFamily="18" charset="0"/>
              </a:rPr>
              <a:t>DNNs(Deep neural network) can autonomously reduce high-dimensional data to low-dimensional data for feature extraction [1], and they can be used to classify unknown data from learned data [2]. These characteristics could be applied to extend robot manipulation by autonomously extracting environmental features and increasing generalizability. </a:t>
            </a:r>
            <a:endParaRPr lang="en-US" dirty="0"/>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CN" dirty="0"/>
              <a:t>Further explanation of the title with supporting evidence</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4</a:t>
            </a:fld>
            <a:endParaRPr lang="en-US" dirty="0"/>
          </a:p>
        </p:txBody>
      </p:sp>
    </p:spTree>
    <p:extLst>
      <p:ext uri="{BB962C8B-B14F-4D97-AF65-F5344CB8AC3E}">
        <p14:creationId xmlns:p14="http://schemas.microsoft.com/office/powerpoint/2010/main" val="2562293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Summary</a:t>
            </a:r>
            <a:endParaRPr lang="en-US" dirty="0"/>
          </a:p>
        </p:txBody>
      </p:sp>
      <p:sp>
        <p:nvSpPr>
          <p:cNvPr id="4" name="Content Placeholder 3"/>
          <p:cNvSpPr>
            <a:spLocks noGrp="1"/>
          </p:cNvSpPr>
          <p:nvPr>
            <p:ph sz="quarter" idx="13"/>
          </p:nvPr>
        </p:nvSpPr>
        <p:spPr/>
        <p:txBody>
          <a:bodyPr/>
          <a:lstStyle/>
          <a:p>
            <a:r>
              <a:rPr lang="en-US" dirty="0"/>
              <a:t>Further explaination of the title with supporting evidence</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40</a:t>
            </a:fld>
            <a:endParaRPr lang="en-US" dirty="0"/>
          </a:p>
        </p:txBody>
      </p:sp>
      <p:sp>
        <p:nvSpPr>
          <p:cNvPr id="8" name="Content Placeholder 2"/>
          <p:cNvSpPr>
            <a:spLocks noGrp="1"/>
          </p:cNvSpPr>
          <p:nvPr>
            <p:ph idx="1"/>
          </p:nvPr>
        </p:nvSpPr>
        <p:spPr>
          <a:xfrm>
            <a:off x="200660" y="1384300"/>
            <a:ext cx="11760200" cy="4959985"/>
          </a:xfrm>
        </p:spPr>
        <p:txBody>
          <a:bodyPr>
            <a:normAutofit fontScale="90000" lnSpcReduction="10000"/>
          </a:bodyPr>
          <a:lstStyle/>
          <a:p>
            <a:pPr marL="0" indent="0">
              <a:buNone/>
            </a:pPr>
            <a:r>
              <a:rPr lang="en-US" dirty="0"/>
              <a:t>Problem:</a:t>
            </a:r>
          </a:p>
          <a:p>
            <a:pPr marL="457200" lvl="1" indent="0">
              <a:buNone/>
            </a:pPr>
            <a:r>
              <a:rPr lang="en-US" dirty="0"/>
              <a:t>Subtask design,   Switching </a:t>
            </a:r>
            <a:r>
              <a:rPr lang="zh-CN" altLang="en-US" dirty="0"/>
              <a:t>among multiple tasks，</a:t>
            </a:r>
            <a:r>
              <a:rPr lang="en-US" altLang="zh-CN" dirty="0"/>
              <a:t>T</a:t>
            </a:r>
            <a:r>
              <a:rPr dirty="0"/>
              <a:t>he design of neural network</a:t>
            </a:r>
          </a:p>
          <a:p>
            <a:pPr marL="0" indent="0">
              <a:buNone/>
            </a:pPr>
            <a:r>
              <a:rPr lang="en-US" dirty="0"/>
              <a:t>Importance </a:t>
            </a:r>
            <a:r>
              <a:rPr lang="zh-CN" altLang="en-US" dirty="0"/>
              <a:t>：</a:t>
            </a:r>
          </a:p>
          <a:p>
            <a:pPr marL="0" indent="0">
              <a:buNone/>
            </a:pPr>
            <a:r>
              <a:rPr lang="en-US" altLang="zh-CN" sz="2400" dirty="0">
                <a:latin typeface="Times New Roman Regular" panose="02020603050405020304" charset="0"/>
                <a:cs typeface="Times New Roman Regular" panose="02020603050405020304" charset="0"/>
              </a:rPr>
              <a:t>      Adapt to various working environment, generate and combine various tasks</a:t>
            </a:r>
            <a:endParaRPr lang="zh-CN" altLang="en-US" sz="2900" dirty="0">
              <a:latin typeface="Times New Roman Regular" panose="02020603050405020304" charset="0"/>
              <a:cs typeface="Times New Roman Regular" panose="02020603050405020304" charset="0"/>
            </a:endParaRPr>
          </a:p>
          <a:p>
            <a:pPr marL="0" indent="0">
              <a:buNone/>
            </a:pPr>
            <a:r>
              <a:rPr lang="en-US" sz="2900" dirty="0">
                <a:latin typeface="Times New Roman Regular" panose="02020603050405020304" charset="0"/>
                <a:cs typeface="Times New Roman Regular" panose="02020603050405020304" charset="0"/>
              </a:rPr>
              <a:t>Key limitation of prior work</a:t>
            </a:r>
            <a:r>
              <a:rPr lang="zh-CN" altLang="en-US" sz="2900" dirty="0">
                <a:latin typeface="Times New Roman Regular" panose="02020603050405020304" charset="0"/>
                <a:cs typeface="Times New Roman Regular" panose="02020603050405020304" charset="0"/>
              </a:rPr>
              <a:t>：</a:t>
            </a:r>
          </a:p>
          <a:p>
            <a:pPr marL="0" lvl="1" indent="0">
              <a:buNone/>
            </a:pPr>
            <a:r>
              <a:rPr lang="en-US" dirty="0">
                <a:sym typeface="+mn-ea"/>
              </a:rPr>
              <a:t>         Few studies have addressed switching among mutiple tasks</a:t>
            </a:r>
            <a:endParaRPr lang="en-US" dirty="0"/>
          </a:p>
          <a:p>
            <a:pPr marL="0" indent="0">
              <a:buNone/>
            </a:pPr>
            <a:r>
              <a:rPr lang="en-US" dirty="0"/>
              <a:t>Key insights of the proposed work:</a:t>
            </a:r>
          </a:p>
          <a:p>
            <a:pPr marL="0" indent="0">
              <a:buNone/>
            </a:pPr>
            <a:r>
              <a:rPr lang="en-US" dirty="0"/>
              <a:t>       </a:t>
            </a:r>
            <a:r>
              <a:rPr lang="en-US" sz="2375" dirty="0"/>
              <a:t> propose a model that uses two DNNs to generate mul_x0002_tiple short discrete subtasks to </a:t>
            </a:r>
          </a:p>
          <a:p>
            <a:pPr marL="0" indent="0">
              <a:buNone/>
            </a:pPr>
            <a:r>
              <a:rPr lang="en-US" sz="2375" dirty="0"/>
              <a:t>complete a longer target task.</a:t>
            </a:r>
          </a:p>
          <a:p>
            <a:pPr marL="0" indent="0">
              <a:buNone/>
            </a:pPr>
            <a:r>
              <a:rPr lang="en-US" dirty="0"/>
              <a:t>What did they demonstrate by this insight:</a:t>
            </a:r>
          </a:p>
          <a:p>
            <a:pPr marL="0" indent="0">
              <a:buNone/>
            </a:pPr>
            <a:r>
              <a:rPr lang="en-US" dirty="0"/>
              <a:t>       </a:t>
            </a:r>
            <a:r>
              <a:rPr lang="en-US" sz="2335" dirty="0"/>
              <a:t>  With our model, the robot switches among short subtasks autonomously by recognizing images. Then, the robot executes the target task.</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Reference</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7" y="1107626"/>
            <a:ext cx="11760000" cy="5246683"/>
          </a:xfrm>
        </p:spPr>
        <p:txBody>
          <a:bodyPr>
            <a:normAutofit/>
          </a:bodyPr>
          <a:lstStyle/>
          <a:p>
            <a:r>
              <a:rPr lang="en-US" altLang="zh-CN" sz="1800" i="0" dirty="0">
                <a:solidFill>
                  <a:srgbClr val="242021"/>
                </a:solidFill>
                <a:effectLst/>
                <a:latin typeface="+mj-lt"/>
              </a:rPr>
              <a:t>[1] G. Hinton and R. R. </a:t>
            </a:r>
            <a:r>
              <a:rPr lang="en-US" altLang="zh-CN" sz="1800" i="0" dirty="0" err="1">
                <a:solidFill>
                  <a:srgbClr val="242021"/>
                </a:solidFill>
                <a:effectLst/>
                <a:latin typeface="+mj-lt"/>
              </a:rPr>
              <a:t>Salakhutdinov</a:t>
            </a:r>
            <a:r>
              <a:rPr lang="en-US" altLang="zh-CN" sz="1800" i="0" dirty="0">
                <a:solidFill>
                  <a:srgbClr val="242021"/>
                </a:solidFill>
                <a:effectLst/>
                <a:latin typeface="+mj-lt"/>
              </a:rPr>
              <a:t>, “Science,” Science, vol. </a:t>
            </a:r>
            <a:r>
              <a:rPr lang="en-US" altLang="zh-CN" sz="1800" dirty="0">
                <a:solidFill>
                  <a:srgbClr val="242021"/>
                </a:solidFill>
                <a:latin typeface="+mj-lt"/>
              </a:rPr>
              <a:t>313, no. July, pp. 504–507, 2006.</a:t>
            </a:r>
          </a:p>
          <a:p>
            <a:r>
              <a:rPr lang="en-US" sz="1800" dirty="0">
                <a:solidFill>
                  <a:srgbClr val="242021"/>
                </a:solidFill>
                <a:latin typeface="+mj-lt"/>
              </a:rPr>
              <a:t>[2] A. </a:t>
            </a:r>
            <a:r>
              <a:rPr lang="en-US" sz="1800" dirty="0" err="1">
                <a:solidFill>
                  <a:srgbClr val="242021"/>
                </a:solidFill>
                <a:latin typeface="+mj-lt"/>
              </a:rPr>
              <a:t>Krizhevsky</a:t>
            </a:r>
            <a:r>
              <a:rPr lang="en-US" sz="1800" dirty="0">
                <a:solidFill>
                  <a:srgbClr val="242021"/>
                </a:solidFill>
                <a:latin typeface="+mj-lt"/>
              </a:rPr>
              <a:t>, I. </a:t>
            </a:r>
            <a:r>
              <a:rPr lang="en-US" sz="1800" dirty="0" err="1">
                <a:solidFill>
                  <a:srgbClr val="242021"/>
                </a:solidFill>
                <a:latin typeface="+mj-lt"/>
              </a:rPr>
              <a:t>Sutskever</a:t>
            </a:r>
            <a:r>
              <a:rPr lang="en-US" sz="1800" dirty="0">
                <a:solidFill>
                  <a:srgbClr val="242021"/>
                </a:solidFill>
                <a:latin typeface="+mj-lt"/>
              </a:rPr>
              <a:t>, and G. E. Hinton, “ImageNet Classification with Deep Convolutional Neural Networks,” Advances in Neural Information Processing Systems 25, pp. 1097–1105, 2012.</a:t>
            </a:r>
          </a:p>
          <a:p>
            <a:r>
              <a:rPr lang="en-US" sz="1800" dirty="0">
                <a:solidFill>
                  <a:srgbClr val="242021"/>
                </a:solidFill>
                <a:latin typeface="+mj-lt"/>
              </a:rPr>
              <a:t>[3] S. Levine, C. Finn, T. Darrell, and P. </a:t>
            </a:r>
            <a:r>
              <a:rPr lang="en-US" sz="1800" dirty="0" err="1">
                <a:solidFill>
                  <a:srgbClr val="242021"/>
                </a:solidFill>
                <a:latin typeface="+mj-lt"/>
              </a:rPr>
              <a:t>Abbeel</a:t>
            </a:r>
            <a:r>
              <a:rPr lang="en-US" sz="1800" dirty="0">
                <a:solidFill>
                  <a:srgbClr val="242021"/>
                </a:solidFill>
                <a:latin typeface="+mj-lt"/>
              </a:rPr>
              <a:t>, “End-to-End Training  of Deep Visuomotor Policies,” ArXiv:1504.00702, 2015. </a:t>
            </a:r>
          </a:p>
          <a:p>
            <a:r>
              <a:rPr lang="en-US" sz="1800" dirty="0">
                <a:solidFill>
                  <a:srgbClr val="242021"/>
                </a:solidFill>
                <a:latin typeface="+mj-lt"/>
              </a:rPr>
              <a:t>[4] W. Han, S. Levine, and P. </a:t>
            </a:r>
            <a:r>
              <a:rPr lang="en-US" sz="1800" dirty="0" err="1">
                <a:solidFill>
                  <a:srgbClr val="242021"/>
                </a:solidFill>
                <a:latin typeface="+mj-lt"/>
              </a:rPr>
              <a:t>Abbeel</a:t>
            </a:r>
            <a:r>
              <a:rPr lang="en-US" sz="1800" dirty="0">
                <a:solidFill>
                  <a:srgbClr val="242021"/>
                </a:solidFill>
                <a:latin typeface="+mj-lt"/>
              </a:rPr>
              <a:t>, “Learning compound multi-step  controllers under unknown dynamics,” IEEE International Conference  on Intelligent Robots and Systems, vol. 2015-December, pp. 6435– 6442, 2015. </a:t>
            </a:r>
          </a:p>
          <a:p>
            <a:r>
              <a:rPr lang="en-US" sz="1800" dirty="0">
                <a:solidFill>
                  <a:srgbClr val="242021"/>
                </a:solidFill>
                <a:latin typeface="+mj-lt"/>
              </a:rPr>
              <a:t>[5] Y. Yamashita and J. Tani, “Emergence of functional hierarchy in a  multiple timescale neural network model: A humanoid robot experiment,” </a:t>
            </a:r>
            <a:r>
              <a:rPr lang="en-US" sz="1800" dirty="0" err="1">
                <a:solidFill>
                  <a:srgbClr val="242021"/>
                </a:solidFill>
                <a:latin typeface="+mj-lt"/>
              </a:rPr>
              <a:t>PLoS</a:t>
            </a:r>
            <a:r>
              <a:rPr lang="en-US" sz="1800" dirty="0">
                <a:solidFill>
                  <a:srgbClr val="242021"/>
                </a:solidFill>
                <a:latin typeface="+mj-lt"/>
              </a:rPr>
              <a:t> Computational Biology, vol. 4, no. 11, 2008. [16] K. Noda, H. Arie, Y. Suga, and T. Ogata, “Multimodal integration  learning of robot behavior using deep neural networks,” Robotics and Autonomous Systems, vol. 62, no. 6, pp. 721–736, 2014.</a:t>
            </a:r>
          </a:p>
          <a:p>
            <a:r>
              <a:rPr lang="en-US" sz="1800" dirty="0">
                <a:solidFill>
                  <a:srgbClr val="242021"/>
                </a:solidFill>
                <a:latin typeface="+mj-lt"/>
              </a:rPr>
              <a:t>[6] K. Noda, H. Arie, Y. Suga, and T. Ogata, “Multimodal integration  learning of robot behavior using deep neural networks,” Robotics and Autonomous Systems, vol. 62, no. 6, pp. 721–736, 2014.</a:t>
            </a:r>
          </a:p>
          <a:p>
            <a:r>
              <a:rPr lang="en-US" sz="1800" dirty="0">
                <a:solidFill>
                  <a:srgbClr val="242021"/>
                </a:solidFill>
                <a:latin typeface="+mj-lt"/>
              </a:rPr>
              <a:t>[7] R. </a:t>
            </a:r>
            <a:r>
              <a:rPr lang="en-US" sz="1800" dirty="0" err="1">
                <a:solidFill>
                  <a:srgbClr val="242021"/>
                </a:solidFill>
                <a:latin typeface="+mj-lt"/>
              </a:rPr>
              <a:t>Rahmatizadeh</a:t>
            </a:r>
            <a:r>
              <a:rPr lang="en-US" sz="1800" dirty="0">
                <a:solidFill>
                  <a:srgbClr val="242021"/>
                </a:solidFill>
                <a:latin typeface="+mj-lt"/>
              </a:rPr>
              <a:t>, P. </a:t>
            </a:r>
            <a:r>
              <a:rPr lang="en-US" sz="1800" dirty="0" err="1">
                <a:solidFill>
                  <a:srgbClr val="242021"/>
                </a:solidFill>
                <a:latin typeface="+mj-lt"/>
              </a:rPr>
              <a:t>Abolghasemi</a:t>
            </a:r>
            <a:r>
              <a:rPr lang="en-US" sz="1800" dirty="0">
                <a:solidFill>
                  <a:srgbClr val="242021"/>
                </a:solidFill>
                <a:latin typeface="+mj-lt"/>
              </a:rPr>
              <a:t>, L. </a:t>
            </a:r>
            <a:r>
              <a:rPr lang="en-US" sz="1800" dirty="0" err="1">
                <a:solidFill>
                  <a:srgbClr val="242021"/>
                </a:solidFill>
                <a:latin typeface="+mj-lt"/>
              </a:rPr>
              <a:t>Boloni</a:t>
            </a:r>
            <a:r>
              <a:rPr lang="en-US" sz="1800" dirty="0">
                <a:solidFill>
                  <a:srgbClr val="242021"/>
                </a:solidFill>
                <a:latin typeface="+mj-lt"/>
              </a:rPr>
              <a:t>, and S. Levine, “</a:t>
            </a:r>
            <a:r>
              <a:rPr lang="en-US" sz="1800" dirty="0" err="1">
                <a:solidFill>
                  <a:srgbClr val="242021"/>
                </a:solidFill>
                <a:latin typeface="+mj-lt"/>
              </a:rPr>
              <a:t>VisionBased</a:t>
            </a:r>
            <a:r>
              <a:rPr lang="en-US" sz="1800" dirty="0">
                <a:solidFill>
                  <a:srgbClr val="242021"/>
                </a:solidFill>
                <a:latin typeface="+mj-lt"/>
              </a:rPr>
              <a:t> Multi-Task Manipulation for Inexpensive Robots Using </a:t>
            </a:r>
            <a:r>
              <a:rPr lang="en-US" sz="1800" dirty="0" err="1">
                <a:solidFill>
                  <a:srgbClr val="242021"/>
                </a:solidFill>
                <a:latin typeface="+mj-lt"/>
              </a:rPr>
              <a:t>EndTo</a:t>
            </a:r>
            <a:r>
              <a:rPr lang="en-US" sz="1800" dirty="0">
                <a:solidFill>
                  <a:srgbClr val="242021"/>
                </a:solidFill>
                <a:latin typeface="+mj-lt"/>
              </a:rPr>
              <a:t>-End Learning from Demonstration,” arXiv:1707.02920, 2017.</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41</a:t>
            </a:fld>
            <a:endParaRPr lang="en-US" dirty="0"/>
          </a:p>
        </p:txBody>
      </p:sp>
    </p:spTree>
    <p:extLst>
      <p:ext uri="{BB962C8B-B14F-4D97-AF65-F5344CB8AC3E}">
        <p14:creationId xmlns:p14="http://schemas.microsoft.com/office/powerpoint/2010/main" val="4000755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p:txBody>
          <a:bodyPr>
            <a:normAutofit/>
          </a:bodyPr>
          <a:lstStyle/>
          <a:p>
            <a:r>
              <a:rPr lang="en-CN" dirty="0"/>
              <a:t>SUSTech Design + Learning Lab</a:t>
            </a:r>
            <a:br>
              <a:rPr lang="en-CN" dirty="0"/>
            </a:br>
            <a:r>
              <a:rPr lang="en-CN" dirty="0"/>
              <a:t>PowerPoint Template</a:t>
            </a:r>
          </a:p>
        </p:txBody>
      </p:sp>
      <p:sp>
        <p:nvSpPr>
          <p:cNvPr id="3" name="Subtitle 2">
            <a:extLst>
              <a:ext uri="{FF2B5EF4-FFF2-40B4-BE49-F238E27FC236}">
                <a16:creationId xmlns:a16="http://schemas.microsoft.com/office/drawing/2014/main" id="{723DB6AC-3607-8542-9318-33C65C709771}"/>
              </a:ext>
            </a:extLst>
          </p:cNvPr>
          <p:cNvSpPr>
            <a:spLocks noGrp="1"/>
          </p:cNvSpPr>
          <p:nvPr>
            <p:ph type="subTitle" idx="1"/>
          </p:nvPr>
        </p:nvSpPr>
        <p:spPr/>
        <p:txBody>
          <a:bodyPr>
            <a:normAutofit lnSpcReduction="10000"/>
          </a:bodyPr>
          <a:lstStyle/>
          <a:p>
            <a:r>
              <a:rPr lang="en-CN" dirty="0"/>
              <a:t>Name</a:t>
            </a:r>
          </a:p>
          <a:p>
            <a:r>
              <a:rPr lang="en-CN" dirty="0"/>
              <a:t>Affiliation</a:t>
            </a:r>
          </a:p>
          <a:p>
            <a:r>
              <a:rPr lang="en-CN" dirty="0"/>
              <a:t>Supervisor</a:t>
            </a:r>
          </a:p>
          <a:p>
            <a:r>
              <a:rPr lang="en-CN" dirty="0"/>
              <a:t>Contact</a:t>
            </a:r>
          </a:p>
        </p:txBody>
      </p:sp>
    </p:spTree>
    <p:extLst>
      <p:ext uri="{BB962C8B-B14F-4D97-AF65-F5344CB8AC3E}">
        <p14:creationId xmlns:p14="http://schemas.microsoft.com/office/powerpoint/2010/main" val="177072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Motivation and Main Problem</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marL="0" indent="0">
              <a:lnSpc>
                <a:spcPct val="200000"/>
              </a:lnSpc>
              <a:buNone/>
            </a:pPr>
            <a:r>
              <a:rPr lang="en-US" b="1" dirty="0"/>
              <a:t>Key insights of the proposed work</a:t>
            </a:r>
          </a:p>
          <a:p>
            <a:pPr marL="266700" algn="just">
              <a:lnSpc>
                <a:spcPct val="200000"/>
              </a:lnSpc>
            </a:pPr>
            <a:r>
              <a:rPr lang="en-US" altLang="zh-CN" sz="2400" b="0" i="0" kern="100" dirty="0">
                <a:solidFill>
                  <a:srgbClr val="242021"/>
                </a:solidFill>
                <a:effectLst/>
                <a:latin typeface="Times-Roman"/>
                <a:ea typeface="等线" panose="02010600030101010101" pitchFamily="2" charset="-122"/>
                <a:cs typeface="Times New Roman" panose="02020603050405020304" pitchFamily="18" charset="0"/>
              </a:rPr>
              <a:t>I: </a:t>
            </a:r>
            <a:r>
              <a:rPr lang="en-US" altLang="zh-CN" sz="2400" b="1" i="0" kern="100" dirty="0">
                <a:solidFill>
                  <a:srgbClr val="242021"/>
                </a:solidFill>
                <a:effectLst/>
                <a:latin typeface="Times-Bold"/>
                <a:ea typeface="等线" panose="02010600030101010101" pitchFamily="2" charset="-122"/>
                <a:cs typeface="Times New Roman" panose="02020603050405020304" pitchFamily="18" charset="0"/>
              </a:rPr>
              <a:t>Dimension reduction</a:t>
            </a:r>
            <a:endParaRPr lang="en-US" altLang="zh-CN" sz="2400" b="0" i="0" kern="100" dirty="0">
              <a:solidFill>
                <a:srgbClr val="242021"/>
              </a:solidFill>
              <a:latin typeface="等线" panose="02010600030101010101" pitchFamily="2" charset="-122"/>
              <a:ea typeface="等线" panose="02010600030101010101" pitchFamily="2" charset="-122"/>
              <a:cs typeface="Times New Roman" panose="02020603050405020304" pitchFamily="18" charset="0"/>
            </a:endParaRPr>
          </a:p>
          <a:p>
            <a:pPr marL="266700" algn="just">
              <a:lnSpc>
                <a:spcPct val="200000"/>
              </a:lnSpc>
            </a:pPr>
            <a:r>
              <a:rPr lang="en-US" altLang="zh-CN" sz="2400" b="0" i="0" kern="100" dirty="0">
                <a:solidFill>
                  <a:srgbClr val="242021"/>
                </a:solidFill>
                <a:effectLst/>
                <a:latin typeface="Times-Roman"/>
                <a:ea typeface="等线" panose="02010600030101010101" pitchFamily="2" charset="-122"/>
                <a:cs typeface="Times New Roman" panose="02020603050405020304" pitchFamily="18" charset="0"/>
              </a:rPr>
              <a:t>II: </a:t>
            </a:r>
            <a:r>
              <a:rPr lang="en-US" altLang="zh-CN" sz="2400" b="1" i="0" kern="100" dirty="0">
                <a:solidFill>
                  <a:srgbClr val="242021"/>
                </a:solidFill>
                <a:effectLst/>
                <a:latin typeface="Times-Bold"/>
                <a:ea typeface="等线" panose="02010600030101010101" pitchFamily="2" charset="-122"/>
                <a:cs typeface="Times New Roman" panose="02020603050405020304" pitchFamily="18" charset="0"/>
              </a:rPr>
              <a:t>Autonomously extracting environmental features </a:t>
            </a:r>
            <a:endParaRPr lang="en-US" altLang="zh-CN" sz="2400" b="0" i="0" kern="100" dirty="0">
              <a:solidFill>
                <a:srgbClr val="242021"/>
              </a:solidFill>
              <a:latin typeface="等线" panose="02010600030101010101" pitchFamily="2" charset="-122"/>
              <a:ea typeface="等线" panose="02010600030101010101" pitchFamily="2" charset="-122"/>
              <a:cs typeface="Times New Roman" panose="02020603050405020304" pitchFamily="18" charset="0"/>
            </a:endParaRPr>
          </a:p>
          <a:p>
            <a:pPr marL="266700" algn="just">
              <a:lnSpc>
                <a:spcPct val="200000"/>
              </a:lnSpc>
            </a:pPr>
            <a:r>
              <a:rPr lang="en-US" altLang="zh-CN" sz="2400" b="0" i="0" kern="100" dirty="0">
                <a:solidFill>
                  <a:srgbClr val="242021"/>
                </a:solidFill>
                <a:effectLst/>
                <a:latin typeface="Times-Roman"/>
                <a:ea typeface="等线" panose="02010600030101010101" pitchFamily="2" charset="-122"/>
                <a:cs typeface="Times New Roman" panose="02020603050405020304" pitchFamily="18" charset="0"/>
              </a:rPr>
              <a:t>III: </a:t>
            </a:r>
            <a:r>
              <a:rPr lang="en-US" altLang="zh-CN" sz="2400" b="1" i="0" kern="100" dirty="0">
                <a:solidFill>
                  <a:srgbClr val="242021"/>
                </a:solidFill>
                <a:effectLst/>
                <a:latin typeface="Times-Bold"/>
                <a:ea typeface="等线" panose="02010600030101010101" pitchFamily="2" charset="-122"/>
                <a:cs typeface="Times New Roman" panose="02020603050405020304" pitchFamily="18" charset="0"/>
              </a:rPr>
              <a:t>Generalizability</a:t>
            </a:r>
            <a:endPar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CN" dirty="0"/>
              <a:t>Further explanation of the title with supporting evidence</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5</a:t>
            </a:fld>
            <a:endParaRPr lang="en-US" dirty="0"/>
          </a:p>
        </p:txBody>
      </p:sp>
    </p:spTree>
    <p:extLst>
      <p:ext uri="{BB962C8B-B14F-4D97-AF65-F5344CB8AC3E}">
        <p14:creationId xmlns:p14="http://schemas.microsoft.com/office/powerpoint/2010/main" val="3668152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Problem Setting</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p:txBody>
          <a:bodyPr>
            <a:normAutofit/>
          </a:bodyPr>
          <a:lstStyle/>
          <a:p>
            <a:pPr marL="0" indent="0">
              <a:buNone/>
            </a:pPr>
            <a:r>
              <a:rPr lang="en-US" b="1" dirty="0"/>
              <a:t>Problem formulation, key definitions and notations</a:t>
            </a:r>
            <a:endParaRPr lang="en-US" altLang="zh-CN" sz="2400" b="0" i="0" dirty="0">
              <a:solidFill>
                <a:srgbClr val="242021"/>
              </a:solidFill>
              <a:effectLst/>
            </a:endParaRPr>
          </a:p>
          <a:p>
            <a:pPr>
              <a:lnSpc>
                <a:spcPct val="150000"/>
              </a:lnSpc>
            </a:pPr>
            <a:r>
              <a:rPr lang="en-US" altLang="zh-CN" sz="2600" b="1" dirty="0">
                <a:solidFill>
                  <a:srgbClr val="242021"/>
                </a:solidFill>
              </a:rPr>
              <a:t>1. Deep neural networks (DNN), </a:t>
            </a:r>
            <a:r>
              <a:rPr lang="en-US" altLang="zh-CN" sz="2600" dirty="0">
                <a:solidFill>
                  <a:srgbClr val="242021"/>
                </a:solidFill>
              </a:rPr>
              <a:t>can autonomously reduce high-dimensional data to low-dimensional data for feature extraction, and they can be used to classify unknown data from learned data. </a:t>
            </a:r>
            <a:endParaRPr lang="en-US" altLang="zh-CN" sz="2400" dirty="0"/>
          </a:p>
          <a:p>
            <a:pPr>
              <a:lnSpc>
                <a:spcPct val="150000"/>
              </a:lnSpc>
            </a:pPr>
            <a:r>
              <a:rPr lang="en-US" altLang="zh-CN" sz="2600" b="1" i="0" dirty="0">
                <a:solidFill>
                  <a:srgbClr val="242021"/>
                </a:solidFill>
                <a:effectLst/>
              </a:rPr>
              <a:t>2. Recurrent neural networks (RNN), </a:t>
            </a:r>
            <a:r>
              <a:rPr lang="en-US" altLang="zh-CN" sz="2600" b="0" i="0" dirty="0">
                <a:solidFill>
                  <a:srgbClr val="242021"/>
                </a:solidFill>
                <a:effectLst/>
              </a:rPr>
              <a:t>which are DNNs that use an internal memory to calculate the subsequent output from prior inputs, are used for predictive learning.</a:t>
            </a:r>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CN" dirty="0"/>
              <a:t>Further explanation of the title with supporting evidence</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6</a:t>
            </a:fld>
            <a:endParaRPr lang="en-US" dirty="0"/>
          </a:p>
        </p:txBody>
      </p:sp>
    </p:spTree>
    <p:extLst>
      <p:ext uri="{BB962C8B-B14F-4D97-AF65-F5344CB8AC3E}">
        <p14:creationId xmlns:p14="http://schemas.microsoft.com/office/powerpoint/2010/main" val="1789093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Context / Related Work / Limitations of Prior Work</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7" y="1547807"/>
            <a:ext cx="11760000" cy="4860000"/>
          </a:xfrm>
        </p:spPr>
        <p:txBody>
          <a:bodyPr>
            <a:normAutofit fontScale="70000" lnSpcReduction="20000"/>
          </a:bodyPr>
          <a:lstStyle/>
          <a:p>
            <a:pPr marL="0" indent="0">
              <a:buNone/>
            </a:pPr>
            <a:r>
              <a:rPr lang="en-US" sz="3400" b="1" dirty="0">
                <a:latin typeface="+mj-lt"/>
              </a:rPr>
              <a:t>Which other papers have tried to tackle this problem or a related problem?</a:t>
            </a:r>
          </a:p>
          <a:p>
            <a:r>
              <a:rPr lang="en-US" sz="3400" b="1" dirty="0">
                <a:latin typeface="+mj-lt"/>
              </a:rPr>
              <a:t>The paper’s related work is a good start, but there may be others</a:t>
            </a:r>
          </a:p>
          <a:p>
            <a:pPr>
              <a:lnSpc>
                <a:spcPct val="160000"/>
              </a:lnSpc>
            </a:pPr>
            <a:r>
              <a:rPr lang="en-US" sz="2600" dirty="0">
                <a:solidFill>
                  <a:srgbClr val="242021"/>
                </a:solidFill>
              </a:rPr>
              <a:t>C. Wei, Z. Ji and B. Cai, "Particle Swarm Optimization for Cooperative Multi-Robot Task Allocation: A Multi-Objective Approach," in IEEE Robotics and Automation Letters, vol. 5, no. 2, pp. 2530-2537, April 2020, </a:t>
            </a:r>
            <a:r>
              <a:rPr lang="en-US" sz="2600" dirty="0" err="1">
                <a:solidFill>
                  <a:srgbClr val="242021"/>
                </a:solidFill>
              </a:rPr>
              <a:t>doi</a:t>
            </a:r>
            <a:r>
              <a:rPr lang="en-US" sz="2600" dirty="0">
                <a:solidFill>
                  <a:srgbClr val="242021"/>
                </a:solidFill>
              </a:rPr>
              <a:t>: 10.1109/LRA.2020.2972894.</a:t>
            </a:r>
          </a:p>
          <a:p>
            <a:pPr>
              <a:lnSpc>
                <a:spcPct val="160000"/>
              </a:lnSpc>
            </a:pPr>
            <a:r>
              <a:rPr lang="en-US" sz="2600" dirty="0">
                <a:solidFill>
                  <a:srgbClr val="242021"/>
                </a:solidFill>
              </a:rPr>
              <a:t>G. Yasuda, "Hierarchical and distributed implementation of synchronization and coordination for discrete event multiple robot systems," Proceedings of 2012 IEEE/ASME 8th IEEE/ASME International Conference on Mechatronic and Embedded Systems and Applications, Suzhou, China, 2012, pp. 302-307, </a:t>
            </a:r>
            <a:r>
              <a:rPr lang="en-US" sz="2600" dirty="0" err="1">
                <a:solidFill>
                  <a:srgbClr val="242021"/>
                </a:solidFill>
              </a:rPr>
              <a:t>doi</a:t>
            </a:r>
            <a:r>
              <a:rPr lang="en-US" sz="2600" dirty="0">
                <a:solidFill>
                  <a:srgbClr val="242021"/>
                </a:solidFill>
              </a:rPr>
              <a:t>: 10.1109/MESA.2012.6275579.</a:t>
            </a:r>
          </a:p>
          <a:p>
            <a:pPr>
              <a:lnSpc>
                <a:spcPct val="160000"/>
              </a:lnSpc>
            </a:pPr>
            <a:r>
              <a:rPr lang="en-US" sz="2600" dirty="0">
                <a:solidFill>
                  <a:srgbClr val="242021"/>
                </a:solidFill>
              </a:rPr>
              <a:t>Hyun-Wook Jo, Jae-Ho Ahn, Jun-Sang Park, Jun-Han Oh and J. -T. Lim, "Task planning for service robots with optimal supervisory control," 2010 IEEE Conference on Robotics, Automation and Mechatronics, Singapore, 2010, pp. 303-308, </a:t>
            </a:r>
            <a:r>
              <a:rPr lang="en-US" sz="2600" dirty="0" err="1">
                <a:solidFill>
                  <a:srgbClr val="242021"/>
                </a:solidFill>
              </a:rPr>
              <a:t>doi</a:t>
            </a:r>
            <a:r>
              <a:rPr lang="en-US" sz="2600" dirty="0">
                <a:solidFill>
                  <a:srgbClr val="242021"/>
                </a:solidFill>
              </a:rPr>
              <a:t>: 10.1109/RAMECH.2010.5513172.</a:t>
            </a:r>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CN" dirty="0"/>
              <a:t>Further explanation of the title with supporting evidence</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7</a:t>
            </a:fld>
            <a:endParaRPr lang="en-US" dirty="0"/>
          </a:p>
        </p:txBody>
      </p:sp>
    </p:spTree>
    <p:extLst>
      <p:ext uri="{BB962C8B-B14F-4D97-AF65-F5344CB8AC3E}">
        <p14:creationId xmlns:p14="http://schemas.microsoft.com/office/powerpoint/2010/main" val="121656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Context / Related Work / Limitations of Prior Work</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7" y="1447604"/>
            <a:ext cx="11760000" cy="4860000"/>
          </a:xfrm>
        </p:spPr>
        <p:txBody>
          <a:bodyPr>
            <a:normAutofit fontScale="85000" lnSpcReduction="10000"/>
          </a:bodyPr>
          <a:lstStyle/>
          <a:p>
            <a:pPr marL="0" indent="0">
              <a:buNone/>
            </a:pPr>
            <a:r>
              <a:rPr lang="en-US" b="1" dirty="0">
                <a:latin typeface="+mj-lt"/>
              </a:rPr>
              <a:t>Which other papers have tried to tackle this problem or a related problem?</a:t>
            </a:r>
          </a:p>
          <a:p>
            <a:r>
              <a:rPr lang="en-US" b="1" dirty="0">
                <a:latin typeface="+mj-lt"/>
              </a:rPr>
              <a:t>What is the key limitations of prior work(s)?</a:t>
            </a:r>
          </a:p>
          <a:p>
            <a:pPr algn="just">
              <a:lnSpc>
                <a:spcPct val="150000"/>
              </a:lnSpc>
            </a:pPr>
            <a:r>
              <a:rPr lang="en-US" altLang="zh-CN" sz="2000" kern="100" dirty="0">
                <a:effectLst/>
                <a:latin typeface="+mj-lt"/>
                <a:ea typeface="等线" panose="02010600030101010101" pitchFamily="2" charset="-122"/>
                <a:cs typeface="Times New Roman" panose="02020603050405020304" pitchFamily="18" charset="0"/>
              </a:rPr>
              <a:t>(1) A previous study [4] focused on training multiple controllers and performing tasks in series; however, that study did not exploit visual inputs. Another study [3] focused on end-to-end visual </a:t>
            </a:r>
            <a:r>
              <a:rPr lang="en-US" altLang="zh-CN" sz="2000" kern="100" dirty="0" err="1">
                <a:effectLst/>
                <a:latin typeface="+mj-lt"/>
                <a:ea typeface="等线" panose="02010600030101010101" pitchFamily="2" charset="-122"/>
                <a:cs typeface="Times New Roman" panose="02020603050405020304" pitchFamily="18" charset="0"/>
              </a:rPr>
              <a:t>servoing</a:t>
            </a:r>
            <a:r>
              <a:rPr lang="en-US" altLang="zh-CN" sz="2000" kern="100" dirty="0">
                <a:effectLst/>
                <a:latin typeface="+mj-lt"/>
                <a:ea typeface="等线" panose="02010600030101010101" pitchFamily="2" charset="-122"/>
                <a:cs typeface="Times New Roman" panose="02020603050405020304" pitchFamily="18" charset="0"/>
              </a:rPr>
              <a:t> using RL. In that study, the robot demonstrated several types of task generation; however, the tasks were trained separately, i.e., multiple tasks were not trained simultaneously, and a switching phase was not considered.</a:t>
            </a:r>
            <a:endParaRPr lang="zh-CN" altLang="zh-CN" sz="2000" kern="100" dirty="0">
              <a:effectLst/>
              <a:latin typeface="+mj-lt"/>
              <a:ea typeface="等线" panose="02010600030101010101" pitchFamily="2" charset="-122"/>
              <a:cs typeface="Times New Roman" panose="02020603050405020304" pitchFamily="18" charset="0"/>
            </a:endParaRPr>
          </a:p>
          <a:p>
            <a:pPr algn="just">
              <a:lnSpc>
                <a:spcPct val="150000"/>
              </a:lnSpc>
            </a:pPr>
            <a:r>
              <a:rPr lang="en-US" altLang="zh-CN" sz="2000" kern="100" dirty="0">
                <a:effectLst/>
                <a:latin typeface="+mj-lt"/>
                <a:ea typeface="等线" panose="02010600030101010101" pitchFamily="2" charset="-122"/>
                <a:cs typeface="Times New Roman" panose="02020603050405020304" pitchFamily="18" charset="0"/>
              </a:rPr>
              <a:t>(2) One study employed a low-cost robotic arm to generate multiple tasks using LSTM [7]; however, the transitions between tasks were not considered. </a:t>
            </a:r>
            <a:endParaRPr lang="zh-CN" altLang="zh-CN" sz="2000" kern="100" dirty="0">
              <a:effectLst/>
              <a:latin typeface="+mj-lt"/>
              <a:ea typeface="等线" panose="02010600030101010101" pitchFamily="2" charset="-122"/>
              <a:cs typeface="Times New Roman" panose="02020603050405020304" pitchFamily="18" charset="0"/>
            </a:endParaRPr>
          </a:p>
          <a:p>
            <a:pPr algn="just">
              <a:lnSpc>
                <a:spcPct val="150000"/>
              </a:lnSpc>
            </a:pPr>
            <a:r>
              <a:rPr lang="en-US" altLang="zh-CN" sz="2000" kern="100" dirty="0">
                <a:effectLst/>
                <a:latin typeface="+mj-lt"/>
                <a:ea typeface="等线" panose="02010600030101010101" pitchFamily="2" charset="-122"/>
                <a:cs typeface="Times New Roman" panose="02020603050405020304" pitchFamily="18" charset="0"/>
              </a:rPr>
              <a:t>(3) For robot manipulation using predictive learning, several studies have trained multiple tasks simultaneously [5] [6]. Numerous tasks have been generated using a multimodal DNN that integrates image features with the joint angles of a robot [6]. However, even though these frameworks deal with multiple tasks, they use consumer-grade robots to perform simple tasks, such as moving a box or rolling a ball, and do not consider switching tasks or complex tasks. </a:t>
            </a:r>
            <a:endParaRPr lang="zh-CN" altLang="zh-CN" sz="2000" kern="100" dirty="0">
              <a:effectLst/>
              <a:latin typeface="+mj-lt"/>
              <a:ea typeface="等线" panose="02010600030101010101" pitchFamily="2" charset="-122"/>
              <a:cs typeface="Times New Roman" panose="02020603050405020304" pitchFamily="18" charset="0"/>
            </a:endParaRPr>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CN" dirty="0"/>
              <a:t>Further explanation of the title with supporting evidence</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8</a:t>
            </a:fld>
            <a:endParaRPr lang="en-US" dirty="0"/>
          </a:p>
        </p:txBody>
      </p:sp>
    </p:spTree>
    <p:extLst>
      <p:ext uri="{BB962C8B-B14F-4D97-AF65-F5344CB8AC3E}">
        <p14:creationId xmlns:p14="http://schemas.microsoft.com/office/powerpoint/2010/main" val="364980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Proposed Approach</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3653175" y="1884960"/>
            <a:ext cx="8307451" cy="4860000"/>
          </a:xfrm>
        </p:spPr>
        <p:txBody>
          <a:bodyPr>
            <a:normAutofit/>
          </a:bodyPr>
          <a:lstStyle/>
          <a:p>
            <a:pPr marL="0" indent="0">
              <a:buNone/>
            </a:pPr>
            <a:r>
              <a:rPr lang="en-US" altLang="zh-CN" dirty="0"/>
              <a:t>Usage:</a:t>
            </a:r>
            <a:r>
              <a:rPr lang="zh-CN" altLang="en-US" dirty="0"/>
              <a:t> </a:t>
            </a:r>
            <a:r>
              <a:rPr lang="en-US" altLang="zh-CN" dirty="0"/>
              <a:t>Extract</a:t>
            </a:r>
            <a:r>
              <a:rPr lang="zh-CN" altLang="en-US" dirty="0"/>
              <a:t> </a:t>
            </a:r>
            <a:r>
              <a:rPr lang="en-US" altLang="zh-CN" dirty="0"/>
              <a:t>the</a:t>
            </a:r>
            <a:r>
              <a:rPr lang="zh-CN" altLang="en-US" dirty="0"/>
              <a:t> </a:t>
            </a:r>
            <a:r>
              <a:rPr lang="en-US" altLang="zh-CN" dirty="0"/>
              <a:t>image</a:t>
            </a:r>
            <a:r>
              <a:rPr lang="zh-CN" altLang="en-US" dirty="0"/>
              <a:t> </a:t>
            </a:r>
            <a:r>
              <a:rPr lang="en-US" altLang="zh-CN" dirty="0"/>
              <a:t>features</a:t>
            </a:r>
            <a:endParaRPr lang="en-US" dirty="0"/>
          </a:p>
          <a:p>
            <a:r>
              <a:rPr lang="en-US" dirty="0"/>
              <a:t>Have features of both an AE and a CNN</a:t>
            </a:r>
          </a:p>
          <a:p>
            <a:r>
              <a:rPr lang="en-US" dirty="0"/>
              <a:t>Operate as an identity function using a bottleneck structure, which reduces the dimensionality of the original data and then reconstructs using convolutional and deconvolutional layers</a:t>
            </a:r>
          </a:p>
          <a:p>
            <a:r>
              <a:rPr lang="en-US" dirty="0"/>
              <a:t>The pooling layer removed for positional information</a:t>
            </a:r>
          </a:p>
          <a:p>
            <a:r>
              <a:rPr lang="en-US" dirty="0"/>
              <a:t>Trained using mean squared error with the optimizer for the Adam algorithm</a:t>
            </a:r>
          </a:p>
          <a:p>
            <a:endParaRPr lang="en-US"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dirty="0"/>
              <a:t>Convolutional Autoencoder (CAE)</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9</a:t>
            </a:fld>
            <a:endParaRPr lang="en-US" dirty="0"/>
          </a:p>
        </p:txBody>
      </p:sp>
      <p:grpSp>
        <p:nvGrpSpPr>
          <p:cNvPr id="16" name="组合 15">
            <a:extLst>
              <a:ext uri="{FF2B5EF4-FFF2-40B4-BE49-F238E27FC236}">
                <a16:creationId xmlns:a16="http://schemas.microsoft.com/office/drawing/2014/main" id="{AF0BA6D1-AF00-E7AD-25F1-758A20C76A6E}"/>
              </a:ext>
            </a:extLst>
          </p:cNvPr>
          <p:cNvGrpSpPr/>
          <p:nvPr/>
        </p:nvGrpSpPr>
        <p:grpSpPr>
          <a:xfrm>
            <a:off x="990223" y="1349200"/>
            <a:ext cx="2264557" cy="1932306"/>
            <a:chOff x="9372600" y="1972607"/>
            <a:chExt cx="1960685" cy="1696523"/>
          </a:xfrm>
        </p:grpSpPr>
        <p:sp>
          <p:nvSpPr>
            <p:cNvPr id="10" name="矩形 9">
              <a:extLst>
                <a:ext uri="{FF2B5EF4-FFF2-40B4-BE49-F238E27FC236}">
                  <a16:creationId xmlns:a16="http://schemas.microsoft.com/office/drawing/2014/main" id="{46C7AA28-DA09-C064-F63F-D05B1598B0FE}"/>
                </a:ext>
              </a:extLst>
            </p:cNvPr>
            <p:cNvSpPr/>
            <p:nvPr/>
          </p:nvSpPr>
          <p:spPr>
            <a:xfrm>
              <a:off x="9372600" y="1972607"/>
              <a:ext cx="1960685"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34FCF7C-E965-B343-8AF3-4859E21B46BA}"/>
                </a:ext>
              </a:extLst>
            </p:cNvPr>
            <p:cNvSpPr/>
            <p:nvPr/>
          </p:nvSpPr>
          <p:spPr>
            <a:xfrm>
              <a:off x="9372600" y="3554830"/>
              <a:ext cx="1960685"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D3E3D35-DA69-DC6D-D07A-30B418A8CDF7}"/>
                </a:ext>
              </a:extLst>
            </p:cNvPr>
            <p:cNvSpPr/>
            <p:nvPr/>
          </p:nvSpPr>
          <p:spPr>
            <a:xfrm>
              <a:off x="9853246" y="2799079"/>
              <a:ext cx="987669" cy="1143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893F8380-648A-A96F-1186-5F7A126580AB}"/>
                </a:ext>
              </a:extLst>
            </p:cNvPr>
            <p:cNvSpPr/>
            <p:nvPr/>
          </p:nvSpPr>
          <p:spPr>
            <a:xfrm>
              <a:off x="9609993" y="3176954"/>
              <a:ext cx="1485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AD3B6A7D-5CC0-D674-81A1-ECECF44C3529}"/>
                </a:ext>
              </a:extLst>
            </p:cNvPr>
            <p:cNvSpPr/>
            <p:nvPr/>
          </p:nvSpPr>
          <p:spPr>
            <a:xfrm>
              <a:off x="9609993" y="2385843"/>
              <a:ext cx="14859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箭头连接符 17">
            <a:extLst>
              <a:ext uri="{FF2B5EF4-FFF2-40B4-BE49-F238E27FC236}">
                <a16:creationId xmlns:a16="http://schemas.microsoft.com/office/drawing/2014/main" id="{E2F8B1C2-C001-9767-B8F1-C616FCD82800}"/>
              </a:ext>
            </a:extLst>
          </p:cNvPr>
          <p:cNvCxnSpPr/>
          <p:nvPr/>
        </p:nvCxnSpPr>
        <p:spPr>
          <a:xfrm>
            <a:off x="386865" y="2355627"/>
            <a:ext cx="993531"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F915431D-DAEE-1DBA-F31A-A2DDC98E4A37}"/>
              </a:ext>
            </a:extLst>
          </p:cNvPr>
          <p:cNvCxnSpPr/>
          <p:nvPr/>
        </p:nvCxnSpPr>
        <p:spPr>
          <a:xfrm>
            <a:off x="386865" y="2355627"/>
            <a:ext cx="0" cy="17591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61DE725D-1106-A2BF-5356-7F3DDA3134AE}"/>
              </a:ext>
            </a:extLst>
          </p:cNvPr>
          <p:cNvCxnSpPr>
            <a:cxnSpLocks/>
          </p:cNvCxnSpPr>
          <p:nvPr/>
        </p:nvCxnSpPr>
        <p:spPr>
          <a:xfrm>
            <a:off x="386865" y="4114800"/>
            <a:ext cx="46599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5F513E65-D42D-C1CC-CF09-CB03CA1D564A}"/>
              </a:ext>
            </a:extLst>
          </p:cNvPr>
          <p:cNvSpPr txBox="1"/>
          <p:nvPr/>
        </p:nvSpPr>
        <p:spPr>
          <a:xfrm>
            <a:off x="990223" y="3868615"/>
            <a:ext cx="2333267" cy="646331"/>
          </a:xfrm>
          <a:prstGeom prst="rect">
            <a:avLst/>
          </a:prstGeom>
          <a:noFill/>
        </p:spPr>
        <p:txBody>
          <a:bodyPr wrap="square" rtlCol="0">
            <a:spAutoFit/>
          </a:bodyPr>
          <a:lstStyle/>
          <a:p>
            <a:pPr algn="ctr"/>
            <a:r>
              <a:rPr lang="en-US" altLang="zh-CN" baseline="0" dirty="0">
                <a:solidFill>
                  <a:schemeClr val="bg1"/>
                </a:solidFill>
              </a:rPr>
              <a:t>Most dimensionally reduced data</a:t>
            </a:r>
            <a:endParaRPr lang="zh-CN" altLang="en-US" baseline="0" dirty="0" err="1">
              <a:solidFill>
                <a:schemeClr val="bg1"/>
              </a:solidFill>
            </a:endParaRPr>
          </a:p>
        </p:txBody>
      </p:sp>
      <p:cxnSp>
        <p:nvCxnSpPr>
          <p:cNvPr id="26" name="直接箭头连接符 25">
            <a:extLst>
              <a:ext uri="{FF2B5EF4-FFF2-40B4-BE49-F238E27FC236}">
                <a16:creationId xmlns:a16="http://schemas.microsoft.com/office/drawing/2014/main" id="{C58BB729-E84A-7B1A-659C-BEE1CF5DD406}"/>
              </a:ext>
            </a:extLst>
          </p:cNvPr>
          <p:cNvCxnSpPr/>
          <p:nvPr/>
        </p:nvCxnSpPr>
        <p:spPr>
          <a:xfrm>
            <a:off x="2145327" y="4624754"/>
            <a:ext cx="0" cy="68580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6F6DDEF3-D7CB-814A-20F5-80DF7000BC48}"/>
              </a:ext>
            </a:extLst>
          </p:cNvPr>
          <p:cNvSpPr txBox="1"/>
          <p:nvPr/>
        </p:nvSpPr>
        <p:spPr>
          <a:xfrm>
            <a:off x="1189702" y="5425177"/>
            <a:ext cx="1934307" cy="369332"/>
          </a:xfrm>
          <a:prstGeom prst="rect">
            <a:avLst/>
          </a:prstGeom>
          <a:noFill/>
        </p:spPr>
        <p:txBody>
          <a:bodyPr wrap="square" rtlCol="0">
            <a:spAutoFit/>
          </a:bodyPr>
          <a:lstStyle/>
          <a:p>
            <a:pPr algn="ctr"/>
            <a:r>
              <a:rPr lang="en-US" altLang="zh-CN" baseline="0" dirty="0">
                <a:solidFill>
                  <a:schemeClr val="bg1"/>
                </a:solidFill>
              </a:rPr>
              <a:t>Extracted feature</a:t>
            </a:r>
            <a:endParaRPr lang="zh-CN" altLang="en-US" baseline="0" dirty="0" err="1">
              <a:solidFill>
                <a:schemeClr val="bg1"/>
              </a:solidFill>
            </a:endParaRPr>
          </a:p>
        </p:txBody>
      </p:sp>
    </p:spTree>
    <p:extLst>
      <p:ext uri="{BB962C8B-B14F-4D97-AF65-F5344CB8AC3E}">
        <p14:creationId xmlns:p14="http://schemas.microsoft.com/office/powerpoint/2010/main" val="3472591173"/>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raClrSchemeLst/>
  <a:extLst>
    <a:ext uri="{05A4C25C-085E-4340-85A3-A5531E510DB2}">
      <thm15:themeFamily xmlns:thm15="http://schemas.microsoft.com/office/thememl/2012/main" name="SUSTechDL MS PowerPoint Template" id="{0CD3A1FC-2128-E844-9E4B-DAC958EB80F2}" vid="{EA794DF9-6485-5846-8073-ADE415CFB9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578</TotalTime>
  <Words>5092</Words>
  <Application>Microsoft Office PowerPoint</Application>
  <PresentationFormat>宽屏</PresentationFormat>
  <Paragraphs>403</Paragraphs>
  <Slides>42</Slides>
  <Notes>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42</vt:i4>
      </vt:variant>
    </vt:vector>
  </HeadingPairs>
  <TitlesOfParts>
    <vt:vector size="53" baseType="lpstr">
      <vt:lpstr>DIN Next Pro</vt:lpstr>
      <vt:lpstr>HelveticaNeue Regular</vt:lpstr>
      <vt:lpstr>Times New Roman Regular</vt:lpstr>
      <vt:lpstr>Times-Bold</vt:lpstr>
      <vt:lpstr>Times-Roman</vt:lpstr>
      <vt:lpstr>等线</vt:lpstr>
      <vt:lpstr>Arial</vt:lpstr>
      <vt:lpstr>Calibri</vt:lpstr>
      <vt:lpstr>Times New Roman</vt:lpstr>
      <vt:lpstr>Times New Roman Bold</vt:lpstr>
      <vt:lpstr>Office 主题​​</vt:lpstr>
      <vt:lpstr>[Put-In-Box Task Generated from Multiple Discrete Tasks by a Humanoid Robot Using Deep Learning] </vt:lpstr>
      <vt:lpstr>Motivation and Main Problem</vt:lpstr>
      <vt:lpstr>Motivation and Main Problem</vt:lpstr>
      <vt:lpstr>Motivation and Main Problem</vt:lpstr>
      <vt:lpstr>Motivation and Main Problem</vt:lpstr>
      <vt:lpstr>Problem Setting</vt:lpstr>
      <vt:lpstr>Context / Related Work / Limitations of Prior Work</vt:lpstr>
      <vt:lpstr>Context / Related Work / Limitations of Prior Work</vt:lpstr>
      <vt:lpstr>Proposed Approach</vt:lpstr>
      <vt:lpstr>Proposed Approach</vt:lpstr>
      <vt:lpstr>Proposed Approach</vt:lpstr>
      <vt:lpstr>Proposed Approach</vt:lpstr>
      <vt:lpstr>Proposed Approach</vt:lpstr>
      <vt:lpstr>Experimental Setup</vt:lpstr>
      <vt:lpstr>Experimental Setup</vt:lpstr>
      <vt:lpstr>Experimental Setup</vt:lpstr>
      <vt:lpstr>Experimental Setup</vt:lpstr>
      <vt:lpstr>Experimental Setup</vt:lpstr>
      <vt:lpstr>Experimental Setup</vt:lpstr>
      <vt:lpstr>Experimental Setup</vt:lpstr>
      <vt:lpstr>Experimental Setup</vt:lpstr>
      <vt:lpstr>Experimental Setup</vt:lpstr>
      <vt:lpstr>Experimental Setup</vt:lpstr>
      <vt:lpstr>Experimental Setup</vt:lpstr>
      <vt:lpstr>Experimental Setup</vt:lpstr>
      <vt:lpstr>Experimental Results</vt:lpstr>
      <vt:lpstr>Experimental Results</vt:lpstr>
      <vt:lpstr>Experimental Results</vt:lpstr>
      <vt:lpstr>Discussion of Results</vt:lpstr>
      <vt:lpstr>Discussion of Results</vt:lpstr>
      <vt:lpstr>Discussion of Results</vt:lpstr>
      <vt:lpstr>Discussion of Results</vt:lpstr>
      <vt:lpstr>Discussion of Results</vt:lpstr>
      <vt:lpstr>Critique</vt:lpstr>
      <vt:lpstr>Critique</vt:lpstr>
      <vt:lpstr>Limitations</vt:lpstr>
      <vt:lpstr>Future Work for Paper / Reading</vt:lpstr>
      <vt:lpstr>Future Work for Paper / Reading</vt:lpstr>
      <vt:lpstr>Extended Readings</vt:lpstr>
      <vt:lpstr>Summary</vt:lpstr>
      <vt:lpstr>Reference</vt:lpstr>
      <vt:lpstr>SUSTech Design + Learning Lab PowerPoint Template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dc:title>
  <dc:creator>Chaoyang Song</dc:creator>
  <cp:lastModifiedBy>Saulz52@outlook.com</cp:lastModifiedBy>
  <cp:revision>20</cp:revision>
  <dcterms:created xsi:type="dcterms:W3CDTF">2023-02-12T01:29:03Z</dcterms:created>
  <dcterms:modified xsi:type="dcterms:W3CDTF">2023-04-27T12:35:01Z</dcterms:modified>
</cp:coreProperties>
</file>