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56" r:id="rId3"/>
    <p:sldId id="280" r:id="rId4"/>
    <p:sldId id="282" r:id="rId5"/>
    <p:sldId id="283" r:id="rId6"/>
    <p:sldId id="263" r:id="rId7"/>
    <p:sldId id="257" r:id="rId8"/>
    <p:sldId id="284" r:id="rId9"/>
    <p:sldId id="281" r:id="rId10"/>
    <p:sldId id="285" r:id="rId11"/>
    <p:sldId id="286" r:id="rId12"/>
    <p:sldId id="287" r:id="rId13"/>
    <p:sldId id="307" r:id="rId14"/>
    <p:sldId id="308" r:id="rId15"/>
    <p:sldId id="309" r:id="rId16"/>
    <p:sldId id="310" r:id="rId17"/>
    <p:sldId id="303" r:id="rId18"/>
    <p:sldId id="304" r:id="rId19"/>
    <p:sldId id="305" r:id="rId20"/>
    <p:sldId id="306"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71798" autoAdjust="0"/>
  </p:normalViewPr>
  <p:slideViewPr>
    <p:cSldViewPr snapToGrid="0" snapToObjects="1">
      <p:cViewPr varScale="1">
        <p:scale>
          <a:sx n="53" d="100"/>
          <a:sy n="53" d="100"/>
        </p:scale>
        <p:origin x="72" y="1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a:t>Histograms of Oriented Gradients for Human Detection</a:t>
            </a:r>
            <a:endParaRPr lang="en-GB" sz="6000" dirty="0"/>
          </a:p>
        </p:txBody>
      </p:sp>
      <p:sp>
        <p:nvSpPr>
          <p:cNvPr id="3" name="Subtitle 2"/>
          <p:cNvSpPr>
            <a:spLocks noGrp="1"/>
          </p:cNvSpPr>
          <p:nvPr>
            <p:ph type="subTitle" idx="1"/>
          </p:nvPr>
        </p:nvSpPr>
        <p:spPr/>
        <p:txBody>
          <a:bodyPr>
            <a:normAutofit/>
          </a:bodyPr>
          <a:lstStyle/>
          <a:p>
            <a:pPr marL="0" lvl="0" indent="0" algn="ctr" rtl="0">
              <a:spcBef>
                <a:spcPts val="0"/>
              </a:spcBef>
              <a:spcAft>
                <a:spcPts val="0"/>
              </a:spcAft>
              <a:buNone/>
            </a:pPr>
            <a:endParaRPr lang="en-US" sz="2400" dirty="0">
              <a:solidFill>
                <a:srgbClr val="595959"/>
              </a:solidFill>
            </a:endParaRPr>
          </a:p>
          <a:p>
            <a:pPr marL="0" lvl="0" indent="0" algn="ctr" rtl="0">
              <a:spcBef>
                <a:spcPts val="0"/>
              </a:spcBef>
              <a:spcAft>
                <a:spcPts val="0"/>
              </a:spcAft>
              <a:buNone/>
            </a:pPr>
            <a:r>
              <a:rPr lang="en-US" sz="2400" dirty="0">
                <a:solidFill>
                  <a:srgbClr val="595959"/>
                </a:solidFill>
              </a:rPr>
              <a:t>Presenter: Qirong Shen, Mingyu Zhou, Zimeng Wang, Qian Liu, Junzhe Wen</a:t>
            </a:r>
            <a:endParaRPr lang="en-US" sz="2400" dirty="0">
              <a:solidFill>
                <a:srgbClr val="595959"/>
              </a:solidFill>
            </a:endParaRPr>
          </a:p>
          <a:p>
            <a:pPr>
              <a:spcBef>
                <a:spcPts val="0"/>
              </a:spcBef>
            </a:pPr>
            <a:endParaRPr lang="en-US" sz="2400"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a:t>
            </a:r>
            <a:endParaRPr lang="en-US" dirty="0"/>
          </a:p>
        </p:txBody>
      </p:sp>
      <p:sp>
        <p:nvSpPr>
          <p:cNvPr id="4" name="Content Placeholder 3"/>
          <p:cNvSpPr>
            <a:spLocks noGrp="1"/>
          </p:cNvSpPr>
          <p:nvPr>
            <p:ph sz="quarter" idx="13"/>
          </p:nvPr>
        </p:nvSpPr>
        <p:spPr/>
        <p:txBody>
          <a:bodyPr/>
          <a:lstStyle/>
          <a:p>
            <a:r>
              <a:rPr lang="en-US" dirty="0"/>
              <a:t>Feature Detection + SVM</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650165" y="1413627"/>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6146" name="Picture 2" descr="在这里插入图片描述"/>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14722" b="6858"/>
          <a:stretch>
            <a:fillRect/>
          </a:stretch>
        </p:blipFill>
        <p:spPr bwMode="auto">
          <a:xfrm>
            <a:off x="5763293" y="1692631"/>
            <a:ext cx="6096000" cy="35854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869" r="2810" b="6131"/>
          <a:stretch>
            <a:fillRect/>
          </a:stretch>
        </p:blipFill>
        <p:spPr bwMode="auto">
          <a:xfrm>
            <a:off x="1275348" y="1600199"/>
            <a:ext cx="3609473" cy="3677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3" name="Content Placeholder 2"/>
          <p:cNvSpPr>
            <a:spLocks noGrp="1"/>
          </p:cNvSpPr>
          <p:nvPr>
            <p:ph idx="1"/>
          </p:nvPr>
        </p:nvSpPr>
        <p:spPr/>
        <p:txBody>
          <a:bodyPr>
            <a:normAutofit lnSpcReduction="20000"/>
          </a:bodyPr>
          <a:lstStyle/>
          <a:p>
            <a:pPr marL="0" indent="0">
              <a:buNone/>
            </a:pPr>
            <a:r>
              <a:rPr lang="en-US" b="1" dirty="0"/>
              <a:t>Datasets</a:t>
            </a:r>
            <a:endParaRPr lang="en-US" b="1" dirty="0"/>
          </a:p>
          <a:p>
            <a:pPr marL="0" indent="0">
              <a:buNone/>
            </a:pPr>
            <a:endParaRPr lang="en-US" dirty="0"/>
          </a:p>
          <a:p>
            <a:pPr marL="0" indent="0">
              <a:buNone/>
            </a:pPr>
            <a:r>
              <a:rPr lang="en-US" dirty="0"/>
              <a:t>A well-established MIT pedestrian database</a:t>
            </a:r>
            <a:endParaRPr lang="en-US" dirty="0"/>
          </a:p>
          <a:p>
            <a:r>
              <a:rPr lang="en-US" dirty="0"/>
              <a:t>containing 509 training and 200 test images of pedestrians in city scenes</a:t>
            </a:r>
            <a:endParaRPr lang="en-US" dirty="0"/>
          </a:p>
          <a:p>
            <a:endParaRPr lang="en-US" dirty="0"/>
          </a:p>
          <a:p>
            <a:pPr marL="0" indent="0">
              <a:buNone/>
            </a:pPr>
            <a:r>
              <a:rPr lang="en-US" dirty="0">
                <a:sym typeface="+mn-ea"/>
              </a:rPr>
              <a:t>A new </a:t>
            </a:r>
            <a:r>
              <a:rPr lang="en-US" dirty="0"/>
              <a:t>dataset‘INRIA’</a:t>
            </a:r>
            <a:endParaRPr lang="en-US" dirty="0"/>
          </a:p>
          <a:p>
            <a:r>
              <a:rPr lang="en-US" dirty="0"/>
              <a:t>significantly more challenging </a:t>
            </a:r>
            <a:endParaRPr lang="en-US" dirty="0"/>
          </a:p>
          <a:p>
            <a:r>
              <a:rPr lang="en-US" dirty="0"/>
              <a:t>containing 1805 images of human from a varied set of personal photos</a:t>
            </a:r>
            <a:endParaRPr lang="en-US" dirty="0"/>
          </a:p>
          <a:p>
            <a:r>
              <a:rPr lang="en-US" dirty="0"/>
              <a:t>standing people r in any orientation and against a wide</a:t>
            </a:r>
            <a:endParaRPr lang="en-US" dirty="0"/>
          </a:p>
          <a:p>
            <a:r>
              <a:rPr lang="en-US" dirty="0"/>
              <a:t>variety of background image including crowds.</a:t>
            </a:r>
            <a:endParaRPr lang="en-US" dirty="0"/>
          </a:p>
          <a:p>
            <a:pPr marL="0" indent="0">
              <a:buNone/>
            </a:pP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3" name="Content Placeholder 2"/>
          <p:cNvSpPr>
            <a:spLocks noGrp="1"/>
          </p:cNvSpPr>
          <p:nvPr>
            <p:ph idx="1"/>
          </p:nvPr>
        </p:nvSpPr>
        <p:spPr/>
        <p:txBody>
          <a:bodyPr>
            <a:normAutofit lnSpcReduction="20000"/>
          </a:bodyPr>
          <a:lstStyle/>
          <a:p>
            <a:pPr marL="0" indent="0">
              <a:buNone/>
            </a:pPr>
            <a:r>
              <a:rPr lang="en-US" b="1" dirty="0"/>
              <a:t>Methodology</a:t>
            </a:r>
            <a:endParaRPr lang="en-US" b="1" dirty="0"/>
          </a:p>
          <a:p>
            <a:pPr marL="0" indent="0">
              <a:buNone/>
            </a:pPr>
            <a:endParaRPr lang="en-US" dirty="0"/>
          </a:p>
          <a:p>
            <a:pPr marL="0" indent="0">
              <a:buNone/>
            </a:pPr>
            <a:r>
              <a:rPr lang="en-US" dirty="0"/>
              <a:t> P</a:t>
            </a:r>
            <a:r>
              <a:rPr lang="en-US" dirty="0">
                <a:sym typeface="+mn-ea"/>
              </a:rPr>
              <a:t>ositive training sets</a:t>
            </a:r>
            <a:endParaRPr lang="en-US" dirty="0"/>
          </a:p>
          <a:p>
            <a:r>
              <a:rPr lang="en-US" sz="2400" dirty="0">
                <a:sym typeface="+mn-ea"/>
              </a:rPr>
              <a:t>1239 of the images with their left-right reflections (2478 images in all) </a:t>
            </a:r>
            <a:endParaRPr lang="en-US" dirty="0"/>
          </a:p>
          <a:p>
            <a:pPr marL="0" indent="0">
              <a:buNone/>
            </a:pPr>
            <a:r>
              <a:rPr lang="en-US" dirty="0"/>
              <a:t> Negative </a:t>
            </a:r>
            <a:r>
              <a:rPr lang="en-US" dirty="0">
                <a:sym typeface="+mn-ea"/>
              </a:rPr>
              <a:t>training </a:t>
            </a:r>
            <a:r>
              <a:rPr lang="en-US" dirty="0"/>
              <a:t>sets</a:t>
            </a:r>
            <a:endParaRPr lang="en-US" dirty="0"/>
          </a:p>
          <a:p>
            <a:r>
              <a:rPr lang="en-US" sz="2400" dirty="0"/>
              <a:t>A fixed set of 12180 patches sampled randomly from 1218 person-free training photos</a:t>
            </a:r>
            <a:endParaRPr lang="en-US" dirty="0"/>
          </a:p>
          <a:p>
            <a:endParaRPr lang="en-US" dirty="0"/>
          </a:p>
          <a:p>
            <a:pPr marL="0" indent="0">
              <a:buNone/>
            </a:pPr>
            <a:r>
              <a:rPr lang="en-US" dirty="0"/>
              <a:t>‘hard examples’+inintial 12180sets to re-traine</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内容占位符 8"/>
          <p:cNvPicPr>
            <a:picLocks noChangeAspect="1"/>
          </p:cNvPicPr>
          <p:nvPr>
            <p:ph idx="1"/>
          </p:nvPr>
        </p:nvPicPr>
        <p:blipFill>
          <a:blip r:embed="rId1"/>
          <a:stretch>
            <a:fillRect/>
          </a:stretch>
        </p:blipFill>
        <p:spPr>
          <a:xfrm>
            <a:off x="634365" y="1323340"/>
            <a:ext cx="11202670" cy="4721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 of </a:t>
            </a:r>
            <a:r>
              <a:rPr lang="en-US" altLang="zh-CN" dirty="0"/>
              <a:t>R</a:t>
            </a:r>
            <a:r>
              <a:rPr lang="en-GB" dirty="0" err="1"/>
              <a:t>esults</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endParaRPr lang="en-US" dirty="0"/>
          </a:p>
          <a:p>
            <a:pPr marL="0" indent="0">
              <a:buNone/>
            </a:pPr>
            <a:endParaRPr lang="en-US" dirty="0"/>
          </a:p>
          <a:p>
            <a:pPr marL="0" indent="0">
              <a:buNone/>
            </a:pPr>
            <a:r>
              <a:rPr lang="en-US" dirty="0"/>
              <a:t>HOG-based detectors showed near-perfect o</a:t>
            </a:r>
            <a:r>
              <a:rPr lang="en-US" dirty="0">
                <a:sym typeface="+mn-ea"/>
              </a:rPr>
              <a:t>separation o</a:t>
            </a:r>
            <a:r>
              <a:rPr lang="en-US" dirty="0"/>
              <a:t>n the MIT test set</a:t>
            </a:r>
            <a:endParaRPr lang="en-US" dirty="0"/>
          </a:p>
          <a:p>
            <a:pPr marL="0" indent="0">
              <a:buNone/>
            </a:pPr>
            <a:endParaRPr lang="en-US" dirty="0"/>
          </a:p>
          <a:p>
            <a:pPr marL="0" indent="0">
              <a:buNone/>
            </a:pPr>
            <a:r>
              <a:rPr lang="en-US" dirty="0">
                <a:sym typeface="+mn-ea"/>
              </a:rPr>
              <a:t>HOG-based detectors</a:t>
            </a:r>
            <a:r>
              <a:rPr lang="en-US" dirty="0"/>
              <a:t>at gived least an order of magnitude reduction in FPPW (false positives per window) on the INRIA test set</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Work for Paper</a:t>
            </a:r>
            <a:r>
              <a:rPr lang="zh-CN" altLang="en-US" dirty="0"/>
              <a:t> </a:t>
            </a:r>
            <a:r>
              <a:rPr lang="en-GB" dirty="0"/>
              <a:t>/</a:t>
            </a:r>
            <a:r>
              <a:rPr lang="zh-CN" altLang="en-US" dirty="0"/>
              <a:t> </a:t>
            </a:r>
            <a:r>
              <a:rPr lang="en-GB" dirty="0"/>
              <a:t>Reading</a:t>
            </a:r>
            <a:endParaRPr lang="en-US" dirty="0"/>
          </a:p>
        </p:txBody>
      </p:sp>
      <p:sp>
        <p:nvSpPr>
          <p:cNvPr id="3" name="Content Placeholder 2"/>
          <p:cNvSpPr>
            <a:spLocks noGrp="1"/>
          </p:cNvSpPr>
          <p:nvPr>
            <p:ph idx="1"/>
          </p:nvPr>
        </p:nvSpPr>
        <p:spPr>
          <a:xfrm>
            <a:off x="200628" y="1235417"/>
            <a:ext cx="11760000" cy="4860000"/>
          </a:xfrm>
        </p:spPr>
        <p:txBody>
          <a:bodyPr>
            <a:normAutofit/>
          </a:bodyPr>
          <a:lstStyle/>
          <a:p>
            <a:pPr marL="0" indent="0">
              <a:buNone/>
            </a:pPr>
            <a:endParaRPr lang="en-US" dirty="0"/>
          </a:p>
          <a:p>
            <a:r>
              <a:rPr lang="en-US" dirty="0"/>
              <a:t>OpenCV library provides a built-in implementation of the HOG algorithm</a:t>
            </a:r>
            <a:endParaRPr lang="en-US" dirty="0"/>
          </a:p>
          <a:p>
            <a:pPr marL="0" indent="0">
              <a:buNone/>
            </a:pPr>
            <a:r>
              <a:rPr lang="en-US" dirty="0"/>
              <a:t>        called   </a:t>
            </a:r>
            <a:r>
              <a:rPr lang="en-US" i="1" dirty="0"/>
              <a:t>cv2.HOGDescriptor</a:t>
            </a:r>
            <a:endParaRPr lang="en-US" i="1" dirty="0"/>
          </a:p>
          <a:p>
            <a:pPr marL="0" indent="0" algn="l">
              <a:buNone/>
            </a:pPr>
            <a:r>
              <a:rPr lang="en-US" dirty="0"/>
              <a:t> This implementation follows the same principle as the HOG algorithm       proposed by Dalal and Triggs and provides an efficient and easy-to-use way to apply the HOG algorithm in pedestrian detection, face detection, and other applications</a:t>
            </a:r>
            <a:endParaRPr lang="en-US" dirty="0"/>
          </a:p>
          <a:p>
            <a:pPr marL="0" indent="0" algn="l">
              <a:buNone/>
            </a:pP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图片 7"/>
          <p:cNvPicPr>
            <a:picLocks noChangeAspect="1"/>
          </p:cNvPicPr>
          <p:nvPr/>
        </p:nvPicPr>
        <p:blipFill>
          <a:blip r:embed="rId1"/>
          <a:stretch>
            <a:fillRect/>
          </a:stretch>
        </p:blipFill>
        <p:spPr>
          <a:xfrm>
            <a:off x="3739515" y="4118610"/>
            <a:ext cx="4042410" cy="2100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p:txBody>
          <a:bodyPr>
            <a:normAutofit fontScale="90000" lnSpcReduction="20000"/>
          </a:bodyPr>
          <a:lstStyle/>
          <a:p>
            <a:pPr marL="0" indent="0">
              <a:buNone/>
            </a:pPr>
            <a:r>
              <a:rPr lang="en-US" b="1" dirty="0"/>
              <a:t>K. He, G. Gkioxari, P. Dollar, and R. Girshick, "Mask R-CNN"</a:t>
            </a:r>
            <a:endParaRPr lang="en-US" b="1" dirty="0"/>
          </a:p>
          <a:p>
            <a:pPr marL="0" indent="0">
              <a:buNone/>
            </a:pPr>
            <a:endParaRPr lang="en-US" b="1" dirty="0"/>
          </a:p>
          <a:p>
            <a:pPr marL="0" indent="0">
              <a:buNone/>
            </a:pPr>
            <a:r>
              <a:rPr lang="en-US" dirty="0"/>
              <a:t>a. This paper introduces a novel network architecture based on the Region-based Convolutional Neural Network (R-CNN) framework that can simultaneously perform object detection and instance segmentation.</a:t>
            </a:r>
            <a:endParaRPr lang="en-US" dirty="0"/>
          </a:p>
          <a:p>
            <a:pPr marL="0" indent="0">
              <a:buNone/>
            </a:pPr>
            <a:endParaRPr lang="en-US" dirty="0"/>
          </a:p>
          <a:p>
            <a:pPr marL="0" indent="0">
              <a:buNone/>
            </a:pPr>
            <a:r>
              <a:rPr lang="en-US" dirty="0"/>
              <a:t>b. The significance of this paper lies in proposing an efficient and accurate method for object detection and instance segmentation, which can be widely applied in computer vision fields, including autonomous driving, medical image processing, and robotics.</a:t>
            </a:r>
            <a:endParaRPr lang="en-US" dirty="0"/>
          </a:p>
          <a:p>
            <a:pPr marL="0" indent="0">
              <a:buNone/>
            </a:pPr>
            <a:endParaRPr lang="en-US" dirty="0"/>
          </a:p>
          <a:p>
            <a:pPr marL="0" indent="0">
              <a:buNone/>
            </a:pPr>
            <a:r>
              <a:rPr lang="en-US" dirty="0"/>
              <a:t>c. This paper is relevant to our research as it introduces a new deep learning technique that can be combined with HOG features and SVM classifiers to improve the accuracy of human detection.</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p:txBody>
          <a:bodyPr>
            <a:normAutofit fontScale="90000" lnSpcReduction="10000"/>
          </a:bodyPr>
          <a:lstStyle/>
          <a:p>
            <a:pPr marL="0" indent="0">
              <a:buNone/>
            </a:pPr>
            <a:r>
              <a:rPr lang="en-US" b="1" dirty="0"/>
              <a:t>A. Bochkovskiy, C.-Y. Wang, and H.-Y. M. Liao, "YOLOv4: Optimal Speed and Accuracy of Object Detection"</a:t>
            </a:r>
            <a:endParaRPr lang="en-US" dirty="0"/>
          </a:p>
          <a:p>
            <a:pPr marL="0" indent="0">
              <a:buNone/>
            </a:pPr>
            <a:r>
              <a:rPr lang="en-US" dirty="0"/>
              <a:t>a. This paper presents a novel object detection framework, You Only Look Once (YOLO) v4, which combines various techniques such as network architecture design, data augmentation, and post-processing to improve the speed and accuracy of object detection.</a:t>
            </a:r>
            <a:endParaRPr lang="en-US" dirty="0"/>
          </a:p>
          <a:p>
            <a:pPr marL="0" indent="0">
              <a:buNone/>
            </a:pPr>
            <a:endParaRPr lang="en-US" dirty="0"/>
          </a:p>
          <a:p>
            <a:pPr marL="0" indent="0">
              <a:buNone/>
            </a:pPr>
            <a:r>
              <a:rPr lang="en-US" dirty="0"/>
              <a:t>b. The significance of this paper lies in proposing an efficient and accurate method for object detection, which can be applied in fields such as autonomous driving, security monitoring, and robotics.</a:t>
            </a:r>
            <a:endParaRPr lang="en-US" dirty="0"/>
          </a:p>
          <a:p>
            <a:pPr marL="0" indent="0">
              <a:buNone/>
            </a:pPr>
            <a:endParaRPr lang="en-US" dirty="0"/>
          </a:p>
          <a:p>
            <a:pPr marL="0" indent="0">
              <a:buNone/>
            </a:pPr>
            <a:r>
              <a:rPr lang="en-US" dirty="0"/>
              <a:t>c. This paper is relevant to our research as it provides a new object detection technique that can replace the HOG features and SVM classifiers approach to improve the accuracy and speed of human detection.</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3" name="Content Placeholder 2"/>
          <p:cNvSpPr>
            <a:spLocks noGrp="1"/>
          </p:cNvSpPr>
          <p:nvPr>
            <p:ph idx="1"/>
          </p:nvPr>
        </p:nvSpPr>
        <p:spPr>
          <a:xfrm>
            <a:off x="216503" y="1201127"/>
            <a:ext cx="11760000" cy="4860000"/>
          </a:xfrm>
        </p:spPr>
        <p:txBody>
          <a:bodyPr>
            <a:normAutofit fontScale="90000" lnSpcReduction="10000"/>
          </a:bodyPr>
          <a:lstStyle/>
          <a:p>
            <a:pPr marL="0" indent="0">
              <a:buNone/>
            </a:pPr>
            <a:endParaRPr lang="en-US" b="1" dirty="0"/>
          </a:p>
          <a:p>
            <a:pPr marL="0" indent="0">
              <a:buNone/>
            </a:pPr>
            <a:r>
              <a:rPr lang="en-US" b="1" dirty="0"/>
              <a:t>Main Problem</a:t>
            </a:r>
            <a:endParaRPr lang="en-US" dirty="0"/>
          </a:p>
          <a:p>
            <a:pPr marL="0" indent="0">
              <a:buNone/>
            </a:pPr>
            <a:r>
              <a:rPr lang="en-US" dirty="0"/>
              <a:t>The article proposes a method for human detection using histograms of oriented gradients (HOG) and support vector machines (SVMs).</a:t>
            </a:r>
            <a:endParaRPr lang="en-US" dirty="0"/>
          </a:p>
          <a:p>
            <a:pPr marL="0" indent="0">
              <a:buNone/>
            </a:pPr>
            <a:endParaRPr lang="en-US" dirty="0"/>
          </a:p>
          <a:p>
            <a:pPr marL="0" indent="0">
              <a:buNone/>
            </a:pPr>
            <a:r>
              <a:rPr lang="en-US" b="1" dirty="0"/>
              <a:t>Innovation of  methods </a:t>
            </a:r>
            <a:endParaRPr lang="en-US" dirty="0"/>
          </a:p>
          <a:p>
            <a:pPr marL="0" indent="0">
              <a:buNone/>
            </a:pPr>
            <a:r>
              <a:rPr lang="en-US" dirty="0"/>
              <a:t> (a) the use of local image gradients to encode human appearance </a:t>
            </a:r>
            <a:endParaRPr lang="en-US" dirty="0"/>
          </a:p>
          <a:p>
            <a:pPr marL="0" indent="0">
              <a:buNone/>
            </a:pPr>
            <a:r>
              <a:rPr lang="en-US" dirty="0"/>
              <a:t> (b) the use of SVMs for efficient and accurate classification of image patches</a:t>
            </a:r>
            <a:endParaRPr lang="en-US" dirty="0"/>
          </a:p>
          <a:p>
            <a:pPr marL="0" indent="0">
              <a:buNone/>
            </a:pPr>
            <a:endParaRPr lang="en-US" dirty="0"/>
          </a:p>
          <a:p>
            <a:pPr marL="0" indent="0">
              <a:buNone/>
            </a:pPr>
            <a:r>
              <a:rPr lang="en-US" b="1" dirty="0"/>
              <a:t>Apply</a:t>
            </a:r>
            <a:endParaRPr lang="en-US" dirty="0"/>
          </a:p>
          <a:p>
            <a:pPr marL="0" indent="0">
              <a:buNone/>
            </a:pPr>
            <a:r>
              <a:rPr lang="en-US" dirty="0"/>
              <a:t>HOG-based method achieves state-of-the-art performance in human detection</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 and Main Problem</a:t>
            </a:r>
            <a:endParaRPr lang="en-US" dirty="0"/>
          </a:p>
        </p:txBody>
      </p:sp>
      <p:sp>
        <p:nvSpPr>
          <p:cNvPr id="3" name="Content Placeholder 2"/>
          <p:cNvSpPr>
            <a:spLocks noGrp="1"/>
          </p:cNvSpPr>
          <p:nvPr>
            <p:ph idx="1"/>
          </p:nvPr>
        </p:nvSpPr>
        <p:spPr/>
        <p:txBody>
          <a:bodyPr>
            <a:normAutofit/>
          </a:bodyPr>
          <a:lstStyle/>
          <a:p>
            <a:pPr marL="0" indent="0">
              <a:buNone/>
            </a:pPr>
            <a:r>
              <a:rPr lang="en-US" dirty="0">
                <a:sym typeface="+mn-ea"/>
              </a:rPr>
              <a:t>High-level description of problem being solved</a:t>
            </a:r>
            <a:endParaRPr lang="en-US" dirty="0">
              <a:sym typeface="+mn-ea"/>
            </a:endParaRPr>
          </a:p>
          <a:p>
            <a:r>
              <a:rPr lang="en-US" dirty="0"/>
              <a:t>Find a robust visual objection recogition feature sets and raised the Histograms of Oriented Gradients (HOG) descriptors</a:t>
            </a:r>
            <a:endParaRPr lang="en-US" dirty="0"/>
          </a:p>
          <a:p>
            <a:pPr marL="0" indent="0">
              <a:buNone/>
            </a:pPr>
            <a:endParaRPr lang="en-US" dirty="0"/>
          </a:p>
          <a:p>
            <a:r>
              <a:rPr lang="en-US" dirty="0"/>
              <a:t>Researchers showed that the HOG descriptors is more significant than existing feature sets of human detection experimentally</a:t>
            </a:r>
            <a:endParaRPr lang="en-US" dirty="0"/>
          </a:p>
          <a:p>
            <a:endParaRPr lang="en-US" dirty="0"/>
          </a:p>
          <a:p>
            <a:r>
              <a:rPr lang="en-US" dirty="0"/>
              <a:t>Adopting linear SVM based human detection as a test case</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28" y="452438"/>
            <a:ext cx="11790744" cy="2387600"/>
          </a:xfrm>
        </p:spPr>
        <p:txBody>
          <a:bodyPr>
            <a:normAutofit/>
          </a:bodyPr>
          <a:lstStyle/>
          <a:p>
            <a:r>
              <a:rPr lang="en-US" dirty="0"/>
              <a:t>Thanks for listening</a:t>
            </a:r>
            <a:endParaRPr lang="en-US" dirty="0"/>
          </a:p>
        </p:txBody>
      </p:sp>
      <p:sp>
        <p:nvSpPr>
          <p:cNvPr id="3" name="Subtitle 2"/>
          <p:cNvSpPr>
            <a:spLocks noGrp="1"/>
          </p:cNvSpPr>
          <p:nvPr>
            <p:ph type="subTitle" idx="1"/>
          </p:nvPr>
        </p:nvSpPr>
        <p:spPr>
          <a:xfrm>
            <a:off x="894202" y="3509963"/>
            <a:ext cx="10403597" cy="1655762"/>
          </a:xfrm>
        </p:spPr>
        <p:txBody>
          <a:bodyPr>
            <a:normAutofit lnSpcReduction="20000"/>
          </a:bodyPr>
          <a:lstStyle/>
          <a:p>
            <a:r>
              <a:rPr lang="en-US" dirty="0"/>
              <a:t>Name:</a:t>
            </a:r>
            <a:r>
              <a:rPr lang="en-US" dirty="0">
                <a:solidFill>
                  <a:schemeClr val="tx1">
                    <a:lumMod val="50000"/>
                  </a:schemeClr>
                </a:solidFill>
              </a:rPr>
              <a:t>Qirong Shen, Mingyu Zhou, Zimeng Wang, Qian Liu, Junzhe Wen</a:t>
            </a:r>
            <a:endParaRPr lang="en-US" dirty="0"/>
          </a:p>
          <a:p>
            <a:r>
              <a:rPr lang="en-US" dirty="0"/>
              <a:t>Affiliation:SUSTCH</a:t>
            </a:r>
            <a:endParaRPr lang="en-US" dirty="0"/>
          </a:p>
          <a:p>
            <a:r>
              <a:rPr lang="en-US" dirty="0"/>
              <a:t>Supervisor：Chaoyang Son</a:t>
            </a:r>
            <a:endParaRPr lang="en-US" dirty="0"/>
          </a:p>
          <a:p>
            <a:r>
              <a:rPr lang="en-US" dirty="0"/>
              <a:t>Contact:12010311@mail.sustech.edu.cn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 and Main Problem</a:t>
            </a:r>
            <a:endParaRPr lang="en-US" dirty="0"/>
          </a:p>
        </p:txBody>
      </p:sp>
      <p:sp>
        <p:nvSpPr>
          <p:cNvPr id="3" name="Content Placeholder 2"/>
          <p:cNvSpPr>
            <a:spLocks noGrp="1"/>
          </p:cNvSpPr>
          <p:nvPr>
            <p:ph idx="1"/>
          </p:nvPr>
        </p:nvSpPr>
        <p:spPr/>
        <p:txBody>
          <a:bodyPr>
            <a:normAutofit/>
          </a:bodyPr>
          <a:lstStyle/>
          <a:p>
            <a:pPr marL="0" indent="0">
              <a:buNone/>
            </a:pPr>
            <a:r>
              <a:rPr lang="en-US" dirty="0">
                <a:sym typeface="+mn-ea"/>
              </a:rPr>
              <a:t>Why is the problem important?</a:t>
            </a:r>
            <a:endParaRPr lang="en-US" dirty="0">
              <a:sym typeface="+mn-ea"/>
            </a:endParaRPr>
          </a:p>
          <a:p>
            <a:pPr marL="0" indent="0">
              <a:buNone/>
            </a:pPr>
            <a:endParaRPr lang="en-US" dirty="0">
              <a:sym typeface="+mn-ea"/>
            </a:endParaRPr>
          </a:p>
          <a:p>
            <a:pPr marL="0" indent="0">
              <a:buNone/>
            </a:pPr>
            <a:r>
              <a:rPr lang="en-US" dirty="0">
                <a:sym typeface="+mn-ea"/>
              </a:rPr>
              <a:t>Its significance towards general-purpose robot autonomy</a:t>
            </a:r>
            <a:endParaRPr lang="en-US" dirty="0">
              <a:sym typeface="+mn-ea"/>
            </a:endParaRPr>
          </a:p>
          <a:p>
            <a:pPr marL="0" indent="0">
              <a:buNone/>
            </a:pPr>
            <a:r>
              <a:rPr lang="en-US" dirty="0">
                <a:latin typeface="Arial" panose="020B0604020202020204" pitchFamily="34" charset="0"/>
                <a:cs typeface="Arial" panose="020B0604020202020204" pitchFamily="34" charset="0"/>
                <a:sym typeface="+mn-ea"/>
              </a:rPr>
              <a:t>• </a:t>
            </a:r>
            <a:r>
              <a:rPr lang="en-US" dirty="0">
                <a:sym typeface="+mn-ea"/>
              </a:rPr>
              <a:t>The new approach that HOG+SVM become the foundation of the fellowing algorithem for its success in human detection</a:t>
            </a:r>
            <a:endParaRPr lang="en-US" dirty="0">
              <a:sym typeface="+mn-ea"/>
            </a:endParaRPr>
          </a:p>
          <a:p>
            <a:pPr marL="0" indent="0">
              <a:buNone/>
            </a:pPr>
            <a:endParaRPr lang="en-US" dirty="0">
              <a:sym typeface="+mn-ea"/>
            </a:endParaRPr>
          </a:p>
          <a:p>
            <a:pPr marL="0" indent="0">
              <a:buNone/>
            </a:pPr>
            <a:r>
              <a:rPr lang="en-US" dirty="0">
                <a:sym typeface="+mn-ea"/>
              </a:rPr>
              <a:t>Its potential application and societal impact of the problem</a:t>
            </a:r>
            <a:endParaRPr lang="en-US" dirty="0">
              <a:sym typeface="+mn-ea"/>
            </a:endParaRPr>
          </a:p>
          <a:p>
            <a:pPr marL="0" indent="0">
              <a:buNone/>
            </a:pPr>
            <a:r>
              <a:rPr lang="en-US" dirty="0">
                <a:latin typeface="Arial" panose="020B0604020202020204" pitchFamily="34" charset="0"/>
                <a:cs typeface="Arial" panose="020B0604020202020204" pitchFamily="34" charset="0"/>
                <a:sym typeface="+mn-ea"/>
              </a:rPr>
              <a:t>• </a:t>
            </a:r>
            <a:r>
              <a:rPr lang="en-US" dirty="0">
                <a:sym typeface="+mn-ea"/>
              </a:rPr>
              <a:t>Its high sensitivity to the outline and shape of the object appearances a good ability to recognise the human, vehicle and road marking. This is significant for the automatic drive.</a:t>
            </a:r>
            <a:endParaRPr lang="en-US" dirty="0">
              <a:sym typeface="+mn-ea"/>
            </a:endParaRPr>
          </a:p>
          <a:p>
            <a:pPr marL="0" indent="0">
              <a:buNone/>
            </a:pPr>
            <a:endParaRPr lang="en-US" dirty="0"/>
          </a:p>
          <a:p>
            <a:pPr marL="0" indent="0">
              <a:buNone/>
            </a:pP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 and Main Problem</a:t>
            </a:r>
            <a:endParaRPr lang="en-US" dirty="0"/>
          </a:p>
        </p:txBody>
      </p:sp>
      <p:sp>
        <p:nvSpPr>
          <p:cNvPr id="3" name="Content Placeholder 2"/>
          <p:cNvSpPr>
            <a:spLocks noGrp="1"/>
          </p:cNvSpPr>
          <p:nvPr>
            <p:ph idx="1"/>
          </p:nvPr>
        </p:nvSpPr>
        <p:spPr/>
        <p:txBody>
          <a:bodyPr>
            <a:normAutofit/>
          </a:bodyPr>
          <a:lstStyle/>
          <a:p>
            <a:pPr marL="0" indent="0">
              <a:buNone/>
            </a:pPr>
            <a:r>
              <a:rPr lang="en-US" dirty="0">
                <a:sym typeface="+mn-ea"/>
              </a:rPr>
              <a:t>The role of the AI and machine learning in tackling this problem</a:t>
            </a:r>
            <a:endParaRPr lang="en-US" dirty="0">
              <a:sym typeface="+mn-ea"/>
            </a:endParaRPr>
          </a:p>
          <a:p>
            <a:pPr marL="0" indent="0">
              <a:buNone/>
            </a:pPr>
            <a:r>
              <a:rPr lang="en-US" dirty="0">
                <a:latin typeface="Arial" panose="020B0604020202020204" pitchFamily="34" charset="0"/>
                <a:cs typeface="Arial" panose="020B0604020202020204" pitchFamily="34" charset="0"/>
                <a:sym typeface="+mn-ea"/>
              </a:rPr>
              <a:t>• </a:t>
            </a:r>
            <a:r>
              <a:rPr lang="en-US" dirty="0">
                <a:sym typeface="+mn-ea"/>
              </a:rPr>
              <a:t>Support Vector Machine (SVM) is used in the case of human detedction. The last step is to train the classifier, use SVM to train the previously extracted image feature vector from HOG than find an optimal hyperplane as the decision function, and get the target training model.</a:t>
            </a:r>
            <a:endParaRPr lang="en-US" dirty="0">
              <a:sym typeface="+mn-ea"/>
            </a:endParaRPr>
          </a:p>
          <a:p>
            <a:pPr marL="0" indent="0">
              <a:buNone/>
            </a:pPr>
            <a:endParaRPr lang="en-US" dirty="0">
              <a:sym typeface="+mn-ea"/>
            </a:endParaRPr>
          </a:p>
          <a:p>
            <a:pPr marL="0" indent="0">
              <a:buNone/>
            </a:pPr>
            <a:r>
              <a:rPr lang="en-US" dirty="0">
                <a:latin typeface="Arial" panose="020B0604020202020204" pitchFamily="34" charset="0"/>
                <a:cs typeface="Arial" panose="020B0604020202020204" pitchFamily="34" charset="0"/>
                <a:sym typeface="+mn-ea"/>
              </a:rPr>
              <a:t>• </a:t>
            </a:r>
            <a:r>
              <a:rPr lang="en-US" dirty="0">
                <a:sym typeface="+mn-ea"/>
              </a:rPr>
              <a:t>Good use of linear SVM as a baseline classifier make the study efficient and simple</a:t>
            </a:r>
            <a:endParaRPr lang="en-US" dirty="0"/>
          </a:p>
          <a:p>
            <a:pPr marL="0" indent="0">
              <a:buNone/>
            </a:pP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Limitations of Prior Work</a:t>
            </a:r>
            <a:endParaRPr lang="en-US" dirty="0"/>
          </a:p>
        </p:txBody>
      </p:sp>
      <p:sp>
        <p:nvSpPr>
          <p:cNvPr id="3" name="Content Placeholder 2"/>
          <p:cNvSpPr>
            <a:spLocks noGrp="1"/>
          </p:cNvSpPr>
          <p:nvPr>
            <p:ph idx="1"/>
          </p:nvPr>
        </p:nvSpPr>
        <p:spPr/>
        <p:txBody>
          <a:bodyPr>
            <a:normAutofit/>
          </a:bodyPr>
          <a:lstStyle/>
          <a:p>
            <a:pPr marL="0" indent="0">
              <a:buNone/>
            </a:pPr>
            <a:r>
              <a:rPr lang="en-US" dirty="0"/>
              <a:t>The paper’s related work is a good start, but there may be others</a:t>
            </a:r>
            <a:endParaRPr lang="en-US" dirty="0"/>
          </a:p>
          <a:p>
            <a:r>
              <a:rPr lang="en-US" dirty="0"/>
              <a:t>There are a few relevant papers on human detection</a:t>
            </a:r>
            <a:endParaRPr lang="en-US" dirty="0"/>
          </a:p>
          <a:p>
            <a:pPr marL="0" indent="0">
              <a:buNone/>
            </a:pPr>
            <a:endParaRPr lang="en-US" dirty="0"/>
          </a:p>
          <a:p>
            <a:pPr marL="0" indent="0">
              <a:buNone/>
            </a:pPr>
            <a:r>
              <a:rPr lang="en-US" dirty="0"/>
              <a:t>What is the key limitations of prior work(s)?</a:t>
            </a:r>
            <a:endParaRPr lang="en-US" dirty="0"/>
          </a:p>
          <a:p>
            <a:r>
              <a:rPr lang="en-US" dirty="0"/>
              <a:t>They use more complex achitecture with mutiple detection windows. in contrast, HOG algorithem uses a simpler architecture with a single detection window, but appears to give significantly higher performance on pedestrian images</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7" y="77720"/>
            <a:ext cx="11760000" cy="924604"/>
          </a:xfrm>
        </p:spPr>
        <p:txBody>
          <a:bodyPr>
            <a:normAutofit/>
          </a:bodyPr>
          <a:lstStyle/>
          <a:p>
            <a:r>
              <a:rPr lang="en-US" dirty="0"/>
              <a:t>Implementation</a:t>
            </a:r>
            <a:endParaRPr lang="en-US" dirty="0"/>
          </a:p>
        </p:txBody>
      </p:sp>
      <p:sp>
        <p:nvSpPr>
          <p:cNvPr id="4" name="Content Placeholder 3"/>
          <p:cNvSpPr>
            <a:spLocks noGrp="1"/>
          </p:cNvSpPr>
          <p:nvPr>
            <p:ph sz="quarter" idx="13"/>
          </p:nvPr>
        </p:nvSpPr>
        <p:spPr/>
        <p:txBody>
          <a:bodyPr/>
          <a:lstStyle/>
          <a:p>
            <a:r>
              <a:rPr lang="en-US" dirty="0"/>
              <a:t>Gamma Transformation</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003046" y="2129434"/>
            <a:ext cx="2405647" cy="3012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693" y="2129435"/>
            <a:ext cx="2405646" cy="301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01" y="2992460"/>
            <a:ext cx="3763062" cy="76437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034716" y="4520089"/>
            <a:ext cx="4067524" cy="400110"/>
          </a:xfrm>
          <a:prstGeom prst="rect">
            <a:avLst/>
          </a:prstGeom>
          <a:noFill/>
        </p:spPr>
        <p:txBody>
          <a:bodyPr wrap="none" rtlCol="0">
            <a:spAutoFit/>
          </a:bodyPr>
          <a:lstStyle/>
          <a:p>
            <a:r>
              <a:rPr lang="en-US" altLang="zh-CN" sz="2000" baseline="0" dirty="0">
                <a:solidFill>
                  <a:schemeClr val="bg1"/>
                </a:solidFill>
              </a:rPr>
              <a:t>Reduce effect of difficult illumination</a:t>
            </a:r>
            <a:endParaRPr lang="zh-CN" altLang="en-US" sz="2000" baseline="0" dirty="0" err="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a:t>
            </a:r>
            <a:endParaRPr lang="en-US" dirty="0"/>
          </a:p>
        </p:txBody>
      </p:sp>
      <p:sp>
        <p:nvSpPr>
          <p:cNvPr id="3" name="Content Placeholder 2"/>
          <p:cNvSpPr>
            <a:spLocks noGrp="1"/>
          </p:cNvSpPr>
          <p:nvPr>
            <p:ph idx="1"/>
          </p:nvPr>
        </p:nvSpPr>
        <p:spPr/>
        <p:txBody>
          <a:bodyPr>
            <a:normAutofit/>
          </a:bodyPr>
          <a:lstStyle/>
          <a:p>
            <a:r>
              <a:rPr lang="en-US" dirty="0"/>
              <a:t>Calculate the gradient and direction</a:t>
            </a:r>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quarter" idx="13"/>
          </p:nvPr>
        </p:nvSpPr>
        <p:spPr/>
        <p:txBody>
          <a:bodyPr/>
          <a:lstStyle/>
          <a:p>
            <a:r>
              <a:rPr lang="en-US" dirty="0"/>
              <a:t>Gradient</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42209" y="2722511"/>
            <a:ext cx="4502392" cy="25218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13" y="2619106"/>
            <a:ext cx="6216378" cy="3496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p:txBody>
      </p:sp>
      <p:sp>
        <p:nvSpPr>
          <p:cNvPr id="4" name="Content Placeholder 3"/>
          <p:cNvSpPr>
            <a:spLocks noGrp="1"/>
          </p:cNvSpPr>
          <p:nvPr>
            <p:ph sz="quarter" idx="13"/>
          </p:nvPr>
        </p:nvSpPr>
        <p:spPr/>
        <p:txBody>
          <a:bodyPr/>
          <a:lstStyle/>
          <a:p>
            <a:r>
              <a:rPr lang="en-US" dirty="0"/>
              <a:t>Histogram</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7526" y="1961657"/>
            <a:ext cx="4975058" cy="35213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48" y="2441197"/>
            <a:ext cx="4438650" cy="2562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a:t>
            </a:r>
            <a:endParaRPr lang="en-US" dirty="0"/>
          </a:p>
        </p:txBody>
      </p:sp>
      <p:sp>
        <p:nvSpPr>
          <p:cNvPr id="3" name="Content Placeholder 2"/>
          <p:cNvSpPr>
            <a:spLocks noGrp="1"/>
          </p:cNvSpPr>
          <p:nvPr>
            <p:ph idx="1"/>
          </p:nvPr>
        </p:nvSpPr>
        <p:spPr>
          <a:xfrm>
            <a:off x="200627" y="1570696"/>
            <a:ext cx="12019577" cy="5268439"/>
          </a:xfrm>
        </p:spPr>
        <p:txBody>
          <a:bodyPr>
            <a:normAutofit fontScale="95000"/>
          </a:bodyPr>
          <a:lstStyle/>
          <a:p>
            <a:pPr marL="0" indent="0">
              <a:buNone/>
            </a:pPr>
            <a:endParaRPr lang="en-US" dirty="0"/>
          </a:p>
          <a:p>
            <a:endParaRPr lang="en-US" dirty="0"/>
          </a:p>
          <a:p>
            <a:endParaRPr lang="en-US" dirty="0"/>
          </a:p>
        </p:txBody>
      </p:sp>
      <p:sp>
        <p:nvSpPr>
          <p:cNvPr id="4" name="Content Placeholder 3"/>
          <p:cNvSpPr>
            <a:spLocks noGrp="1"/>
          </p:cNvSpPr>
          <p:nvPr>
            <p:ph sz="quarter" idx="13"/>
          </p:nvPr>
        </p:nvSpPr>
        <p:spPr/>
        <p:txBody>
          <a:bodyPr/>
          <a:lstStyle/>
          <a:p>
            <a:r>
              <a:rPr lang="en-US" dirty="0"/>
              <a:t>Normalization</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4098" name="Picture 2" descr="在这里插入图片描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95805" y="2706258"/>
            <a:ext cx="5379580" cy="19205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在这里插入图片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79" y="1377020"/>
            <a:ext cx="5019675" cy="421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7221</Words>
  <Application>WPS 演示</Application>
  <PresentationFormat>宽屏</PresentationFormat>
  <Paragraphs>295</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Times New Roman</vt:lpstr>
      <vt:lpstr>微软雅黑</vt:lpstr>
      <vt:lpstr>Arial Unicode MS</vt:lpstr>
      <vt:lpstr>仿宋</vt:lpstr>
      <vt:lpstr>Calibri</vt:lpstr>
      <vt:lpstr>等线</vt:lpstr>
      <vt:lpstr>Office 主题​​</vt:lpstr>
      <vt:lpstr>[Title of paper] </vt:lpstr>
      <vt:lpstr>Motivation and Main Problem</vt:lpstr>
      <vt:lpstr>Motivation and Main Problem</vt:lpstr>
      <vt:lpstr>Motivation and Main Problem</vt:lpstr>
      <vt:lpstr> Limitations of Prior Work</vt:lpstr>
      <vt:lpstr>Implementation</vt:lpstr>
      <vt:lpstr>Implementation</vt:lpstr>
      <vt:lpstr>Implementation</vt:lpstr>
      <vt:lpstr>Implementation</vt:lpstr>
      <vt:lpstr>Implementation</vt:lpstr>
      <vt:lpstr>Result</vt:lpstr>
      <vt:lpstr>Experimental Setup</vt:lpstr>
      <vt:lpstr>Experimental Setup</vt:lpstr>
      <vt:lpstr>Experimental Results</vt:lpstr>
      <vt:lpstr>Discussion of Results</vt:lpstr>
      <vt:lpstr>Future Work for Paper / Reading</vt:lpstr>
      <vt:lpstr>Extended Readings</vt:lpstr>
      <vt:lpstr>Extended Readings</vt:lpstr>
      <vt:lpstr>Summary</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LENOVO</cp:lastModifiedBy>
  <cp:revision>5</cp:revision>
  <dcterms:created xsi:type="dcterms:W3CDTF">2023-04-26T09:54:00Z</dcterms:created>
  <dcterms:modified xsi:type="dcterms:W3CDTF">2023-04-28T03:21:21Z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053931FD900A9851ECF448649896FD39_42</vt:lpwstr>
  </property>
  <property fmtid="{D5CDD505-2E9C-101B-9397-08002B2CF9AE}" pid="3" name="KSOProductBuildVer">
    <vt:lpwstr>2052-11.8.2.8361</vt:lpwstr>
  </property>
</Properties>
</file>