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9"/>
  </p:notesMasterIdLst>
  <p:sldIdLst>
    <p:sldId id="256" r:id="rId3"/>
    <p:sldId id="331" r:id="rId4"/>
    <p:sldId id="332" r:id="rId5"/>
    <p:sldId id="333" r:id="rId6"/>
    <p:sldId id="306" r:id="rId7"/>
    <p:sldId id="327" r:id="rId8"/>
    <p:sldId id="328" r:id="rId9"/>
    <p:sldId id="329" r:id="rId10"/>
    <p:sldId id="330" r:id="rId11"/>
    <p:sldId id="343" r:id="rId12"/>
    <p:sldId id="344" r:id="rId13"/>
    <p:sldId id="345" r:id="rId14"/>
    <p:sldId id="270" r:id="rId15"/>
    <p:sldId id="272" r:id="rId16"/>
    <p:sldId id="271" r:id="rId17"/>
    <p:sldId id="260" r:id="rId18"/>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71798" autoAdjust="0"/>
  </p:normalViewPr>
  <p:slideViewPr>
    <p:cSldViewPr snapToGrid="0" snapToObjects="1">
      <p:cViewPr varScale="1">
        <p:scale>
          <a:sx n="53" d="100"/>
          <a:sy n="53" d="100"/>
        </p:scale>
        <p:origin x="72" y="1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26.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pic>
        <p:nvPicPr>
          <p:cNvPr id="11" name="Picture 10"/>
          <p:cNvPicPr>
            <a:picLocks noChangeAspect="1"/>
          </p:cNvPicPr>
          <p:nvPr userDrawn="1"/>
        </p:nvPicPr>
        <p:blipFill>
          <a:blip r:embed="rId2"/>
          <a:stretch>
            <a:fillRect/>
          </a:stretch>
        </p:blipFill>
        <p:spPr>
          <a:xfrm>
            <a:off x="200627" y="5349875"/>
            <a:ext cx="891873" cy="891873"/>
          </a:xfrm>
          <a:prstGeom prst="rect">
            <a:avLst/>
          </a:prstGeom>
        </p:spPr>
      </p:pic>
      <p:pic>
        <p:nvPicPr>
          <p:cNvPr id="10" name="Picture 9"/>
          <p:cNvPicPr>
            <a:picLocks noChangeAspect="1"/>
          </p:cNvPicPr>
          <p:nvPr userDrawn="1"/>
        </p:nvPicPr>
        <p:blipFill>
          <a:blip r:embed="rId3"/>
          <a:stretch>
            <a:fillRect/>
          </a:stretch>
        </p:blipFill>
        <p:spPr>
          <a:xfrm>
            <a:off x="1164166" y="5349875"/>
            <a:ext cx="891873" cy="8918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1"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6"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cxnSp>
        <p:nvCxnSpPr>
          <p:cNvPr id="10" name="直接连接符 9"/>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cxnSp>
        <p:nvCxnSpPr>
          <p:cNvPr id="10" name="直接连接符 9"/>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endParaRPr lang="en-US" altLang="zh-CN"/>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cxnSp>
        <p:nvCxnSpPr>
          <p:cNvPr id="9" name="直接连接符 8"/>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1"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cxnSp>
        <p:nvCxnSpPr>
          <p:cNvPr id="11" name="直接连接符 10"/>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3"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0"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p:cNvPicPr>
            <a:picLocks noChangeAspect="1"/>
          </p:cNvPicPr>
          <p:nvPr userDrawn="1"/>
        </p:nvPicPr>
        <p:blipFill>
          <a:blip r:embed="rId12"/>
          <a:stretch>
            <a:fillRect/>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6.emf"/><Relationship Id="rId1"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413828"/>
            <a:ext cx="11790744" cy="2387600"/>
          </a:xfrm>
        </p:spPr>
        <p:txBody>
          <a:bodyPr>
            <a:normAutofit fontScale="90000"/>
          </a:bodyPr>
          <a:lstStyle/>
          <a:p>
            <a:r>
              <a:rPr lang="en-US" altLang="zh-CN" dirty="0"/>
              <a:t>Point Cloud Based </a:t>
            </a:r>
            <a:br>
              <a:rPr lang="en-US" altLang="zh-CN" dirty="0"/>
            </a:br>
            <a:r>
              <a:rPr lang="en-US" altLang="zh-CN" dirty="0"/>
              <a:t>Reinforcement Learning for Sim-to-Real and Partial Observability </a:t>
            </a:r>
            <a:br>
              <a:rPr lang="en-US" altLang="zh-CN" dirty="0"/>
            </a:br>
            <a:r>
              <a:rPr lang="en-US" altLang="zh-CN" dirty="0"/>
              <a:t>in Visual Navigation</a:t>
            </a:r>
            <a:endParaRPr lang="en-US" altLang="zh-CN" dirty="0"/>
          </a:p>
        </p:txBody>
      </p:sp>
      <p:sp>
        <p:nvSpPr>
          <p:cNvPr id="3" name="Subtitle 2"/>
          <p:cNvSpPr>
            <a:spLocks noGrp="1"/>
          </p:cNvSpPr>
          <p:nvPr>
            <p:ph type="subTitle" idx="1"/>
          </p:nvPr>
        </p:nvSpPr>
        <p:spPr>
          <a:xfrm>
            <a:off x="894202" y="3893503"/>
            <a:ext cx="10403597" cy="1655762"/>
          </a:xfrm>
        </p:spPr>
        <p:txBody>
          <a:bodyPr>
            <a:normAutofit/>
          </a:bodyPr>
          <a:lstStyle/>
          <a:p>
            <a:pPr marL="0" lvl="0" indent="0" algn="ctr" rtl="0">
              <a:spcBef>
                <a:spcPts val="0"/>
              </a:spcBef>
              <a:spcAft>
                <a:spcPts val="0"/>
              </a:spcAft>
              <a:buNone/>
            </a:pPr>
            <a:r>
              <a:rPr lang="en-US" altLang="zh-CN" sz="2400" dirty="0">
                <a:solidFill>
                  <a:srgbClr val="595959"/>
                </a:solidFill>
              </a:rPr>
              <a:t>Presenter:</a:t>
            </a:r>
            <a:r>
              <a:rPr lang="zh-CN" altLang="en-US" dirty="0">
                <a:solidFill>
                  <a:srgbClr val="595959"/>
                </a:solidFill>
              </a:rPr>
              <a:t>王鑫怡、邱望弘杰、张郁洁、黄宝仪、倪健翔</a:t>
            </a:r>
            <a:endParaRPr lang="en-US" sz="2400" dirty="0">
              <a:solidFill>
                <a:srgbClr val="595959"/>
              </a:solidFill>
            </a:endParaRPr>
          </a:p>
          <a:p>
            <a:pPr>
              <a:spcBef>
                <a:spcPts val="0"/>
              </a:spcBef>
            </a:pPr>
            <a:endParaRPr lang="en-US" sz="2400" dirty="0">
              <a:solidFill>
                <a:srgbClr val="595959"/>
              </a:solidFill>
            </a:endParaRPr>
          </a:p>
          <a:p>
            <a:pPr>
              <a:spcBef>
                <a:spcPts val="0"/>
              </a:spcBef>
            </a:pPr>
            <a:r>
              <a:rPr lang="en-US" sz="2400" dirty="0">
                <a:solidFill>
                  <a:srgbClr val="595959"/>
                </a:solidFill>
              </a:rPr>
              <a:t>2023.3.27</a:t>
            </a:r>
            <a:endParaRPr lang="en-US" sz="2400" dirty="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Experimental Result</a:t>
            </a:r>
            <a:endParaRPr lang="en-US" dirty="0"/>
          </a:p>
        </p:txBody>
      </p:sp>
      <p:sp>
        <p:nvSpPr>
          <p:cNvPr id="3" name="Content Placeholder 2"/>
          <p:cNvSpPr>
            <a:spLocks noGrp="1"/>
          </p:cNvSpPr>
          <p:nvPr>
            <p:ph idx="1"/>
          </p:nvPr>
        </p:nvSpPr>
        <p:spPr>
          <a:xfrm>
            <a:off x="200628" y="1010549"/>
            <a:ext cx="12174844" cy="6553225"/>
          </a:xfrm>
        </p:spPr>
        <p:txBody>
          <a:bodyPr>
            <a:normAutofit/>
          </a:bodyPr>
          <a:lstStyle/>
          <a:p>
            <a:pPr marL="0" indent="0">
              <a:buNone/>
            </a:pPr>
            <a:r>
              <a:rPr lang="en-US" b="1" dirty="0"/>
              <a:t>The experimental results of the paper can be divided into two main parts: sim-to-sim and sim-to-real experiments.</a:t>
            </a:r>
            <a:endParaRPr lang="en-US" b="1" dirty="0"/>
          </a:p>
          <a:p>
            <a:pPr marL="0" indent="0">
              <a:buNone/>
            </a:pPr>
            <a:endParaRPr lang="en-US" sz="3200" b="1" dirty="0"/>
          </a:p>
          <a:p>
            <a:pPr marL="0" indent="0">
              <a:buNone/>
            </a:pPr>
            <a:r>
              <a:rPr lang="en-US" altLang="zh-CN" sz="3600" dirty="0"/>
              <a:t>Sim to Sim</a:t>
            </a:r>
            <a:r>
              <a:rPr lang="zh-CN" altLang="en-US" dirty="0"/>
              <a:t>：</a:t>
            </a:r>
            <a:endParaRPr lang="en-US" altLang="zh-CN" dirty="0"/>
          </a:p>
          <a:p>
            <a:pPr marL="0" indent="0">
              <a:buNone/>
            </a:pPr>
            <a:endParaRPr lang="en-US" dirty="0"/>
          </a:p>
          <a:p>
            <a:pPr marL="0" indent="0">
              <a:buNone/>
            </a:pPr>
            <a:endParaRPr lang="en-US" dirty="0"/>
          </a:p>
          <a:p>
            <a:pPr marL="0" indent="0">
              <a:buNone/>
            </a:pPr>
            <a:endParaRPr lang="en-US" dirty="0"/>
          </a:p>
          <a:p>
            <a:pPr marL="0" indent="0">
              <a:buNone/>
            </a:pPr>
            <a:r>
              <a:rPr lang="en-US" altLang="zh-CN" sz="3600" dirty="0"/>
              <a:t>Sim to Real</a:t>
            </a:r>
            <a:r>
              <a:rPr lang="zh-CN" altLang="en-US" sz="3600" dirty="0"/>
              <a:t>：</a:t>
            </a:r>
            <a:r>
              <a:rPr lang="en-US" altLang="zh-CN" baseline="0" dirty="0">
                <a:solidFill>
                  <a:schemeClr val="bg1"/>
                </a:solidFill>
              </a:rPr>
              <a:t>    </a:t>
            </a:r>
            <a:r>
              <a:rPr lang="en-US" altLang="zh-CN" sz="2400" baseline="0" dirty="0">
                <a:solidFill>
                  <a:schemeClr val="bg1"/>
                </a:solidFill>
              </a:rPr>
              <a:t>HSR robot </a:t>
            </a:r>
            <a:r>
              <a:rPr lang="zh-CN" altLang="en-US" sz="2400" baseline="0" dirty="0">
                <a:solidFill>
                  <a:schemeClr val="bg1"/>
                </a:solidFill>
              </a:rPr>
              <a:t>，</a:t>
            </a:r>
            <a:r>
              <a:rPr lang="en-US" altLang="zh-CN" sz="2400" baseline="0" dirty="0">
                <a:solidFill>
                  <a:schemeClr val="bg1"/>
                </a:solidFill>
              </a:rPr>
              <a:t> ORB-SLAM2</a:t>
            </a:r>
            <a:endParaRPr lang="en-US" altLang="zh-CN" sz="2400" baseline="0" dirty="0">
              <a:solidFill>
                <a:schemeClr val="bg1"/>
              </a:solidFill>
            </a:endParaRPr>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4" name="文本框 3"/>
          <p:cNvSpPr txBox="1"/>
          <p:nvPr/>
        </p:nvSpPr>
        <p:spPr>
          <a:xfrm>
            <a:off x="3351732" y="2618912"/>
            <a:ext cx="1564277" cy="369332"/>
          </a:xfrm>
          <a:prstGeom prst="rect">
            <a:avLst/>
          </a:prstGeom>
          <a:solidFill>
            <a:schemeClr val="accent2"/>
          </a:solidFill>
        </p:spPr>
        <p:txBody>
          <a:bodyPr wrap="square" rtlCol="0">
            <a:spAutoFit/>
          </a:bodyPr>
          <a:lstStyle/>
          <a:p>
            <a:pPr algn="ctr"/>
            <a:r>
              <a:rPr lang="en-US" altLang="zh-CN" baseline="0" dirty="0"/>
              <a:t>baseline</a:t>
            </a:r>
            <a:endParaRPr lang="zh-CN" altLang="en-US" baseline="0" dirty="0" err="1"/>
          </a:p>
        </p:txBody>
      </p:sp>
      <p:sp>
        <p:nvSpPr>
          <p:cNvPr id="8" name="文本框 7"/>
          <p:cNvSpPr txBox="1"/>
          <p:nvPr/>
        </p:nvSpPr>
        <p:spPr>
          <a:xfrm>
            <a:off x="3351732" y="2996499"/>
            <a:ext cx="1564277" cy="369332"/>
          </a:xfrm>
          <a:prstGeom prst="rect">
            <a:avLst/>
          </a:prstGeom>
          <a:solidFill>
            <a:schemeClr val="accent1"/>
          </a:solidFill>
        </p:spPr>
        <p:txBody>
          <a:bodyPr wrap="square" rtlCol="0">
            <a:spAutoFit/>
          </a:bodyPr>
          <a:lstStyle/>
          <a:p>
            <a:pPr algn="ctr"/>
            <a:r>
              <a:rPr lang="en-US" altLang="zh-CN" baseline="0" dirty="0"/>
              <a:t>RGBD</a:t>
            </a:r>
            <a:endParaRPr lang="zh-CN" altLang="en-US" baseline="0" dirty="0" err="1"/>
          </a:p>
        </p:txBody>
      </p:sp>
      <p:sp>
        <p:nvSpPr>
          <p:cNvPr id="9" name="文本框 8"/>
          <p:cNvSpPr txBox="1"/>
          <p:nvPr/>
        </p:nvSpPr>
        <p:spPr>
          <a:xfrm>
            <a:off x="5624003" y="2618912"/>
            <a:ext cx="2902343" cy="369332"/>
          </a:xfrm>
          <a:prstGeom prst="rect">
            <a:avLst/>
          </a:prstGeom>
          <a:solidFill>
            <a:schemeClr val="accent2"/>
          </a:solidFill>
        </p:spPr>
        <p:txBody>
          <a:bodyPr wrap="square" rtlCol="0">
            <a:spAutoFit/>
          </a:bodyPr>
          <a:lstStyle/>
          <a:p>
            <a:pPr algn="ctr"/>
            <a:r>
              <a:rPr lang="en-US" altLang="zh-CN" baseline="0" dirty="0"/>
              <a:t>experiment</a:t>
            </a:r>
            <a:endParaRPr lang="zh-CN" altLang="en-US" baseline="0" dirty="0" err="1"/>
          </a:p>
        </p:txBody>
      </p:sp>
      <p:sp>
        <p:nvSpPr>
          <p:cNvPr id="10" name="文本框 9"/>
          <p:cNvSpPr txBox="1"/>
          <p:nvPr/>
        </p:nvSpPr>
        <p:spPr>
          <a:xfrm>
            <a:off x="5623427" y="2996470"/>
            <a:ext cx="2902919" cy="369332"/>
          </a:xfrm>
          <a:prstGeom prst="rect">
            <a:avLst/>
          </a:prstGeom>
          <a:solidFill>
            <a:schemeClr val="accent5"/>
          </a:solidFill>
        </p:spPr>
        <p:txBody>
          <a:bodyPr wrap="square" rtlCol="0">
            <a:spAutoFit/>
          </a:bodyPr>
          <a:lstStyle/>
          <a:p>
            <a:pPr algn="ctr"/>
            <a:r>
              <a:rPr lang="en-US" altLang="zh-CN" baseline="0" dirty="0"/>
              <a:t>MP3D and Gibson</a:t>
            </a:r>
            <a:endParaRPr lang="zh-CN" altLang="en-US" baseline="0" dirty="0" err="1"/>
          </a:p>
        </p:txBody>
      </p:sp>
      <p:sp>
        <p:nvSpPr>
          <p:cNvPr id="11" name="Footer Placeholder 5"/>
          <p:cNvSpPr>
            <a:spLocks noGrp="1"/>
          </p:cNvSpPr>
          <p:nvPr>
            <p:ph type="ftr" sz="quarter" idx="3"/>
            <p:custDataLst>
              <p:tags r:id="rId1"/>
            </p:custDataLst>
          </p:nvPr>
        </p:nvSpPr>
        <p:spPr>
          <a:xfrm>
            <a:off x="4022725" y="6483985"/>
            <a:ext cx="4116070" cy="365125"/>
          </a:xfrm>
        </p:spPr>
        <p:txBody>
          <a:bodyPr/>
          <a:p>
            <a:r>
              <a:rPr lang="en-US" altLang="zh-CN" dirty="0">
                <a:sym typeface="+mn-ea"/>
              </a:rPr>
              <a:t>Point Cloud Based Reinforcement Learning for Sim-to-Real and Partial Observability in Visual Navigation</a:t>
            </a:r>
            <a:endParaRPr lang="en-US" dirty="0"/>
          </a:p>
        </p:txBody>
      </p:sp>
      <p:sp>
        <p:nvSpPr>
          <p:cNvPr id="12" name="Date Placeholder 4"/>
          <p:cNvSpPr>
            <a:spLocks noGrp="1"/>
          </p:cNvSpPr>
          <p:nvPr>
            <p:ph type="dt" sz="half" idx="2"/>
            <p:custDataLst>
              <p:tags r:id="rId2"/>
            </p:custDataLst>
          </p:nvPr>
        </p:nvSpPr>
        <p:spPr/>
        <p:txBody>
          <a:bodyPr/>
          <a:p>
            <a:r>
              <a:rPr lang="zh-CN" altLang="en-US" dirty="0">
                <a:solidFill>
                  <a:schemeClr val="tx1"/>
                </a:solidFill>
                <a:sym typeface="+mn-ea"/>
              </a:rPr>
              <a:t>王鑫怡、邱望弘杰、张郁洁、黄宝仪、倪健翔</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400" dirty="0"/>
              <a:t>Set-Up</a:t>
            </a:r>
            <a:r>
              <a:rPr lang="zh-CN" altLang="en-US" sz="4400" dirty="0"/>
              <a:t>：</a:t>
            </a:r>
            <a:r>
              <a:rPr lang="en-US" altLang="zh-CN" sz="4400" dirty="0"/>
              <a:t>sim-to-sim</a:t>
            </a:r>
            <a:endParaRPr lang="en-US" dirty="0"/>
          </a:p>
        </p:txBody>
      </p:sp>
      <p:pic>
        <p:nvPicPr>
          <p:cNvPr id="8" name="内容占位符 7"/>
          <p:cNvPicPr>
            <a:picLocks noGrp="1" noChangeAspect="1"/>
          </p:cNvPicPr>
          <p:nvPr>
            <p:ph idx="1"/>
          </p:nvPr>
        </p:nvPicPr>
        <p:blipFill>
          <a:blip r:embed="rId1"/>
          <a:stretch>
            <a:fillRect/>
          </a:stretch>
        </p:blipFill>
        <p:spPr>
          <a:xfrm>
            <a:off x="6166485" y="1624965"/>
            <a:ext cx="5637530" cy="4109720"/>
          </a:xfrm>
          <a:prstGeom prst="round2DiagRect">
            <a:avLst/>
          </a:prstGeom>
        </p:spPr>
      </p:pic>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9" name="文本框 8"/>
          <p:cNvSpPr txBox="1"/>
          <p:nvPr/>
        </p:nvSpPr>
        <p:spPr>
          <a:xfrm>
            <a:off x="480511" y="1498145"/>
            <a:ext cx="5685692" cy="1753235"/>
          </a:xfrm>
          <a:prstGeom prst="rect">
            <a:avLst/>
          </a:prstGeom>
          <a:noFill/>
        </p:spPr>
        <p:txBody>
          <a:bodyPr wrap="square" rtlCol="0">
            <a:spAutoFit/>
          </a:bodyPr>
          <a:lstStyle/>
          <a:p>
            <a:pPr algn="ctr"/>
            <a:r>
              <a:rPr lang="en-US" altLang="zh-CN" sz="2800" baseline="0" dirty="0">
                <a:solidFill>
                  <a:schemeClr val="bg1"/>
                </a:solidFill>
              </a:rPr>
              <a:t>Set-Up</a:t>
            </a:r>
            <a:endParaRPr lang="en-US" altLang="zh-CN" sz="2800" baseline="0" dirty="0">
              <a:solidFill>
                <a:schemeClr val="bg1"/>
              </a:solidFill>
            </a:endParaRPr>
          </a:p>
          <a:p>
            <a:pPr marL="342900" indent="-342900">
              <a:buFont typeface="Wingdings" panose="05000000000000000000" charset="0"/>
              <a:buChar char="Ø"/>
            </a:pPr>
            <a:r>
              <a:rPr lang="en-US" altLang="zh-CN" sz="2000" baseline="0" dirty="0">
                <a:solidFill>
                  <a:schemeClr val="bg1"/>
                </a:solidFill>
              </a:rPr>
              <a:t>Two different simulation environments for experiments: MP3D and Gibson, for simulating more challenging and simpler situations</a:t>
            </a:r>
            <a:r>
              <a:rPr lang="en-US" altLang="zh-CN" sz="2000" baseline="0" dirty="0" err="1">
                <a:solidFill>
                  <a:schemeClr val="bg1"/>
                </a:solidFill>
              </a:rPr>
              <a:t>. The</a:t>
            </a:r>
            <a:r>
              <a:rPr lang="en-US" altLang="zh-CN" sz="2000" baseline="0" dirty="0">
                <a:solidFill>
                  <a:schemeClr val="bg1"/>
                </a:solidFill>
              </a:rPr>
              <a:t> baseline is RGBD</a:t>
            </a:r>
            <a:r>
              <a:rPr lang="en-US" altLang="zh-CN" sz="2000" dirty="0">
                <a:solidFill>
                  <a:schemeClr val="bg1"/>
                </a:solidFill>
              </a:rPr>
              <a:t>.</a:t>
            </a:r>
            <a:endParaRPr lang="en-US" altLang="zh-CN" sz="2000" baseline="0" dirty="0">
              <a:solidFill>
                <a:schemeClr val="bg1"/>
              </a:solidFill>
            </a:endParaRPr>
          </a:p>
        </p:txBody>
      </p:sp>
      <p:sp>
        <p:nvSpPr>
          <p:cNvPr id="10" name="文本框 9"/>
          <p:cNvSpPr txBox="1"/>
          <p:nvPr/>
        </p:nvSpPr>
        <p:spPr>
          <a:xfrm>
            <a:off x="334551" y="3837241"/>
            <a:ext cx="5930989" cy="1753235"/>
          </a:xfrm>
          <a:prstGeom prst="rect">
            <a:avLst/>
          </a:prstGeom>
          <a:noFill/>
        </p:spPr>
        <p:txBody>
          <a:bodyPr wrap="square" rtlCol="0">
            <a:spAutoFit/>
          </a:bodyPr>
          <a:lstStyle/>
          <a:p>
            <a:pPr algn="ctr"/>
            <a:r>
              <a:rPr lang="en-US" altLang="zh-CN" sz="2800" baseline="0" dirty="0">
                <a:solidFill>
                  <a:schemeClr val="bg1"/>
                </a:solidFill>
              </a:rPr>
              <a:t>Analysis</a:t>
            </a:r>
            <a:endParaRPr lang="en-US" altLang="zh-CN" sz="2800" baseline="0" dirty="0">
              <a:solidFill>
                <a:schemeClr val="bg1"/>
              </a:solidFill>
            </a:endParaRPr>
          </a:p>
          <a:p>
            <a:pPr marL="342900" indent="-342900" algn="l">
              <a:buFont typeface="Wingdings" panose="05000000000000000000" charset="0"/>
              <a:buChar char="Ø"/>
            </a:pPr>
            <a:r>
              <a:rPr lang="en-US" altLang="zh-CN" sz="2000" baseline="0" dirty="0">
                <a:solidFill>
                  <a:schemeClr val="bg1"/>
                </a:solidFill>
              </a:rPr>
              <a:t>Point cloud-based reinforcement learning methods have excellent performance and generalization ability in visual navigation, especially when faced with more challenging situations.</a:t>
            </a:r>
            <a:endParaRPr lang="en-US" altLang="zh-CN" sz="2000" baseline="0" dirty="0">
              <a:solidFill>
                <a:schemeClr val="bg1"/>
              </a:solidFill>
            </a:endParaRPr>
          </a:p>
        </p:txBody>
      </p:sp>
      <p:sp>
        <p:nvSpPr>
          <p:cNvPr id="11" name="文本框 10"/>
          <p:cNvSpPr txBox="1"/>
          <p:nvPr/>
        </p:nvSpPr>
        <p:spPr>
          <a:xfrm>
            <a:off x="8071945" y="1498145"/>
            <a:ext cx="2226091" cy="521970"/>
          </a:xfrm>
          <a:prstGeom prst="rect">
            <a:avLst/>
          </a:prstGeom>
          <a:noFill/>
        </p:spPr>
        <p:txBody>
          <a:bodyPr wrap="square" rtlCol="0">
            <a:spAutoFit/>
          </a:bodyPr>
          <a:lstStyle/>
          <a:p>
            <a:pPr algn="ctr"/>
            <a:r>
              <a:rPr lang="en-US" altLang="zh-CN" sz="2800" dirty="0">
                <a:solidFill>
                  <a:schemeClr val="bg1"/>
                </a:solidFill>
              </a:rPr>
              <a:t>Result</a:t>
            </a:r>
            <a:endParaRPr lang="en-US" altLang="zh-CN" sz="2800" baseline="0" dirty="0">
              <a:solidFill>
                <a:schemeClr val="bg1"/>
              </a:solidFill>
            </a:endParaRPr>
          </a:p>
        </p:txBody>
      </p:sp>
      <p:sp>
        <p:nvSpPr>
          <p:cNvPr id="4" name="Footer Placeholder 5"/>
          <p:cNvSpPr>
            <a:spLocks noGrp="1"/>
          </p:cNvSpPr>
          <p:nvPr>
            <p:ph type="ftr" sz="quarter" idx="3"/>
            <p:custDataLst>
              <p:tags r:id="rId2"/>
            </p:custDataLst>
          </p:nvPr>
        </p:nvSpPr>
        <p:spPr>
          <a:xfrm>
            <a:off x="4022725" y="6483985"/>
            <a:ext cx="4116070" cy="365125"/>
          </a:xfrm>
        </p:spPr>
        <p:txBody>
          <a:bodyPr/>
          <a:lstStyle/>
          <a:p>
            <a:r>
              <a:rPr lang="en-US" altLang="zh-CN" dirty="0">
                <a:sym typeface="+mn-ea"/>
              </a:rPr>
              <a:t>Point Cloud Based Reinforcement Learning for Sim-to-Real and Partial Observability in Visual Navigation</a:t>
            </a:r>
            <a:endParaRPr lang="en-US" dirty="0"/>
          </a:p>
        </p:txBody>
      </p:sp>
      <p:sp>
        <p:nvSpPr>
          <p:cNvPr id="3" name="Date Placeholder 4"/>
          <p:cNvSpPr>
            <a:spLocks noGrp="1"/>
          </p:cNvSpPr>
          <p:nvPr>
            <p:ph type="dt" sz="half" idx="2"/>
            <p:custDataLst>
              <p:tags r:id="rId3"/>
            </p:custDataLst>
          </p:nvPr>
        </p:nvSpPr>
        <p:spPr/>
        <p:txBody>
          <a:bodyPr/>
          <a:lstStyle/>
          <a:p>
            <a:r>
              <a:rPr lang="zh-CN" altLang="en-US" dirty="0">
                <a:solidFill>
                  <a:schemeClr val="tx1"/>
                </a:solidFill>
                <a:sym typeface="+mn-ea"/>
              </a:rPr>
              <a:t>王鑫怡、邱望弘杰、张郁洁、黄宝仪、倪健翔</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S</a:t>
            </a:r>
            <a:r>
              <a:rPr lang="en-US" altLang="zh-CN" dirty="0"/>
              <a:t>et-Up</a:t>
            </a:r>
            <a:r>
              <a:rPr lang="zh-CN" altLang="en-US" dirty="0"/>
              <a:t>：</a:t>
            </a:r>
            <a:r>
              <a:rPr lang="en-US" altLang="zh-CN" sz="4400" dirty="0"/>
              <a:t>sim-to-real</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4" name="图片 3"/>
          <p:cNvPicPr>
            <a:picLocks noChangeAspect="1"/>
          </p:cNvPicPr>
          <p:nvPr/>
        </p:nvPicPr>
        <p:blipFill>
          <a:blip r:embed="rId1"/>
          <a:stretch>
            <a:fillRect/>
          </a:stretch>
        </p:blipFill>
        <p:spPr>
          <a:xfrm>
            <a:off x="6622764" y="1882594"/>
            <a:ext cx="5569236" cy="3740342"/>
          </a:xfrm>
          <a:prstGeom prst="rect">
            <a:avLst/>
          </a:prstGeom>
        </p:spPr>
      </p:pic>
      <p:sp>
        <p:nvSpPr>
          <p:cNvPr id="8" name="文本框 7"/>
          <p:cNvSpPr txBox="1"/>
          <p:nvPr/>
        </p:nvSpPr>
        <p:spPr>
          <a:xfrm>
            <a:off x="127151" y="1127247"/>
            <a:ext cx="6614183" cy="2676525"/>
          </a:xfrm>
          <a:prstGeom prst="rect">
            <a:avLst/>
          </a:prstGeom>
          <a:noFill/>
        </p:spPr>
        <p:txBody>
          <a:bodyPr wrap="square" rtlCol="0">
            <a:spAutoFit/>
          </a:bodyPr>
          <a:lstStyle/>
          <a:p>
            <a:pPr algn="ctr"/>
            <a:r>
              <a:rPr lang="en-US" altLang="zh-CN" sz="2800" baseline="0" dirty="0">
                <a:solidFill>
                  <a:schemeClr val="bg1"/>
                </a:solidFill>
              </a:rPr>
              <a:t>Set-Up</a:t>
            </a:r>
            <a:endParaRPr lang="en-US" altLang="zh-CN" sz="2800" baseline="0" dirty="0">
              <a:solidFill>
                <a:schemeClr val="bg1"/>
              </a:solidFill>
            </a:endParaRPr>
          </a:p>
          <a:p>
            <a:pPr marL="342900" indent="-342900">
              <a:buFont typeface="Wingdings" panose="05000000000000000000" charset="0"/>
              <a:buChar char="Ø"/>
            </a:pPr>
            <a:r>
              <a:rPr lang="en-US" altLang="zh-CN" sz="2000" baseline="0" dirty="0">
                <a:solidFill>
                  <a:schemeClr val="bg1"/>
                </a:solidFill>
              </a:rPr>
              <a:t>Use a Toyota HSR robot to conduct experiments to verify the performance.</a:t>
            </a:r>
            <a:endParaRPr lang="en-US" altLang="zh-CN" sz="2000" baseline="0" dirty="0">
              <a:solidFill>
                <a:schemeClr val="bg1"/>
              </a:solidFill>
            </a:endParaRPr>
          </a:p>
          <a:p>
            <a:pPr marL="342900" indent="-342900">
              <a:buFont typeface="Wingdings" panose="05000000000000000000" charset="0"/>
              <a:buChar char="Ø"/>
            </a:pPr>
            <a:r>
              <a:rPr lang="en-US" altLang="zh-CN" sz="2000" baseline="0" dirty="0">
                <a:solidFill>
                  <a:schemeClr val="bg1"/>
                </a:solidFill>
              </a:rPr>
              <a:t>Real-world methods require integration of observations through a time-integrated system: ORB-SLAM2. </a:t>
            </a:r>
            <a:endParaRPr lang="en-US" altLang="zh-CN" sz="2000" baseline="0" dirty="0">
              <a:solidFill>
                <a:schemeClr val="bg1"/>
              </a:solidFill>
            </a:endParaRPr>
          </a:p>
          <a:p>
            <a:pPr marL="342900" indent="-342900">
              <a:buFont typeface="Wingdings" panose="05000000000000000000" charset="0"/>
              <a:buChar char="Ø"/>
            </a:pPr>
            <a:r>
              <a:rPr lang="en-US" altLang="zh-CN" sz="2000" baseline="0" dirty="0">
                <a:solidFill>
                  <a:schemeClr val="bg1"/>
                </a:solidFill>
              </a:rPr>
              <a:t>Used the full approach in experiments: domain randomization in simulated training, and simulated domain randomization in the real world...</a:t>
            </a:r>
            <a:endParaRPr lang="en-US" altLang="zh-CN" sz="2000" baseline="0" dirty="0">
              <a:solidFill>
                <a:schemeClr val="bg1"/>
              </a:solidFill>
            </a:endParaRPr>
          </a:p>
        </p:txBody>
      </p:sp>
      <p:sp>
        <p:nvSpPr>
          <p:cNvPr id="9" name="文本框 8"/>
          <p:cNvSpPr txBox="1"/>
          <p:nvPr/>
        </p:nvSpPr>
        <p:spPr>
          <a:xfrm>
            <a:off x="126999" y="3803448"/>
            <a:ext cx="6741335" cy="2368550"/>
          </a:xfrm>
          <a:prstGeom prst="rect">
            <a:avLst/>
          </a:prstGeom>
          <a:noFill/>
        </p:spPr>
        <p:txBody>
          <a:bodyPr wrap="square" rtlCol="0">
            <a:spAutoFit/>
          </a:bodyPr>
          <a:lstStyle/>
          <a:p>
            <a:pPr algn="ctr"/>
            <a:r>
              <a:rPr lang="en-US" altLang="zh-CN" sz="2800" baseline="0" dirty="0">
                <a:solidFill>
                  <a:schemeClr val="bg1"/>
                </a:solidFill>
              </a:rPr>
              <a:t>Analysis</a:t>
            </a:r>
            <a:endParaRPr lang="en-US" altLang="zh-CN" sz="2800" baseline="0" dirty="0">
              <a:solidFill>
                <a:schemeClr val="bg1"/>
              </a:solidFill>
            </a:endParaRPr>
          </a:p>
          <a:p>
            <a:pPr marL="285750" indent="-285750">
              <a:buFont typeface="Wingdings" panose="05000000000000000000" charset="0"/>
              <a:buChar char="Ø"/>
            </a:pPr>
            <a:r>
              <a:rPr lang="en-US" altLang="zh-CN" sz="2000" baseline="0" dirty="0">
                <a:solidFill>
                  <a:schemeClr val="bg1"/>
                </a:solidFill>
              </a:rPr>
              <a:t>Relative to RGBD-baseline, the proposed agent can navigate through most configurations, solving many non-trivial cases.</a:t>
            </a:r>
            <a:endParaRPr lang="en-US" altLang="zh-CN" sz="2000" baseline="0" dirty="0">
              <a:solidFill>
                <a:schemeClr val="bg1"/>
              </a:solidFill>
            </a:endParaRPr>
          </a:p>
          <a:p>
            <a:pPr marL="285750" indent="-285750">
              <a:buFont typeface="Wingdings" panose="05000000000000000000" charset="0"/>
              <a:buChar char="Ø"/>
            </a:pPr>
            <a:r>
              <a:rPr lang="en-US" altLang="zh-CN" sz="2000" baseline="0" dirty="0">
                <a:solidFill>
                  <a:schemeClr val="bg1"/>
                </a:solidFill>
              </a:rPr>
              <a:t>Most suboptimal trajectories occurred when the target was behind the robot, while most failures were collisions with objects that were never in view, and collisions with edges of difficult objects such as chair legs.</a:t>
            </a:r>
            <a:endParaRPr lang="en-US" altLang="zh-CN" sz="2000" baseline="0" dirty="0">
              <a:solidFill>
                <a:schemeClr val="bg1"/>
              </a:solidFill>
            </a:endParaRPr>
          </a:p>
        </p:txBody>
      </p:sp>
      <p:sp>
        <p:nvSpPr>
          <p:cNvPr id="3" name="文本框 2"/>
          <p:cNvSpPr txBox="1"/>
          <p:nvPr/>
        </p:nvSpPr>
        <p:spPr>
          <a:xfrm>
            <a:off x="8286356" y="1344418"/>
            <a:ext cx="2024292" cy="521970"/>
          </a:xfrm>
          <a:prstGeom prst="rect">
            <a:avLst/>
          </a:prstGeom>
          <a:noFill/>
        </p:spPr>
        <p:txBody>
          <a:bodyPr wrap="square" rtlCol="0">
            <a:spAutoFit/>
          </a:bodyPr>
          <a:lstStyle/>
          <a:p>
            <a:pPr algn="ctr"/>
            <a:r>
              <a:rPr lang="en-US" altLang="zh-CN" sz="2800" baseline="0" dirty="0">
                <a:solidFill>
                  <a:schemeClr val="bg1"/>
                </a:solidFill>
              </a:rPr>
              <a:t>Result</a:t>
            </a:r>
            <a:endParaRPr lang="en-US" altLang="zh-CN" sz="2800" baseline="0" dirty="0">
              <a:solidFill>
                <a:schemeClr val="bg1"/>
              </a:solidFill>
            </a:endParaRPr>
          </a:p>
        </p:txBody>
      </p:sp>
      <p:sp>
        <p:nvSpPr>
          <p:cNvPr id="10" name="Footer Placeholder 5"/>
          <p:cNvSpPr>
            <a:spLocks noGrp="1"/>
          </p:cNvSpPr>
          <p:nvPr>
            <p:ph type="ftr" sz="quarter" idx="3"/>
            <p:custDataLst>
              <p:tags r:id="rId2"/>
            </p:custDataLst>
          </p:nvPr>
        </p:nvSpPr>
        <p:spPr>
          <a:xfrm>
            <a:off x="4022725" y="6483985"/>
            <a:ext cx="4116070" cy="365125"/>
          </a:xfrm>
        </p:spPr>
        <p:txBody>
          <a:bodyPr/>
          <a:lstStyle/>
          <a:p>
            <a:r>
              <a:rPr lang="en-US" altLang="zh-CN" dirty="0">
                <a:sym typeface="+mn-ea"/>
              </a:rPr>
              <a:t>Point Cloud Based Reinforcement Learning for Sim-to-Real and Partial Observability in Visual Navigation</a:t>
            </a:r>
            <a:endParaRPr lang="en-US" dirty="0"/>
          </a:p>
        </p:txBody>
      </p:sp>
      <p:sp>
        <p:nvSpPr>
          <p:cNvPr id="11" name="Date Placeholder 4"/>
          <p:cNvSpPr>
            <a:spLocks noGrp="1"/>
          </p:cNvSpPr>
          <p:nvPr>
            <p:ph type="dt" sz="half" idx="2"/>
            <p:custDataLst>
              <p:tags r:id="rId3"/>
            </p:custDataLst>
          </p:nvPr>
        </p:nvSpPr>
        <p:spPr/>
        <p:txBody>
          <a:bodyPr/>
          <a:lstStyle/>
          <a:p>
            <a:r>
              <a:rPr lang="zh-CN" altLang="en-US" dirty="0">
                <a:solidFill>
                  <a:schemeClr val="tx1"/>
                </a:solidFill>
                <a:sym typeface="+mn-ea"/>
              </a:rPr>
              <a:t>王鑫怡、邱望弘杰、张郁洁、黄宝仪、倪健翔</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Future Work for Paper</a:t>
            </a:r>
            <a:endParaRPr lang="en-US" dirty="0"/>
          </a:p>
        </p:txBody>
      </p:sp>
      <p:sp>
        <p:nvSpPr>
          <p:cNvPr id="3" name="Content Placeholder 2"/>
          <p:cNvSpPr>
            <a:spLocks noGrp="1"/>
          </p:cNvSpPr>
          <p:nvPr>
            <p:ph idx="1"/>
          </p:nvPr>
        </p:nvSpPr>
        <p:spPr>
          <a:xfrm>
            <a:off x="216000" y="1068311"/>
            <a:ext cx="11760000" cy="4860000"/>
          </a:xfrm>
        </p:spPr>
        <p:txBody>
          <a:bodyPr>
            <a:normAutofit/>
          </a:bodyPr>
          <a:lstStyle/>
          <a:p>
            <a:pPr marL="0" indent="0">
              <a:buNone/>
            </a:pPr>
            <a:r>
              <a:rPr lang="en-US" sz="3600" dirty="0"/>
              <a:t>Project extension from the author:</a:t>
            </a:r>
            <a:endParaRPr lang="en-US" sz="3600" dirty="0"/>
          </a:p>
          <a:p>
            <a:pPr>
              <a:buFont typeface="Wingdings" panose="05000000000000000000" charset="0"/>
              <a:buChar char="Ø"/>
            </a:pPr>
            <a:r>
              <a:rPr lang="en-US" sz="2400" dirty="0"/>
              <a:t> Most errors corresponds to objects which were never seen, RL signals not be enough</a:t>
            </a:r>
            <a:endParaRPr lang="en-US" sz="2400" dirty="0"/>
          </a:p>
          <a:p>
            <a:pPr marL="0" indent="0">
              <a:buFont typeface="Wingdings" panose="05000000000000000000" charset="0"/>
              <a:buNone/>
            </a:pPr>
            <a:r>
              <a:rPr lang="en-US" sz="2400" dirty="0"/>
              <a:t>   </a:t>
            </a:r>
            <a:r>
              <a:rPr lang="en-US" sz="2400" b="1" dirty="0"/>
              <a:t> </a:t>
            </a:r>
            <a:r>
              <a:rPr lang="en-US" sz="2400" b="1" dirty="0">
                <a:latin typeface="Arial" panose="020B0604020202020204" pitchFamily="34" charset="0"/>
                <a:cs typeface="Arial" panose="020B0604020202020204" pitchFamily="34" charset="0"/>
              </a:rPr>
              <a:t>→ </a:t>
            </a:r>
            <a:r>
              <a:rPr lang="en-US" sz="2400" dirty="0">
                <a:latin typeface="Times New Roman" panose="02020603050405020304" charset="0"/>
                <a:cs typeface="Times New Roman" panose="02020603050405020304" charset="0"/>
              </a:rPr>
              <a:t>D</a:t>
            </a:r>
            <a:r>
              <a:rPr lang="en-US" sz="2400" dirty="0"/>
              <a:t>irectlyself-supervised curiosity &amp; Common sense in the point cloud space</a:t>
            </a:r>
            <a:endParaRPr lang="en-US" sz="2400" dirty="0"/>
          </a:p>
          <a:p>
            <a:pPr lvl="0">
              <a:buFont typeface="Wingdings" panose="05000000000000000000" charset="0"/>
              <a:buChar char="Ø"/>
            </a:pPr>
            <a:r>
              <a:rPr lang="en-US" sz="2400" dirty="0">
                <a:solidFill>
                  <a:schemeClr val="bg1"/>
                </a:solidFill>
              </a:rPr>
              <a:t> Presents more benefits for more challenging visual navigation tasks.</a:t>
            </a:r>
            <a:endParaRPr lang="en-US" sz="2400" dirty="0">
              <a:solidFill>
                <a:schemeClr val="bg1"/>
              </a:solidFill>
            </a:endParaRPr>
          </a:p>
          <a:p>
            <a:pPr marL="0" indent="0">
              <a:buNone/>
            </a:pPr>
            <a:endParaRPr lang="en-US" b="1" dirty="0"/>
          </a:p>
          <a:p>
            <a:pPr marL="0" indent="0">
              <a:buNone/>
            </a:pPr>
            <a:r>
              <a:rPr lang="en-US" sz="3600" dirty="0"/>
              <a:t>From our points of view:</a:t>
            </a:r>
            <a:endParaRPr lang="en-US" sz="3600" dirty="0"/>
          </a:p>
          <a:p>
            <a:pPr>
              <a:buFont typeface="Wingdings" panose="05000000000000000000" charset="0"/>
              <a:buChar char="Ø"/>
            </a:pPr>
            <a:r>
              <a:rPr lang="en-US" sz="2400" dirty="0"/>
              <a:t>Introduce supervised learning in reinforcement learning to provide the correct strategy as supervision information.</a:t>
            </a:r>
            <a:endParaRPr lang="en-US" sz="2400" dirty="0"/>
          </a:p>
          <a:p>
            <a:pPr marL="0" indent="0">
              <a:buNone/>
            </a:pPr>
            <a:endParaRPr lang="en-US" sz="2400" b="1" dirty="0"/>
          </a:p>
        </p:txBody>
      </p:sp>
      <p:sp>
        <p:nvSpPr>
          <p:cNvPr id="5" name="Date Placeholder 4"/>
          <p:cNvSpPr>
            <a:spLocks noGrp="1"/>
          </p:cNvSpPr>
          <p:nvPr>
            <p:ph type="dt" sz="half" idx="2"/>
          </p:nvPr>
        </p:nvSpPr>
        <p:spPr/>
        <p:txBody>
          <a:bodyPr/>
          <a:lstStyle/>
          <a:p>
            <a:r>
              <a:rPr lang="zh-CN" altLang="en-US" dirty="0">
                <a:solidFill>
                  <a:schemeClr val="tx1"/>
                </a:solidFill>
                <a:sym typeface="+mn-ea"/>
              </a:rPr>
              <a:t>王鑫怡、邱望弘杰、张郁洁、黄宝仪、倪健翔</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4" name="Footer Placeholder 5"/>
          <p:cNvSpPr>
            <a:spLocks noGrp="1"/>
          </p:cNvSpPr>
          <p:nvPr>
            <p:ph type="ftr" sz="quarter" idx="3"/>
            <p:custDataLst>
              <p:tags r:id="rId1"/>
            </p:custDataLst>
          </p:nvPr>
        </p:nvSpPr>
        <p:spPr>
          <a:xfrm>
            <a:off x="4022725" y="6483985"/>
            <a:ext cx="4116070" cy="365125"/>
          </a:xfrm>
        </p:spPr>
        <p:txBody>
          <a:bodyPr/>
          <a:lstStyle/>
          <a:p>
            <a:r>
              <a:rPr lang="en-US" altLang="zh-CN" dirty="0">
                <a:sym typeface="+mn-ea"/>
              </a:rPr>
              <a:t>Point Cloud Based Reinforcement Learning for Sim-to-Real and Partial Observability in Visual Navigation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Summary</a:t>
            </a:r>
            <a:endParaRPr lang="en-US" dirty="0"/>
          </a:p>
        </p:txBody>
      </p:sp>
      <p:sp>
        <p:nvSpPr>
          <p:cNvPr id="3" name="Content Placeholder 2"/>
          <p:cNvSpPr>
            <a:spLocks noGrp="1"/>
          </p:cNvSpPr>
          <p:nvPr>
            <p:ph idx="1"/>
          </p:nvPr>
        </p:nvSpPr>
        <p:spPr/>
        <p:txBody>
          <a:bodyPr>
            <a:normAutofit/>
          </a:bodyPr>
          <a:lstStyle/>
          <a:p>
            <a:pPr marL="0" indent="0">
              <a:buNone/>
            </a:pPr>
            <a:endParaRPr lang="en-US" b="1" dirty="0"/>
          </a:p>
          <a:p>
            <a:pPr>
              <a:buFont typeface="Wingdings" panose="05000000000000000000" charset="0"/>
              <a:buChar char="Ø"/>
            </a:pPr>
            <a:r>
              <a:rPr lang="en-US" sz="3600" dirty="0"/>
              <a:t>Contribution:</a:t>
            </a:r>
            <a:endParaRPr lang="en-US" sz="3600" dirty="0"/>
          </a:p>
          <a:p>
            <a:pPr marL="685800" lvl="1" indent="0">
              <a:buFont typeface="Wingdings" panose="05000000000000000000" charset="0"/>
              <a:buNone/>
            </a:pPr>
            <a:r>
              <a:rPr lang="en-US" altLang="zh-CN" dirty="0">
                <a:solidFill>
                  <a:schemeClr val="bg1"/>
                </a:solidFill>
                <a:sym typeface="+mn-ea"/>
              </a:rPr>
              <a:t>(1)Propose a method propose a method to achieve out-of-the-box sim-to-real;</a:t>
            </a:r>
            <a:endParaRPr lang="en-US" altLang="zh-CN" dirty="0">
              <a:solidFill>
                <a:schemeClr val="bg1"/>
              </a:solidFill>
              <a:sym typeface="+mn-ea"/>
            </a:endParaRPr>
          </a:p>
          <a:p>
            <a:pPr marL="685800" lvl="1" indent="0">
              <a:buFont typeface="Wingdings" panose="05000000000000000000" charset="0"/>
              <a:buNone/>
            </a:pPr>
            <a:r>
              <a:rPr lang="en-US" altLang="zh-CN" dirty="0">
                <a:solidFill>
                  <a:schemeClr val="bg1"/>
                </a:solidFill>
                <a:sym typeface="+mn-ea"/>
              </a:rPr>
              <a:t>(2)Explicitly address the limited observability proper of robotic tasks;</a:t>
            </a:r>
            <a:endParaRPr lang="en-US" altLang="zh-CN" dirty="0">
              <a:solidFill>
                <a:schemeClr val="bg1"/>
              </a:solidFill>
              <a:sym typeface="+mn-ea"/>
            </a:endParaRPr>
          </a:p>
          <a:p>
            <a:pPr marL="685800" lvl="1" indent="0">
              <a:buFont typeface="Wingdings" panose="05000000000000000000" charset="0"/>
              <a:buNone/>
            </a:pPr>
            <a:r>
              <a:rPr lang="en-US" altLang="zh-CN" dirty="0">
                <a:solidFill>
                  <a:schemeClr val="bg1"/>
                </a:solidFill>
                <a:sym typeface="+mn-ea"/>
              </a:rPr>
              <a:t>(3)Present a point cloud network design that extracts multi-scale features.</a:t>
            </a:r>
            <a:endParaRPr lang="en-US" altLang="zh-CN" dirty="0">
              <a:solidFill>
                <a:schemeClr val="bg1"/>
              </a:solidFill>
              <a:sym typeface="+mn-ea"/>
            </a:endParaRPr>
          </a:p>
        </p:txBody>
      </p:sp>
      <p:sp>
        <p:nvSpPr>
          <p:cNvPr id="5" name="Date Placeholder 4"/>
          <p:cNvSpPr>
            <a:spLocks noGrp="1"/>
          </p:cNvSpPr>
          <p:nvPr>
            <p:ph type="dt" sz="half" idx="2"/>
          </p:nvPr>
        </p:nvSpPr>
        <p:spPr/>
        <p:txBody>
          <a:bodyPr/>
          <a:lstStyle/>
          <a:p>
            <a:r>
              <a:rPr lang="zh-CN" altLang="en-US" dirty="0">
                <a:solidFill>
                  <a:schemeClr val="tx1"/>
                </a:solidFill>
                <a:sym typeface="+mn-ea"/>
              </a:rPr>
              <a:t>王鑫怡、邱望弘杰、张郁洁、黄宝仪、倪健翔</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8" name="Footer Placeholder 5"/>
          <p:cNvSpPr>
            <a:spLocks noGrp="1"/>
          </p:cNvSpPr>
          <p:nvPr>
            <p:ph type="ftr" sz="quarter" idx="3"/>
            <p:custDataLst>
              <p:tags r:id="rId1"/>
            </p:custDataLst>
          </p:nvPr>
        </p:nvSpPr>
        <p:spPr>
          <a:xfrm>
            <a:off x="4022725" y="6483985"/>
            <a:ext cx="4116070" cy="365125"/>
          </a:xfrm>
        </p:spPr>
        <p:txBody>
          <a:bodyPr/>
          <a:lstStyle/>
          <a:p>
            <a:r>
              <a:rPr lang="en-US" altLang="zh-CN" dirty="0">
                <a:sym typeface="+mn-ea"/>
              </a:rPr>
              <a:t>Point Cloud Based Reinforcement Learning for Sim-to-Real and Partial Observability in Visual Navigation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US" dirty="0"/>
          </a:p>
        </p:txBody>
      </p:sp>
      <p:sp>
        <p:nvSpPr>
          <p:cNvPr id="5" name="Date Placeholder 4"/>
          <p:cNvSpPr>
            <a:spLocks noGrp="1"/>
          </p:cNvSpPr>
          <p:nvPr>
            <p:ph type="dt" sz="half" idx="2"/>
          </p:nvPr>
        </p:nvSpPr>
        <p:spPr/>
        <p:txBody>
          <a:bodyPr/>
          <a:lstStyle/>
          <a:p>
            <a:r>
              <a:rPr lang="zh-CN" altLang="en-US" dirty="0">
                <a:solidFill>
                  <a:schemeClr val="tx1"/>
                </a:solidFill>
                <a:sym typeface="+mn-ea"/>
              </a:rPr>
              <a:t>王鑫怡、邱望弘杰、张郁洁、黄宝仪、倪健翔</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12" name="文本框 11"/>
          <p:cNvSpPr txBox="1"/>
          <p:nvPr/>
        </p:nvSpPr>
        <p:spPr>
          <a:xfrm>
            <a:off x="200660" y="1180465"/>
            <a:ext cx="11760835" cy="4061460"/>
          </a:xfrm>
          <a:prstGeom prst="rect">
            <a:avLst/>
          </a:prstGeom>
          <a:noFill/>
        </p:spPr>
        <p:txBody>
          <a:bodyPr wrap="square" rtlCol="0">
            <a:spAutoFit/>
          </a:bodyPr>
          <a:lstStyle/>
          <a:p>
            <a:r>
              <a:rPr lang="en-US" altLang="zh-CN" sz="2400" b="1" baseline="0" dirty="0">
                <a:solidFill>
                  <a:schemeClr val="bg1"/>
                </a:solidFill>
              </a:rPr>
              <a:t>Cited in papers:</a:t>
            </a:r>
            <a:endParaRPr lang="en-US" altLang="zh-CN" sz="2400" b="1" baseline="0" dirty="0">
              <a:solidFill>
                <a:schemeClr val="bg1"/>
              </a:solidFill>
            </a:endParaRPr>
          </a:p>
          <a:p>
            <a:r>
              <a:rPr lang="en-US" altLang="zh-CN" dirty="0">
                <a:solidFill>
                  <a:schemeClr val="bg1"/>
                </a:solidFill>
                <a:sym typeface="+mn-ea"/>
              </a:rPr>
              <a:t>[1] </a:t>
            </a:r>
            <a:r>
              <a:rPr lang="zh-CN" altLang="en-US" baseline="0" dirty="0" err="1">
                <a:solidFill>
                  <a:schemeClr val="bg1"/>
                </a:solidFill>
              </a:rPr>
              <a:t>V. Mnih, K. Kavukcuoglu, D. Silver, A. A. Rusu, J. Veness, M. G.</a:t>
            </a:r>
            <a:r>
              <a:rPr lang="en-US" altLang="zh-CN" baseline="0" dirty="0" err="1">
                <a:solidFill>
                  <a:schemeClr val="bg1"/>
                </a:solidFill>
              </a:rPr>
              <a:t> </a:t>
            </a:r>
            <a:r>
              <a:rPr lang="zh-CN" altLang="en-US" baseline="0" dirty="0" err="1">
                <a:solidFill>
                  <a:schemeClr val="bg1"/>
                </a:solidFill>
              </a:rPr>
              <a:t>Bellemare, A. Graves, M. Riedmiller, A. K. Fidjeland, G. Ostrovski,</a:t>
            </a:r>
            <a:r>
              <a:rPr lang="en-US" altLang="zh-CN" baseline="0" dirty="0" err="1">
                <a:solidFill>
                  <a:schemeClr val="bg1"/>
                </a:solidFill>
              </a:rPr>
              <a:t> </a:t>
            </a:r>
            <a:r>
              <a:rPr lang="zh-CN" altLang="en-US" baseline="0" dirty="0" err="1">
                <a:solidFill>
                  <a:schemeClr val="bg1"/>
                </a:solidFill>
              </a:rPr>
              <a:t>S. Petersen, C. Beattie, A. Sadik, I. Antonoglou, H. King, D. Kumaran,</a:t>
            </a:r>
            <a:r>
              <a:rPr lang="en-US" altLang="zh-CN" baseline="0" dirty="0" err="1">
                <a:solidFill>
                  <a:schemeClr val="bg1"/>
                </a:solidFill>
              </a:rPr>
              <a:t> </a:t>
            </a:r>
            <a:r>
              <a:rPr lang="zh-CN" altLang="en-US" baseline="0" dirty="0" err="1">
                <a:solidFill>
                  <a:schemeClr val="bg1"/>
                </a:solidFill>
              </a:rPr>
              <a:t>D. Wierstra, S. Legg, and D. Hassabis, “Human-level control through</a:t>
            </a:r>
            <a:r>
              <a:rPr lang="en-US" altLang="zh-CN" baseline="0" dirty="0" err="1">
                <a:solidFill>
                  <a:schemeClr val="bg1"/>
                </a:solidFill>
              </a:rPr>
              <a:t> </a:t>
            </a:r>
            <a:r>
              <a:rPr lang="zh-CN" altLang="en-US" baseline="0" dirty="0" err="1">
                <a:solidFill>
                  <a:schemeClr val="bg1"/>
                </a:solidFill>
              </a:rPr>
              <a:t>deep reinforcement learning,” Nature, vol. 518, no. 7540, pp. 529–533,</a:t>
            </a:r>
            <a:r>
              <a:rPr lang="en-US" altLang="zh-CN" baseline="0" dirty="0" err="1">
                <a:solidFill>
                  <a:schemeClr val="bg1"/>
                </a:solidFill>
              </a:rPr>
              <a:t> </a:t>
            </a:r>
            <a:r>
              <a:rPr lang="zh-CN" altLang="en-US" baseline="0" dirty="0" err="1">
                <a:solidFill>
                  <a:schemeClr val="bg1"/>
                </a:solidFill>
              </a:rPr>
              <a:t>2015.</a:t>
            </a:r>
            <a:endParaRPr lang="zh-CN" altLang="en-US" baseline="0" dirty="0" err="1">
              <a:solidFill>
                <a:schemeClr val="bg1"/>
              </a:solidFill>
            </a:endParaRPr>
          </a:p>
          <a:p>
            <a:r>
              <a:rPr lang="en-US" altLang="zh-CN" dirty="0">
                <a:solidFill>
                  <a:schemeClr val="bg1"/>
                </a:solidFill>
                <a:sym typeface="+mn-ea"/>
              </a:rPr>
              <a:t>[2] Y. Zhu, R. Mottaghi, E. Kolve, J. J. Lim, A. Gupta, L. Fei-Fei, and </a:t>
            </a:r>
            <a:r>
              <a:rPr lang="zh-CN" altLang="en-US" baseline="0" dirty="0" err="1">
                <a:solidFill>
                  <a:schemeClr val="bg1"/>
                </a:solidFill>
              </a:rPr>
              <a:t>A. Farhadi, “Target-driven visual navigation in indoor scenes using</a:t>
            </a:r>
            <a:r>
              <a:rPr lang="en-US" altLang="zh-CN" baseline="0" dirty="0" err="1">
                <a:solidFill>
                  <a:schemeClr val="bg1"/>
                </a:solidFill>
              </a:rPr>
              <a:t> </a:t>
            </a:r>
            <a:r>
              <a:rPr lang="zh-CN" altLang="en-US" baseline="0" dirty="0" err="1">
                <a:solidFill>
                  <a:schemeClr val="bg1"/>
                </a:solidFill>
              </a:rPr>
              <a:t>deep reinforcement learning,” in IEEE International Conference on</a:t>
            </a:r>
            <a:r>
              <a:rPr lang="en-US" altLang="zh-CN" baseline="0" dirty="0" err="1">
                <a:solidFill>
                  <a:schemeClr val="bg1"/>
                </a:solidFill>
              </a:rPr>
              <a:t> </a:t>
            </a:r>
            <a:r>
              <a:rPr lang="zh-CN" altLang="en-US" baseline="0" dirty="0" err="1">
                <a:solidFill>
                  <a:schemeClr val="bg1"/>
                </a:solidFill>
              </a:rPr>
              <a:t>Robotics and Automation (ICRA), 2017.</a:t>
            </a:r>
            <a:endParaRPr lang="zh-CN" altLang="en-US" baseline="0" dirty="0" err="1">
              <a:solidFill>
                <a:schemeClr val="bg1"/>
              </a:solidFill>
            </a:endParaRPr>
          </a:p>
          <a:p>
            <a:r>
              <a:rPr lang="en-US" altLang="zh-CN" dirty="0">
                <a:solidFill>
                  <a:schemeClr val="bg1"/>
                </a:solidFill>
                <a:sym typeface="+mn-ea"/>
              </a:rPr>
              <a:t>[3] J. Zhang, L. Tai, P. Yun, Y. Xiong, M. Liu, J. Boedecker, and W. Burgard, “Vr-goggles for robots: Real-to-sim domain adaptation for visual control,” IEEE Robotics and Automation Letters, vol. 4, no. 2, pp. 1148–1155, April 2019.</a:t>
            </a:r>
            <a:endParaRPr lang="en-US" altLang="zh-CN" dirty="0">
              <a:solidFill>
                <a:schemeClr val="bg1"/>
              </a:solidFill>
              <a:sym typeface="+mn-ea"/>
            </a:endParaRPr>
          </a:p>
          <a:p>
            <a:r>
              <a:rPr lang="en-US" altLang="zh-CN" dirty="0">
                <a:solidFill>
                  <a:schemeClr val="bg1"/>
                </a:solidFill>
                <a:sym typeface="+mn-ea"/>
              </a:rPr>
              <a:t>[4] X. B. Peng, M. Andrychowicz, W. Zaremba, and P. Abbeel, “Sim-to_x0002_real transfer of robotic control with dynamics randomization,” in IEEE </a:t>
            </a:r>
            <a:r>
              <a:rPr lang="en-US" altLang="zh-CN" baseline="0" dirty="0" err="1">
                <a:solidFill>
                  <a:schemeClr val="bg1"/>
                </a:solidFill>
              </a:rPr>
              <a:t>International Conference on Robotics and Automation (ICRA), 2018.</a:t>
            </a:r>
            <a:endParaRPr lang="en-US" altLang="zh-CN" baseline="0" dirty="0" err="1">
              <a:solidFill>
                <a:schemeClr val="bg1"/>
              </a:solidFill>
            </a:endParaRPr>
          </a:p>
          <a:p>
            <a:r>
              <a:rPr lang="en-US" altLang="zh-CN" dirty="0">
                <a:solidFill>
                  <a:schemeClr val="bg1"/>
                </a:solidFill>
                <a:sym typeface="+mn-ea"/>
              </a:rPr>
              <a:t>[5]  M. Jaderberg, V. Mnih, W. M. Czarnecki, T. Schaul, J. Z. Leibo, D. Silver, and K. Kavukcuoglu, “Reinforcement learning with unsupervised auxiliary tasks,” in International Conference on Learning Representations (ICLR), 2017.</a:t>
            </a:r>
            <a:endParaRPr lang="en-US" altLang="zh-CN" dirty="0">
              <a:solidFill>
                <a:schemeClr val="bg1"/>
              </a:solidFill>
              <a:sym typeface="+mn-ea"/>
            </a:endParaRPr>
          </a:p>
          <a:p>
            <a:r>
              <a:rPr lang="en-US" altLang="zh-CN" dirty="0">
                <a:solidFill>
                  <a:schemeClr val="bg1"/>
                </a:solidFill>
                <a:sym typeface="+mn-ea"/>
              </a:rPr>
              <a:t>[6] F. Leiva, K. Lobos-Tsunekawa, and J. Ruiz-del Solar, “Collision </a:t>
            </a:r>
            <a:r>
              <a:rPr lang="en-US" altLang="zh-CN" baseline="0" dirty="0" err="1">
                <a:solidFill>
                  <a:schemeClr val="bg1"/>
                </a:solidFill>
              </a:rPr>
              <a:t>Avoidance for Indoor Service Robots Through Multimodal Deep Reinforcement Learning,” in RoboCup 2019: Robot World Cup XXIII, 2019.</a:t>
            </a:r>
            <a:endParaRPr lang="en-US" altLang="zh-CN" baseline="0" dirty="0" err="1">
              <a:solidFill>
                <a:schemeClr val="bg1"/>
              </a:solidFill>
            </a:endParaRPr>
          </a:p>
        </p:txBody>
      </p:sp>
      <p:sp>
        <p:nvSpPr>
          <p:cNvPr id="3" name="Footer Placeholder 5"/>
          <p:cNvSpPr>
            <a:spLocks noGrp="1"/>
          </p:cNvSpPr>
          <p:nvPr>
            <p:ph type="ftr" sz="quarter" idx="3"/>
            <p:custDataLst>
              <p:tags r:id="rId1"/>
            </p:custDataLst>
          </p:nvPr>
        </p:nvSpPr>
        <p:spPr>
          <a:xfrm>
            <a:off x="4022725" y="6483985"/>
            <a:ext cx="4116070" cy="365125"/>
          </a:xfrm>
        </p:spPr>
        <p:txBody>
          <a:bodyPr/>
          <a:lstStyle/>
          <a:p>
            <a:r>
              <a:rPr lang="en-US" altLang="zh-CN" dirty="0">
                <a:sym typeface="+mn-ea"/>
              </a:rPr>
              <a:t>Point Cloud Based Reinforcement Learning for Sim-to-Real and Partial Observability in Visual Navigation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zh-CN" dirty="0"/>
              <a:t>Q&amp;A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10" name="文本框 9"/>
          <p:cNvSpPr txBox="1"/>
          <p:nvPr/>
        </p:nvSpPr>
        <p:spPr>
          <a:xfrm>
            <a:off x="200660" y="3501390"/>
            <a:ext cx="6970395" cy="2768600"/>
          </a:xfrm>
          <a:prstGeom prst="rect">
            <a:avLst/>
          </a:prstGeom>
          <a:noFill/>
        </p:spPr>
        <p:txBody>
          <a:bodyPr wrap="square" rtlCol="0">
            <a:spAutoFit/>
          </a:bodyPr>
          <a:lstStyle/>
          <a:p>
            <a:pPr algn="ctr"/>
            <a:r>
              <a:rPr lang="en-US" altLang="zh-CN" sz="3600" dirty="0">
                <a:solidFill>
                  <a:schemeClr val="bg1"/>
                </a:solidFill>
              </a:rPr>
              <a:t> Reinforcement Learning(RL)</a:t>
            </a:r>
            <a:endParaRPr lang="en-US" altLang="zh-CN" sz="3600" dirty="0">
              <a:solidFill>
                <a:schemeClr val="bg1"/>
              </a:solidFill>
            </a:endParaRPr>
          </a:p>
          <a:p>
            <a:pPr marL="342900" indent="-342900" algn="l">
              <a:buFont typeface="Wingdings" panose="05000000000000000000" charset="0"/>
              <a:buChar char="Ø"/>
            </a:pPr>
            <a:r>
              <a:rPr lang="en-US" altLang="zh-CN" sz="2400" dirty="0">
                <a:solidFill>
                  <a:schemeClr val="bg1"/>
                </a:solidFill>
              </a:rPr>
              <a:t>Modeled as Markov Decision Process(MDP)</a:t>
            </a:r>
            <a:endParaRPr lang="en-US" altLang="zh-CN" sz="2400" dirty="0">
              <a:solidFill>
                <a:schemeClr val="bg1"/>
              </a:solidFill>
            </a:endParaRPr>
          </a:p>
          <a:p>
            <a:pPr marL="342900" indent="-342900">
              <a:buFont typeface="Wingdings" panose="05000000000000000000" charset="0"/>
              <a:buChar char="Ø"/>
            </a:pPr>
            <a:r>
              <a:rPr lang="en-US" altLang="zh-CN" sz="2400" dirty="0">
                <a:solidFill>
                  <a:schemeClr val="bg1"/>
                </a:solidFill>
              </a:rPr>
              <a:t>Learning a policy by interactions with the environment</a:t>
            </a:r>
            <a:endParaRPr lang="en-US" altLang="zh-CN" sz="2400" dirty="0">
              <a:solidFill>
                <a:schemeClr val="bg1"/>
              </a:solidFill>
            </a:endParaRPr>
          </a:p>
          <a:p>
            <a:pPr marL="342900" indent="-342900" algn="l">
              <a:buFont typeface="Wingdings" panose="05000000000000000000" charset="0"/>
              <a:buChar char="Ø"/>
            </a:pPr>
            <a:r>
              <a:rPr lang="en-US" altLang="zh-CN" sz="2400" baseline="0" dirty="0">
                <a:solidFill>
                  <a:schemeClr val="bg1"/>
                </a:solidFill>
              </a:rPr>
              <a:t>Focus on the desired behavior rather than implementation</a:t>
            </a:r>
            <a:r>
              <a:rPr lang="en-US" altLang="zh-CN" sz="2400" b="0" i="0" u="none" strike="noStrike" baseline="0" dirty="0">
                <a:latin typeface="NimbusRomNo9L-Regu"/>
              </a:rPr>
              <a:t>h</a:t>
            </a:r>
            <a:r>
              <a:rPr lang="en-US" altLang="zh-CN" sz="1800" b="0" i="0" u="none" strike="noStrike" baseline="0" dirty="0">
                <a:latin typeface="NimbusRomNo9L-Regu"/>
              </a:rPr>
              <a:t> the evironment</a:t>
            </a:r>
            <a:endParaRPr lang="en-US" altLang="zh-CN" baseline="0" dirty="0">
              <a:solidFill>
                <a:schemeClr val="bg1"/>
              </a:solidFill>
            </a:endParaRPr>
          </a:p>
        </p:txBody>
      </p:sp>
      <p:pic>
        <p:nvPicPr>
          <p:cNvPr id="12" name="图片 11"/>
          <p:cNvPicPr>
            <a:picLocks noChangeAspect="1"/>
          </p:cNvPicPr>
          <p:nvPr/>
        </p:nvPicPr>
        <p:blipFill rotWithShape="1">
          <a:blip r:embed="rId1"/>
          <a:srcRect l="1" r="25859"/>
          <a:stretch>
            <a:fillRect/>
          </a:stretch>
        </p:blipFill>
        <p:spPr>
          <a:xfrm>
            <a:off x="7171055" y="2120265"/>
            <a:ext cx="4768215" cy="2616835"/>
          </a:xfrm>
          <a:prstGeom prst="rect">
            <a:avLst/>
          </a:prstGeom>
        </p:spPr>
      </p:pic>
      <p:sp>
        <p:nvSpPr>
          <p:cNvPr id="13" name="文本框 12"/>
          <p:cNvSpPr txBox="1"/>
          <p:nvPr/>
        </p:nvSpPr>
        <p:spPr>
          <a:xfrm>
            <a:off x="200660" y="1340485"/>
            <a:ext cx="7232650" cy="1753235"/>
          </a:xfrm>
          <a:prstGeom prst="rect">
            <a:avLst/>
          </a:prstGeom>
          <a:noFill/>
        </p:spPr>
        <p:txBody>
          <a:bodyPr wrap="square" rtlCol="0">
            <a:spAutoFit/>
          </a:bodyPr>
          <a:lstStyle/>
          <a:p>
            <a:pPr algn="ctr"/>
            <a:r>
              <a:rPr lang="en-US" altLang="zh-CN" sz="3600" dirty="0">
                <a:solidFill>
                  <a:schemeClr val="bg1"/>
                </a:solidFill>
              </a:rPr>
              <a:t>Complex Robotic Tasks</a:t>
            </a:r>
            <a:endParaRPr lang="en-US" altLang="zh-CN" sz="3600" dirty="0">
              <a:solidFill>
                <a:schemeClr val="bg1"/>
              </a:solidFill>
            </a:endParaRPr>
          </a:p>
          <a:p>
            <a:pPr marL="342900" indent="-342900">
              <a:buFont typeface="Wingdings" panose="05000000000000000000" charset="0"/>
              <a:buChar char="Ø"/>
            </a:pPr>
            <a:r>
              <a:rPr lang="en-US" altLang="zh-CN" sz="2400" dirty="0">
                <a:solidFill>
                  <a:schemeClr val="bg1"/>
                </a:solidFill>
              </a:rPr>
              <a:t>Locomotion, Navigation , Manipulation, </a:t>
            </a:r>
            <a:r>
              <a:rPr lang="en-US" altLang="zh-CN" sz="2400" dirty="0" err="1">
                <a:solidFill>
                  <a:schemeClr val="bg1"/>
                </a:solidFill>
              </a:rPr>
              <a:t>etc</a:t>
            </a:r>
            <a:endParaRPr lang="en-US" altLang="zh-CN" sz="2400" dirty="0">
              <a:solidFill>
                <a:schemeClr val="bg1"/>
              </a:solidFill>
            </a:endParaRPr>
          </a:p>
          <a:p>
            <a:pPr marL="342900" indent="-342900">
              <a:buFont typeface="Wingdings" panose="05000000000000000000" charset="0"/>
              <a:buChar char="Ø"/>
            </a:pPr>
            <a:r>
              <a:rPr lang="en-US" altLang="zh-CN" sz="2400" dirty="0">
                <a:solidFill>
                  <a:schemeClr val="bg1"/>
                </a:solidFill>
              </a:rPr>
              <a:t>Having a sequential nature</a:t>
            </a:r>
            <a:endParaRPr lang="en-US" altLang="zh-CN" sz="2400" dirty="0">
              <a:solidFill>
                <a:schemeClr val="bg1"/>
              </a:solidFill>
            </a:endParaRPr>
          </a:p>
          <a:p>
            <a:pPr marL="342900" indent="-342900">
              <a:buFont typeface="Wingdings" panose="05000000000000000000" charset="0"/>
              <a:buChar char="Ø"/>
            </a:pPr>
            <a:r>
              <a:rPr lang="en-US" altLang="zh-CN" sz="2400" dirty="0">
                <a:solidFill>
                  <a:schemeClr val="bg1"/>
                </a:solidFill>
              </a:rPr>
              <a:t>Difficult to model</a:t>
            </a:r>
            <a:endParaRPr lang="en-US" altLang="zh-CN" sz="2400" dirty="0">
              <a:solidFill>
                <a:schemeClr val="bg1"/>
              </a:solidFill>
            </a:endParaRPr>
          </a:p>
        </p:txBody>
      </p:sp>
      <p:sp>
        <p:nvSpPr>
          <p:cNvPr id="3" name="Footer Placeholder 5"/>
          <p:cNvSpPr>
            <a:spLocks noGrp="1"/>
          </p:cNvSpPr>
          <p:nvPr>
            <p:ph type="ftr" sz="quarter" idx="3"/>
            <p:custDataLst>
              <p:tags r:id="rId2"/>
            </p:custDataLst>
          </p:nvPr>
        </p:nvSpPr>
        <p:spPr>
          <a:xfrm>
            <a:off x="4022725" y="6483985"/>
            <a:ext cx="4116070" cy="365125"/>
          </a:xfrm>
        </p:spPr>
        <p:txBody>
          <a:bodyPr/>
          <a:lstStyle/>
          <a:p>
            <a:r>
              <a:rPr lang="en-US" altLang="zh-CN" dirty="0">
                <a:sym typeface="+mn-ea"/>
              </a:rPr>
              <a:t>Point Cloud Based Reinforcement Learning for Sim-to-Real and Partial Observability in Visual Navigation</a:t>
            </a:r>
            <a:endParaRPr lang="en-US" dirty="0"/>
          </a:p>
        </p:txBody>
      </p:sp>
      <p:sp>
        <p:nvSpPr>
          <p:cNvPr id="8" name="Date Placeholder 4"/>
          <p:cNvSpPr>
            <a:spLocks noGrp="1"/>
          </p:cNvSpPr>
          <p:nvPr>
            <p:ph type="dt" sz="half" idx="2"/>
            <p:custDataLst>
              <p:tags r:id="rId3"/>
            </p:custDataLst>
          </p:nvPr>
        </p:nvSpPr>
        <p:spPr>
          <a:xfrm>
            <a:off x="200628" y="6483677"/>
            <a:ext cx="4444199" cy="365125"/>
          </a:xfrm>
        </p:spPr>
        <p:txBody>
          <a:bodyPr/>
          <a:lstStyle/>
          <a:p>
            <a:r>
              <a:rPr lang="zh-CN" altLang="en-US" dirty="0">
                <a:solidFill>
                  <a:schemeClr val="tx1"/>
                </a:solidFill>
                <a:sym typeface="+mn-ea"/>
              </a:rPr>
              <a:t>王鑫怡、邱望弘杰、张郁洁、黄宝仪、倪健翔</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 Problem</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8" name="文本框 7"/>
          <p:cNvSpPr txBox="1"/>
          <p:nvPr/>
        </p:nvSpPr>
        <p:spPr>
          <a:xfrm>
            <a:off x="200660" y="2001520"/>
            <a:ext cx="6541770" cy="2861310"/>
          </a:xfrm>
          <a:prstGeom prst="rect">
            <a:avLst/>
          </a:prstGeom>
          <a:noFill/>
        </p:spPr>
        <p:txBody>
          <a:bodyPr wrap="square" rtlCol="0">
            <a:spAutoFit/>
          </a:bodyPr>
          <a:lstStyle/>
          <a:p>
            <a:pPr algn="ctr"/>
            <a:r>
              <a:rPr lang="en-US" altLang="zh-CN" sz="3600" baseline="0" dirty="0">
                <a:solidFill>
                  <a:schemeClr val="bg1"/>
                </a:solidFill>
              </a:rPr>
              <a:t>Property of  RL</a:t>
            </a:r>
            <a:endParaRPr lang="en-US" altLang="zh-CN" sz="3600" b="1" baseline="0" dirty="0">
              <a:solidFill>
                <a:schemeClr val="bg1"/>
              </a:solidFill>
            </a:endParaRPr>
          </a:p>
          <a:p>
            <a:pPr marL="342900" indent="-342900">
              <a:buFont typeface="Wingdings" panose="05000000000000000000" charset="0"/>
              <a:buChar char="Ø"/>
            </a:pPr>
            <a:r>
              <a:rPr lang="en-US" altLang="zh-CN" sz="2400" dirty="0">
                <a:solidFill>
                  <a:schemeClr val="bg1"/>
                </a:solidFill>
              </a:rPr>
              <a:t>Require an enormous amount of data for training</a:t>
            </a:r>
            <a:endParaRPr lang="en-US" altLang="zh-CN" sz="2400" dirty="0">
              <a:solidFill>
                <a:schemeClr val="bg1"/>
              </a:solidFill>
            </a:endParaRPr>
          </a:p>
          <a:p>
            <a:pPr indent="0">
              <a:buFont typeface="Wingdings" panose="05000000000000000000" charset="0"/>
              <a:buNone/>
            </a:pPr>
            <a:endParaRPr lang="en-US" altLang="zh-CN" sz="2400" dirty="0">
              <a:solidFill>
                <a:schemeClr val="bg1"/>
              </a:solidFill>
            </a:endParaRPr>
          </a:p>
          <a:p>
            <a:pPr marL="342900" indent="-342900">
              <a:buFont typeface="Wingdings" panose="05000000000000000000" charset="0"/>
              <a:buChar char="Ø"/>
            </a:pPr>
            <a:r>
              <a:rPr lang="en-US" altLang="zh-CN" sz="2400" dirty="0">
                <a:solidFill>
                  <a:schemeClr val="bg1"/>
                </a:solidFill>
              </a:rPr>
              <a:t>Training in the robot is time-consuming and dangerous</a:t>
            </a:r>
            <a:endParaRPr lang="en-US" altLang="zh-CN" sz="2400" dirty="0">
              <a:solidFill>
                <a:schemeClr val="bg1"/>
              </a:solidFill>
            </a:endParaRPr>
          </a:p>
          <a:p>
            <a:pPr indent="0">
              <a:buFont typeface="Wingdings" panose="05000000000000000000" charset="0"/>
              <a:buNone/>
            </a:pPr>
            <a:endParaRPr lang="en-US" altLang="zh-CN" sz="2400" dirty="0">
              <a:solidFill>
                <a:schemeClr val="bg1"/>
              </a:solidFill>
            </a:endParaRPr>
          </a:p>
          <a:p>
            <a:pPr marL="342900" indent="-342900">
              <a:buFont typeface="Wingdings" panose="05000000000000000000" charset="0"/>
              <a:buChar char="Ø"/>
            </a:pPr>
            <a:r>
              <a:rPr lang="en-US" altLang="zh-CN" sz="2400" dirty="0">
                <a:solidFill>
                  <a:schemeClr val="bg1"/>
                </a:solidFill>
              </a:rPr>
              <a:t>Rely on training in the simulated environment  </a:t>
            </a:r>
            <a:endParaRPr lang="en-US" altLang="zh-CN" sz="2400" dirty="0">
              <a:solidFill>
                <a:schemeClr val="bg1"/>
              </a:solidFill>
            </a:endParaRPr>
          </a:p>
        </p:txBody>
      </p:sp>
      <p:grpSp>
        <p:nvGrpSpPr>
          <p:cNvPr id="22" name="组合 21"/>
          <p:cNvGrpSpPr/>
          <p:nvPr/>
        </p:nvGrpSpPr>
        <p:grpSpPr>
          <a:xfrm>
            <a:off x="6737350" y="2153920"/>
            <a:ext cx="5069205" cy="2687610"/>
            <a:chOff x="1344899" y="2134610"/>
            <a:chExt cx="6202273" cy="2956395"/>
          </a:xfrm>
        </p:grpSpPr>
        <p:pic>
          <p:nvPicPr>
            <p:cNvPr id="17" name="图片 16"/>
            <p:cNvPicPr>
              <a:picLocks noChangeAspect="1"/>
            </p:cNvPicPr>
            <p:nvPr/>
          </p:nvPicPr>
          <p:blipFill>
            <a:blip r:embed="rId1"/>
            <a:stretch>
              <a:fillRect/>
            </a:stretch>
          </p:blipFill>
          <p:spPr>
            <a:xfrm>
              <a:off x="1433030" y="2142418"/>
              <a:ext cx="2561844" cy="2537923"/>
            </a:xfrm>
            <a:prstGeom prst="rect">
              <a:avLst/>
            </a:prstGeom>
          </p:spPr>
        </p:pic>
        <p:pic>
          <p:nvPicPr>
            <p:cNvPr id="18" name="图片 17"/>
            <p:cNvPicPr>
              <a:picLocks noChangeAspect="1"/>
            </p:cNvPicPr>
            <p:nvPr/>
          </p:nvPicPr>
          <p:blipFill>
            <a:blip r:embed="rId2"/>
            <a:stretch>
              <a:fillRect/>
            </a:stretch>
          </p:blipFill>
          <p:spPr>
            <a:xfrm>
              <a:off x="4985328" y="2134610"/>
              <a:ext cx="2561844" cy="2545731"/>
            </a:xfrm>
            <a:prstGeom prst="rect">
              <a:avLst/>
            </a:prstGeom>
          </p:spPr>
        </p:pic>
        <p:sp>
          <p:nvSpPr>
            <p:cNvPr id="19" name="文本框 18"/>
            <p:cNvSpPr txBox="1"/>
            <p:nvPr/>
          </p:nvSpPr>
          <p:spPr>
            <a:xfrm>
              <a:off x="1344899" y="4753627"/>
              <a:ext cx="2724103" cy="337378"/>
            </a:xfrm>
            <a:prstGeom prst="rect">
              <a:avLst/>
            </a:prstGeom>
            <a:noFill/>
          </p:spPr>
          <p:txBody>
            <a:bodyPr wrap="square" rtlCol="0">
              <a:spAutoFit/>
            </a:bodyPr>
            <a:lstStyle/>
            <a:p>
              <a:r>
                <a:rPr lang="en-US" altLang="zh-CN" sz="1400" baseline="0" dirty="0">
                  <a:solidFill>
                    <a:schemeClr val="bg1"/>
                  </a:solidFill>
                </a:rPr>
                <a:t>Simulated Environment</a:t>
              </a:r>
              <a:endParaRPr lang="zh-CN" altLang="en-US" sz="1400" baseline="0" dirty="0" err="1">
                <a:solidFill>
                  <a:schemeClr val="bg1"/>
                </a:solidFill>
              </a:endParaRPr>
            </a:p>
          </p:txBody>
        </p:sp>
        <p:cxnSp>
          <p:nvCxnSpPr>
            <p:cNvPr id="20" name="直接箭头连接符 19"/>
            <p:cNvCxnSpPr/>
            <p:nvPr/>
          </p:nvCxnSpPr>
          <p:spPr>
            <a:xfrm>
              <a:off x="4157133" y="4950861"/>
              <a:ext cx="6519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985328" y="4746766"/>
              <a:ext cx="2561844" cy="337378"/>
            </a:xfrm>
            <a:prstGeom prst="rect">
              <a:avLst/>
            </a:prstGeom>
            <a:noFill/>
          </p:spPr>
          <p:txBody>
            <a:bodyPr wrap="square" rtlCol="0">
              <a:spAutoFit/>
            </a:bodyPr>
            <a:lstStyle/>
            <a:p>
              <a:pPr algn="ctr"/>
              <a:r>
                <a:rPr lang="en-US" altLang="zh-CN" sz="1400" baseline="0" dirty="0">
                  <a:solidFill>
                    <a:schemeClr val="bg1"/>
                  </a:solidFill>
                </a:rPr>
                <a:t>Real Environment</a:t>
              </a:r>
              <a:endParaRPr lang="zh-CN" altLang="en-US" sz="1400" baseline="0" dirty="0" err="1">
                <a:solidFill>
                  <a:schemeClr val="bg1"/>
                </a:solidFill>
              </a:endParaRPr>
            </a:p>
          </p:txBody>
        </p:sp>
      </p:grpSp>
      <p:sp>
        <p:nvSpPr>
          <p:cNvPr id="9" name="Footer Placeholder 5"/>
          <p:cNvSpPr>
            <a:spLocks noGrp="1"/>
          </p:cNvSpPr>
          <p:nvPr>
            <p:ph type="ftr" sz="quarter" idx="3"/>
            <p:custDataLst>
              <p:tags r:id="rId3"/>
            </p:custDataLst>
          </p:nvPr>
        </p:nvSpPr>
        <p:spPr>
          <a:xfrm>
            <a:off x="4022725" y="6483985"/>
            <a:ext cx="4116070" cy="365125"/>
          </a:xfrm>
        </p:spPr>
        <p:txBody>
          <a:bodyPr/>
          <a:lstStyle/>
          <a:p>
            <a:r>
              <a:rPr lang="en-US" altLang="zh-CN" dirty="0">
                <a:sym typeface="+mn-ea"/>
              </a:rPr>
              <a:t>Point Cloud Based Reinforcement Learning for Sim-to-Real and Partial Observability in Visual Navigation</a:t>
            </a:r>
            <a:endParaRPr lang="en-US" dirty="0"/>
          </a:p>
        </p:txBody>
      </p:sp>
      <p:sp>
        <p:nvSpPr>
          <p:cNvPr id="10" name="Date Placeholder 4"/>
          <p:cNvSpPr>
            <a:spLocks noGrp="1"/>
          </p:cNvSpPr>
          <p:nvPr>
            <p:ph type="dt" sz="half" idx="2"/>
            <p:custDataLst>
              <p:tags r:id="rId4"/>
            </p:custDataLst>
          </p:nvPr>
        </p:nvSpPr>
        <p:spPr/>
        <p:txBody>
          <a:bodyPr/>
          <a:lstStyle/>
          <a:p>
            <a:r>
              <a:rPr lang="zh-CN" altLang="en-US" dirty="0">
                <a:solidFill>
                  <a:schemeClr val="tx1"/>
                </a:solidFill>
                <a:sym typeface="+mn-ea"/>
              </a:rPr>
              <a:t>王鑫怡、邱望弘杰、张郁洁、黄宝仪、倪健翔</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 Problem</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22" name="文本框 21"/>
          <p:cNvSpPr txBox="1"/>
          <p:nvPr/>
        </p:nvSpPr>
        <p:spPr>
          <a:xfrm>
            <a:off x="200660" y="1306830"/>
            <a:ext cx="5361940" cy="1014730"/>
          </a:xfrm>
          <a:prstGeom prst="rect">
            <a:avLst/>
          </a:prstGeom>
          <a:noFill/>
        </p:spPr>
        <p:txBody>
          <a:bodyPr wrap="square" rtlCol="0">
            <a:spAutoFit/>
          </a:bodyPr>
          <a:lstStyle/>
          <a:p>
            <a:pPr algn="ctr"/>
            <a:r>
              <a:rPr lang="en-US" altLang="zh-CN" sz="3600" baseline="0" dirty="0">
                <a:solidFill>
                  <a:schemeClr val="bg1"/>
                </a:solidFill>
              </a:rPr>
              <a:t>Property of  RL</a:t>
            </a:r>
            <a:endParaRPr lang="en-US" altLang="zh-CN" sz="2400" baseline="0" dirty="0">
              <a:solidFill>
                <a:schemeClr val="bg1"/>
              </a:solidFill>
            </a:endParaRPr>
          </a:p>
          <a:p>
            <a:pPr marL="342900" indent="-342900">
              <a:buFont typeface="Wingdings" panose="05000000000000000000" charset="0"/>
              <a:buChar char="Ø"/>
            </a:pPr>
            <a:r>
              <a:rPr lang="en-US" altLang="zh-CN" sz="2400" dirty="0">
                <a:solidFill>
                  <a:schemeClr val="bg1"/>
                </a:solidFill>
              </a:rPr>
              <a:t>Observations are used instead of states</a:t>
            </a:r>
            <a:endParaRPr lang="en-US" altLang="zh-CN" sz="2400" dirty="0">
              <a:solidFill>
                <a:schemeClr val="bg1"/>
              </a:solidFill>
            </a:endParaRPr>
          </a:p>
        </p:txBody>
      </p:sp>
      <p:cxnSp>
        <p:nvCxnSpPr>
          <p:cNvPr id="24" name="直接连接符 23"/>
          <p:cNvCxnSpPr>
            <a:stCxn id="21" idx="2"/>
            <a:endCxn id="6" idx="0"/>
          </p:cNvCxnSpPr>
          <p:nvPr/>
        </p:nvCxnSpPr>
        <p:spPr>
          <a:xfrm>
            <a:off x="6080956" y="1517651"/>
            <a:ext cx="15044" cy="4966026"/>
          </a:xfrm>
          <a:prstGeom prst="line">
            <a:avLst/>
          </a:prstGeom>
          <a:ln>
            <a:solidFill>
              <a:srgbClr val="14A599"/>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01295" y="3195955"/>
            <a:ext cx="5566410" cy="2676525"/>
          </a:xfrm>
          <a:prstGeom prst="rect">
            <a:avLst/>
          </a:prstGeom>
          <a:noFill/>
        </p:spPr>
        <p:txBody>
          <a:bodyPr wrap="square" rtlCol="0">
            <a:spAutoFit/>
          </a:bodyPr>
          <a:lstStyle/>
          <a:p>
            <a:pPr algn="ctr"/>
            <a:r>
              <a:rPr lang="en-US" altLang="zh-CN" sz="3600" dirty="0">
                <a:solidFill>
                  <a:schemeClr val="bg1"/>
                </a:solidFill>
              </a:rPr>
              <a:t>Limited Observability Problem</a:t>
            </a:r>
            <a:endParaRPr lang="en-US" altLang="zh-CN" sz="2400" dirty="0">
              <a:solidFill>
                <a:schemeClr val="bg1"/>
              </a:solidFill>
            </a:endParaRPr>
          </a:p>
          <a:p>
            <a:pPr marL="285750" indent="-285750" algn="l">
              <a:buFont typeface="Wingdings" panose="05000000000000000000" charset="0"/>
              <a:buChar char="Ø"/>
            </a:pPr>
            <a:r>
              <a:rPr lang="en-US" altLang="zh-CN" sz="2400" dirty="0">
                <a:solidFill>
                  <a:schemeClr val="bg1"/>
                </a:solidFill>
              </a:rPr>
              <a:t>Observability refers to the ability:</a:t>
            </a:r>
            <a:endParaRPr lang="en-US" altLang="zh-CN" sz="2400" dirty="0">
              <a:solidFill>
                <a:schemeClr val="bg1"/>
              </a:solidFill>
            </a:endParaRPr>
          </a:p>
          <a:p>
            <a:pPr indent="457200" algn="l">
              <a:buFont typeface="Wingdings" panose="05000000000000000000" charset="0"/>
              <a:buNone/>
            </a:pPr>
            <a:r>
              <a:rPr lang="en-US" altLang="zh-CN" sz="2400" dirty="0">
                <a:solidFill>
                  <a:schemeClr val="bg1"/>
                </a:solidFill>
              </a:rPr>
              <a:t>output data/observation </a:t>
            </a:r>
            <a:r>
              <a:rPr lang="en-US" altLang="zh-CN" sz="2400" dirty="0">
                <a:solidFill>
                  <a:schemeClr val="bg1"/>
                </a:solidFill>
                <a:latin typeface="Arial" panose="020B0604020202020204" pitchFamily="34" charset="0"/>
                <a:cs typeface="Arial" panose="020B0604020202020204" pitchFamily="34" charset="0"/>
              </a:rPr>
              <a:t>→</a:t>
            </a:r>
            <a:r>
              <a:rPr lang="en-US" altLang="zh-CN" sz="2400" dirty="0">
                <a:solidFill>
                  <a:schemeClr val="bg1"/>
                </a:solidFill>
              </a:rPr>
              <a:t> current state</a:t>
            </a:r>
            <a:endParaRPr lang="en-US" altLang="zh-CN" sz="2400" dirty="0">
              <a:solidFill>
                <a:schemeClr val="bg1"/>
              </a:solidFill>
            </a:endParaRPr>
          </a:p>
          <a:p>
            <a:pPr marL="285750" indent="-285750" algn="l">
              <a:buFont typeface="Wingdings" panose="05000000000000000000" charset="0"/>
              <a:buChar char="Ø"/>
            </a:pPr>
            <a:r>
              <a:rPr lang="en-US" altLang="zh-CN" sz="2400" dirty="0">
                <a:solidFill>
                  <a:schemeClr val="bg1"/>
                </a:solidFill>
              </a:rPr>
              <a:t>Limited observability proper of robotic tasks</a:t>
            </a:r>
            <a:endParaRPr lang="en-US" altLang="zh-CN" sz="2400" dirty="0">
              <a:solidFill>
                <a:schemeClr val="bg1"/>
              </a:solidFill>
            </a:endParaRPr>
          </a:p>
        </p:txBody>
      </p:sp>
      <p:sp>
        <p:nvSpPr>
          <p:cNvPr id="26" name="文本框 25"/>
          <p:cNvSpPr txBox="1"/>
          <p:nvPr/>
        </p:nvSpPr>
        <p:spPr>
          <a:xfrm>
            <a:off x="6409055" y="1370965"/>
            <a:ext cx="5551170" cy="2306955"/>
          </a:xfrm>
          <a:prstGeom prst="rect">
            <a:avLst/>
          </a:prstGeom>
          <a:noFill/>
        </p:spPr>
        <p:txBody>
          <a:bodyPr wrap="square" rtlCol="0">
            <a:spAutoFit/>
          </a:bodyPr>
          <a:lstStyle/>
          <a:p>
            <a:pPr algn="ctr"/>
            <a:r>
              <a:rPr lang="en-US" altLang="zh-CN" sz="3600" dirty="0">
                <a:solidFill>
                  <a:schemeClr val="bg1"/>
                </a:solidFill>
              </a:rPr>
              <a:t>Limitations of Current Solutions</a:t>
            </a:r>
            <a:endParaRPr lang="en-US" altLang="zh-CN" sz="2400" dirty="0">
              <a:solidFill>
                <a:schemeClr val="bg1"/>
              </a:solidFill>
            </a:endParaRPr>
          </a:p>
          <a:p>
            <a:pPr marL="342900" indent="-342900">
              <a:buFont typeface="Wingdings" panose="05000000000000000000" charset="0"/>
              <a:buChar char="Ø"/>
            </a:pPr>
            <a:r>
              <a:rPr lang="en-US" altLang="zh-CN" sz="2400" dirty="0">
                <a:solidFill>
                  <a:schemeClr val="bg1"/>
                </a:solidFill>
              </a:rPr>
              <a:t>Hard to handle long sequences</a:t>
            </a:r>
            <a:endParaRPr lang="en-US" altLang="zh-CN" sz="2400" b="1" dirty="0">
              <a:solidFill>
                <a:schemeClr val="bg1"/>
              </a:solidFill>
            </a:endParaRPr>
          </a:p>
          <a:p>
            <a:pPr marL="342900" indent="-342900">
              <a:buFont typeface="Wingdings" panose="05000000000000000000" charset="0"/>
              <a:buChar char="Ø"/>
            </a:pPr>
            <a:r>
              <a:rPr lang="en-US" altLang="zh-CN" sz="2400" dirty="0">
                <a:solidFill>
                  <a:schemeClr val="bg1"/>
                </a:solidFill>
              </a:rPr>
              <a:t>Task-specific, Poor generalization</a:t>
            </a:r>
            <a:endParaRPr lang="en-US" altLang="zh-CN" sz="2400" dirty="0">
              <a:solidFill>
                <a:schemeClr val="bg1"/>
              </a:solidFill>
            </a:endParaRPr>
          </a:p>
          <a:p>
            <a:endParaRPr lang="en-US" altLang="zh-CN" sz="2400" b="1" baseline="0" dirty="0">
              <a:solidFill>
                <a:schemeClr val="bg1"/>
              </a:solidFill>
            </a:endParaRPr>
          </a:p>
        </p:txBody>
      </p:sp>
      <p:sp>
        <p:nvSpPr>
          <p:cNvPr id="4" name="Footer Placeholder 5"/>
          <p:cNvSpPr>
            <a:spLocks noGrp="1"/>
          </p:cNvSpPr>
          <p:nvPr>
            <p:ph type="ftr" sz="quarter" idx="3"/>
            <p:custDataLst>
              <p:tags r:id="rId1"/>
            </p:custDataLst>
          </p:nvPr>
        </p:nvSpPr>
        <p:spPr>
          <a:xfrm>
            <a:off x="4022725" y="6483985"/>
            <a:ext cx="4116070" cy="365125"/>
          </a:xfrm>
        </p:spPr>
        <p:txBody>
          <a:bodyPr/>
          <a:p>
            <a:r>
              <a:rPr lang="en-US" altLang="zh-CN" dirty="0">
                <a:sym typeface="+mn-ea"/>
              </a:rPr>
              <a:t>Point Cloud Based Reinforcement Learning for Sim-to-Real and Partial Observability in Visual Navigation</a:t>
            </a:r>
            <a:endParaRPr lang="en-US" dirty="0"/>
          </a:p>
        </p:txBody>
      </p:sp>
      <p:sp>
        <p:nvSpPr>
          <p:cNvPr id="8" name="Date Placeholder 4"/>
          <p:cNvSpPr>
            <a:spLocks noGrp="1"/>
          </p:cNvSpPr>
          <p:nvPr>
            <p:ph type="dt" sz="half" idx="2"/>
            <p:custDataLst>
              <p:tags r:id="rId2"/>
            </p:custDataLst>
          </p:nvPr>
        </p:nvSpPr>
        <p:spPr/>
        <p:txBody>
          <a:bodyPr/>
          <a:lstStyle/>
          <a:p>
            <a:r>
              <a:rPr lang="zh-CN" altLang="en-US" dirty="0">
                <a:solidFill>
                  <a:schemeClr val="tx1"/>
                </a:solidFill>
                <a:sym typeface="+mn-ea"/>
              </a:rPr>
              <a:t>王鑫怡、邱望弘杰、张郁洁、黄宝仪、倪健翔</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Related Work </a:t>
            </a:r>
            <a:endParaRPr lang="en-US" dirty="0"/>
          </a:p>
        </p:txBody>
      </p:sp>
      <p:sp>
        <p:nvSpPr>
          <p:cNvPr id="5" name="Date Placeholder 4"/>
          <p:cNvSpPr>
            <a:spLocks noGrp="1"/>
          </p:cNvSpPr>
          <p:nvPr>
            <p:ph type="dt" sz="half" idx="2"/>
          </p:nvPr>
        </p:nvSpPr>
        <p:spPr/>
        <p:txBody>
          <a:bodyPr/>
          <a:lstStyle/>
          <a:p>
            <a:r>
              <a:rPr lang="zh-CN" altLang="en-US" dirty="0">
                <a:solidFill>
                  <a:schemeClr val="tx1"/>
                </a:solidFill>
                <a:sym typeface="+mn-ea"/>
              </a:rPr>
              <a:t>王鑫怡、邱望弘杰、张郁洁、黄宝仪、倪健翔</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Content Placeholder 2"/>
          <p:cNvSpPr>
            <a:spLocks noGrp="1"/>
          </p:cNvSpPr>
          <p:nvPr>
            <p:ph idx="1"/>
            <p:custDataLst>
              <p:tags r:id="rId1"/>
            </p:custDataLst>
          </p:nvPr>
        </p:nvSpPr>
        <p:spPr>
          <a:xfrm>
            <a:off x="200660" y="1219835"/>
            <a:ext cx="11760200" cy="4860290"/>
          </a:xfrm>
        </p:spPr>
        <p:txBody>
          <a:bodyPr>
            <a:normAutofit fontScale="90000"/>
          </a:bodyPr>
          <a:p>
            <a:pPr marL="0" indent="0" algn="ctr">
              <a:buNone/>
            </a:pPr>
            <a:r>
              <a:rPr lang="en-US" sz="4000" dirty="0"/>
              <a:t>A: Visual Navigation</a:t>
            </a:r>
            <a:endParaRPr lang="en-US" sz="4000" dirty="0"/>
          </a:p>
          <a:p>
            <a:pPr>
              <a:buFont typeface="Wingdings" panose="05000000000000000000" charset="0"/>
              <a:buChar char="Ø"/>
            </a:pPr>
            <a:r>
              <a:rPr lang="en-US" sz="2700" dirty="0"/>
              <a:t>Former: perform poorly when used on unseen environments, due to a high number of environment-specific parameters.</a:t>
            </a:r>
            <a:endParaRPr lang="en-US" sz="2700" dirty="0"/>
          </a:p>
          <a:p>
            <a:pPr>
              <a:buFont typeface="Wingdings" panose="05000000000000000000" charset="0"/>
              <a:buChar char="Ø"/>
            </a:pPr>
            <a:r>
              <a:rPr lang="en-US" sz="2700" dirty="0"/>
              <a:t>New: using RL agents solve visual navigation tasks have almost perfect SPL score in simulations.</a:t>
            </a:r>
            <a:endParaRPr lang="en-US" sz="2700" dirty="0"/>
          </a:p>
          <a:p>
            <a:pPr marL="0" indent="0" algn="ctr">
              <a:buNone/>
            </a:pPr>
            <a:r>
              <a:rPr lang="en-US" sz="4000" dirty="0"/>
              <a:t>B: Sim-to-Real</a:t>
            </a:r>
            <a:endParaRPr lang="en-US" sz="4000" dirty="0"/>
          </a:p>
          <a:p>
            <a:pPr>
              <a:buFont typeface="Wingdings" panose="05000000000000000000" charset="0"/>
              <a:buChar char="Ø"/>
            </a:pPr>
            <a:r>
              <a:rPr lang="en-US" sz="2700" dirty="0"/>
              <a:t>Using photorealistic simulators  reconstruct real environments.</a:t>
            </a:r>
            <a:endParaRPr lang="en-US" sz="2700" dirty="0"/>
          </a:p>
          <a:p>
            <a:pPr>
              <a:buFont typeface="Wingdings" panose="05000000000000000000" charset="0"/>
              <a:buChar char="Ø"/>
            </a:pPr>
            <a:r>
              <a:rPr lang="en-US" sz="2700" dirty="0"/>
              <a:t>Training agents in environments</a:t>
            </a:r>
            <a:r>
              <a:rPr lang="en-US" sz="2700" b="1" dirty="0"/>
              <a:t> </a:t>
            </a:r>
            <a:r>
              <a:rPr lang="en-US" sz="2700" b="1" dirty="0">
                <a:latin typeface="Arial" panose="020B0604020202020204" pitchFamily="34" charset="0"/>
                <a:cs typeface="Arial" panose="020B0604020202020204" pitchFamily="34" charset="0"/>
              </a:rPr>
              <a:t>→</a:t>
            </a:r>
            <a:r>
              <a:rPr lang="en-US" sz="2700" dirty="0">
                <a:latin typeface="Arial" panose="020B0604020202020204" pitchFamily="34" charset="0"/>
                <a:cs typeface="Arial" panose="020B0604020202020204" pitchFamily="34" charset="0"/>
              </a:rPr>
              <a:t> </a:t>
            </a:r>
            <a:r>
              <a:rPr lang="en-US" sz="2700" dirty="0"/>
              <a:t>A successful Sim-to-Real transfer obtained</a:t>
            </a:r>
            <a:endParaRPr lang="en-US" sz="2700" dirty="0"/>
          </a:p>
          <a:p>
            <a:pPr>
              <a:buFont typeface="Wingdings" panose="05000000000000000000" charset="0"/>
              <a:buChar char="Ø"/>
            </a:pPr>
            <a:r>
              <a:rPr lang="en-US" sz="2700" dirty="0"/>
              <a:t>Cons: Simulated robot’s performance is strongly affected when it presents changes between training and evaluation.</a:t>
            </a:r>
            <a:endParaRPr lang="en-US" sz="2700" dirty="0"/>
          </a:p>
        </p:txBody>
      </p:sp>
      <p:sp>
        <p:nvSpPr>
          <p:cNvPr id="4" name="Footer Placeholder 5"/>
          <p:cNvSpPr>
            <a:spLocks noGrp="1"/>
          </p:cNvSpPr>
          <p:nvPr>
            <p:ph type="ftr" sz="quarter" idx="3"/>
            <p:custDataLst>
              <p:tags r:id="rId2"/>
            </p:custDataLst>
          </p:nvPr>
        </p:nvSpPr>
        <p:spPr>
          <a:xfrm>
            <a:off x="4022725" y="6483985"/>
            <a:ext cx="4116070" cy="365125"/>
          </a:xfrm>
        </p:spPr>
        <p:txBody>
          <a:bodyPr/>
          <a:lstStyle/>
          <a:p>
            <a:r>
              <a:rPr lang="en-US" altLang="zh-CN" dirty="0">
                <a:sym typeface="+mn-ea"/>
              </a:rPr>
              <a:t>Point Cloud Based Reinforcement Learning for Sim-to-Real and Partial Observability in Visual Navigation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Method</a:t>
            </a:r>
            <a:endParaRPr lang="en-US" dirty="0"/>
          </a:p>
        </p:txBody>
      </p:sp>
      <p:sp>
        <p:nvSpPr>
          <p:cNvPr id="3" name="Content Placeholder 2"/>
          <p:cNvSpPr>
            <a:spLocks noGrp="1"/>
          </p:cNvSpPr>
          <p:nvPr>
            <p:ph idx="1"/>
          </p:nvPr>
        </p:nvSpPr>
        <p:spPr>
          <a:xfrm>
            <a:off x="200628" y="1010549"/>
            <a:ext cx="12174844" cy="6553225"/>
          </a:xfrm>
        </p:spPr>
        <p:txBody>
          <a:bodyPr>
            <a:normAutofit/>
          </a:bodyPr>
          <a:lstStyle/>
          <a:p>
            <a:pPr marL="0" indent="0">
              <a:buNone/>
            </a:pPr>
            <a:r>
              <a:rPr lang="en-US" b="1" dirty="0"/>
              <a:t>The proposed method for sim-to-real transfer focuses on </a:t>
            </a:r>
            <a:r>
              <a:rPr lang="en-US" b="1" u="sng" dirty="0"/>
              <a:t>building a canonical space</a:t>
            </a:r>
            <a:r>
              <a:rPr lang="en-US" b="1" dirty="0"/>
              <a:t> that enables observations to be projected in a standard form independent of the robot and non-essential environmental characteristics.</a:t>
            </a:r>
            <a:endParaRPr lang="en-US" b="1" dirty="0"/>
          </a:p>
          <a:p>
            <a:pPr marL="0" indent="0">
              <a:buNone/>
            </a:pPr>
            <a:endParaRPr lang="en-US" b="1" dirty="0"/>
          </a:p>
          <a:p>
            <a:pPr>
              <a:buFont typeface="Wingdings" panose="05000000000000000000" pitchFamily="2" charset="2"/>
              <a:buChar char="Ø"/>
            </a:pPr>
            <a:r>
              <a:rPr lang="en-US" sz="2400" dirty="0"/>
              <a:t>The method uses depth sensors, such as RGBD or depth images, but instead of considering their information as images, they are treated as point clouds. </a:t>
            </a:r>
            <a:endParaRPr lang="en-US" sz="2400" dirty="0"/>
          </a:p>
          <a:p>
            <a:pPr marL="0" indent="0">
              <a:buFont typeface="Wingdings" panose="05000000000000000000" pitchFamily="2" charset="2"/>
              <a:buNone/>
            </a:pPr>
            <a:endParaRPr lang="en-US" sz="2400" dirty="0"/>
          </a:p>
          <a:p>
            <a:pPr>
              <a:buFont typeface="Wingdings" panose="05000000000000000000" pitchFamily="2" charset="2"/>
              <a:buChar char="Ø"/>
            </a:pPr>
            <a:r>
              <a:rPr lang="en-US" sz="2400" dirty="0"/>
              <a:t>These point clouds are projected onto a fixed frame of the robot to obtain a collection of points that are agnostic of the camera itself.</a:t>
            </a:r>
            <a:endParaRPr lang="en-US" sz="2400" dirty="0"/>
          </a:p>
          <a:p>
            <a:pPr marL="0" indent="0">
              <a:buFont typeface="Wingdings" panose="05000000000000000000" pitchFamily="2" charset="2"/>
              <a:buNone/>
            </a:pPr>
            <a:endParaRPr lang="en-US" sz="2400" dirty="0"/>
          </a:p>
          <a:p>
            <a:pPr>
              <a:buFont typeface="Wingdings" panose="05000000000000000000" pitchFamily="2" charset="2"/>
              <a:buChar char="Ø"/>
            </a:pPr>
            <a:r>
              <a:rPr lang="en-US" sz="2400" dirty="0" err="1"/>
              <a:t>rew</a:t>
            </a:r>
            <a:r>
              <a:rPr lang="en-US" sz="2400" dirty="0"/>
              <a:t>(t)=−slackness−</a:t>
            </a:r>
            <a:r>
              <a:rPr lang="en-US" sz="2400" dirty="0" err="1"/>
              <a:t>distgoal</a:t>
            </a:r>
            <a:r>
              <a:rPr lang="en-US" sz="2400" dirty="0"/>
              <a:t>(t)+success(t)</a:t>
            </a:r>
            <a:endParaRPr lang="en-US" sz="2400" dirty="0"/>
          </a:p>
          <a:p>
            <a:pPr>
              <a:buFont typeface="Wingdings" panose="05000000000000000000" pitchFamily="2" charset="2"/>
              <a:buChar char="Ø"/>
            </a:pPr>
            <a:endParaRPr lang="en-US" sz="2400"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4" name="Footer Placeholder 5"/>
          <p:cNvSpPr>
            <a:spLocks noGrp="1"/>
          </p:cNvSpPr>
          <p:nvPr>
            <p:ph type="ftr" sz="quarter" idx="3"/>
            <p:custDataLst>
              <p:tags r:id="rId1"/>
            </p:custDataLst>
          </p:nvPr>
        </p:nvSpPr>
        <p:spPr>
          <a:xfrm>
            <a:off x="4022725" y="6483985"/>
            <a:ext cx="4116070" cy="365125"/>
          </a:xfrm>
        </p:spPr>
        <p:txBody>
          <a:bodyPr/>
          <a:p>
            <a:r>
              <a:rPr lang="en-US" altLang="zh-CN" dirty="0">
                <a:sym typeface="+mn-ea"/>
              </a:rPr>
              <a:t>Point Cloud Based Reinforcement Learning for Sim-to-Real and Partial Observability in Visual Navigation</a:t>
            </a:r>
            <a:endParaRPr lang="en-US" dirty="0"/>
          </a:p>
        </p:txBody>
      </p:sp>
      <p:sp>
        <p:nvSpPr>
          <p:cNvPr id="8" name="Date Placeholder 4"/>
          <p:cNvSpPr>
            <a:spLocks noGrp="1"/>
          </p:cNvSpPr>
          <p:nvPr>
            <p:ph type="dt" sz="half" idx="2"/>
            <p:custDataLst>
              <p:tags r:id="rId2"/>
            </p:custDataLst>
          </p:nvPr>
        </p:nvSpPr>
        <p:spPr/>
        <p:txBody>
          <a:bodyPr/>
          <a:lstStyle/>
          <a:p>
            <a:r>
              <a:rPr lang="zh-CN" altLang="en-US" dirty="0">
                <a:solidFill>
                  <a:schemeClr val="tx1"/>
                </a:solidFill>
                <a:sym typeface="+mn-ea"/>
              </a:rPr>
              <a:t>王鑫怡、邱望弘杰、张郁洁、黄宝仪、倪健翔</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Theory</a:t>
            </a:r>
            <a:endParaRPr lang="en-US" dirty="0"/>
          </a:p>
        </p:txBody>
      </p:sp>
      <p:sp>
        <p:nvSpPr>
          <p:cNvPr id="3" name="Content Placeholder 2"/>
          <p:cNvSpPr>
            <a:spLocks noGrp="1"/>
          </p:cNvSpPr>
          <p:nvPr>
            <p:ph idx="1"/>
          </p:nvPr>
        </p:nvSpPr>
        <p:spPr>
          <a:xfrm>
            <a:off x="193556" y="999000"/>
            <a:ext cx="11760000" cy="5242002"/>
          </a:xfrm>
        </p:spPr>
        <p:txBody>
          <a:bodyPr>
            <a:normAutofit/>
          </a:bodyPr>
          <a:lstStyle/>
          <a:p>
            <a:pPr marL="0" indent="0">
              <a:buNone/>
            </a:pPr>
            <a:r>
              <a:rPr lang="en-US" sz="3600" dirty="0"/>
              <a:t> </a:t>
            </a:r>
            <a:r>
              <a:rPr lang="en-US" altLang="zh-CN" sz="3600" dirty="0"/>
              <a:t>The method based that:</a:t>
            </a:r>
            <a:endParaRPr lang="en-US" altLang="zh-CN" sz="3600" dirty="0"/>
          </a:p>
          <a:p>
            <a:pPr>
              <a:buFont typeface="Wingdings" panose="05000000000000000000" pitchFamily="2" charset="2"/>
              <a:buChar char="Ø"/>
            </a:pPr>
            <a:r>
              <a:rPr lang="en-US" sz="2400" dirty="0"/>
              <a:t>The use of point clouds is preferred over other 3D representations like meshes and shape primitives because point clouds are directly available from common robotic sensors.</a:t>
            </a:r>
            <a:endParaRPr lang="en-US" sz="2400" dirty="0"/>
          </a:p>
          <a:p>
            <a:pPr marL="0" indent="0">
              <a:buNone/>
            </a:pPr>
            <a:endParaRPr lang="en-US" sz="3200" dirty="0"/>
          </a:p>
          <a:p>
            <a:pPr marL="0" indent="0">
              <a:buNone/>
            </a:pPr>
            <a:r>
              <a:rPr lang="en-US" sz="3600" dirty="0"/>
              <a:t>How does this method implement the research:</a:t>
            </a:r>
            <a:endParaRPr lang="en-US" sz="3600" dirty="0"/>
          </a:p>
          <a:p>
            <a:pPr>
              <a:buFont typeface="Wingdings" panose="05000000000000000000" pitchFamily="2" charset="2"/>
              <a:buChar char="Ø"/>
            </a:pPr>
            <a:r>
              <a:rPr lang="en-US" sz="2400" dirty="0"/>
              <a:t>The proposed canonical space can overcome the differences between simulations and reality, which can be separated into differences between environments, changes in the observation space, and differences in the action space. </a:t>
            </a:r>
            <a:endParaRPr lang="en-US" sz="2400"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4" name="Footer Placeholder 5"/>
          <p:cNvSpPr>
            <a:spLocks noGrp="1"/>
          </p:cNvSpPr>
          <p:nvPr>
            <p:ph type="ftr" sz="quarter" idx="3"/>
            <p:custDataLst>
              <p:tags r:id="rId1"/>
            </p:custDataLst>
          </p:nvPr>
        </p:nvSpPr>
        <p:spPr>
          <a:xfrm>
            <a:off x="4022725" y="6483985"/>
            <a:ext cx="4116070" cy="365125"/>
          </a:xfrm>
        </p:spPr>
        <p:txBody>
          <a:bodyPr/>
          <a:lstStyle/>
          <a:p>
            <a:r>
              <a:rPr lang="en-US" altLang="zh-CN" dirty="0">
                <a:sym typeface="+mn-ea"/>
              </a:rPr>
              <a:t>Point Cloud Based Reinforcement Learning for Sim-to-Real and Partial Observability in Visual Navigation</a:t>
            </a:r>
            <a:endParaRPr lang="en-US" dirty="0"/>
          </a:p>
        </p:txBody>
      </p:sp>
      <p:sp>
        <p:nvSpPr>
          <p:cNvPr id="8" name="Date Placeholder 4"/>
          <p:cNvSpPr>
            <a:spLocks noGrp="1"/>
          </p:cNvSpPr>
          <p:nvPr>
            <p:ph type="dt" sz="half" idx="2"/>
            <p:custDataLst>
              <p:tags r:id="rId2"/>
            </p:custDataLst>
          </p:nvPr>
        </p:nvSpPr>
        <p:spPr/>
        <p:txBody>
          <a:bodyPr/>
          <a:lstStyle/>
          <a:p>
            <a:r>
              <a:rPr lang="zh-CN" altLang="en-US" dirty="0">
                <a:solidFill>
                  <a:schemeClr val="tx1"/>
                </a:solidFill>
                <a:sym typeface="+mn-ea"/>
              </a:rPr>
              <a:t>王鑫怡、邱望弘杰、张郁洁、黄宝仪、倪健翔</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Pipeline of The Proposed Method</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13" name="图片 12"/>
          <p:cNvPicPr>
            <a:picLocks noChangeAspect="1"/>
          </p:cNvPicPr>
          <p:nvPr/>
        </p:nvPicPr>
        <p:blipFill>
          <a:blip r:embed="rId1"/>
          <a:stretch>
            <a:fillRect/>
          </a:stretch>
        </p:blipFill>
        <p:spPr>
          <a:xfrm>
            <a:off x="129606" y="1294898"/>
            <a:ext cx="11578578" cy="2357253"/>
          </a:xfrm>
          <a:prstGeom prst="rect">
            <a:avLst/>
          </a:prstGeom>
        </p:spPr>
      </p:pic>
      <p:sp>
        <p:nvSpPr>
          <p:cNvPr id="14" name="文本框 13"/>
          <p:cNvSpPr txBox="1"/>
          <p:nvPr/>
        </p:nvSpPr>
        <p:spPr>
          <a:xfrm>
            <a:off x="337185" y="4216400"/>
            <a:ext cx="11115040" cy="1994535"/>
          </a:xfrm>
          <a:prstGeom prst="rect">
            <a:avLst/>
          </a:prstGeom>
          <a:noFill/>
        </p:spPr>
        <p:txBody>
          <a:bodyPr wrap="square" rtlCol="0">
            <a:noAutofit/>
          </a:bodyPr>
          <a:lstStyle/>
          <a:p>
            <a:pPr marL="342900" indent="-342900">
              <a:buFont typeface="Wingdings" panose="05000000000000000000" charset="0"/>
              <a:buChar char="Ø"/>
            </a:pPr>
            <a:r>
              <a:rPr lang="en-US" altLang="zh-CN" sz="2400" dirty="0">
                <a:solidFill>
                  <a:srgbClr val="000000"/>
                </a:solidFill>
                <a:effectLst/>
              </a:rPr>
              <a:t>The RGBD image is projected into a robot’s frame (e.g., the robot’s base) using robot specific information, making it highly invariant to the particular robot. Afterward, previous observations are explicitly integrated, addressing partial observability. Finally, the resulting point cloud is down-sampled due to practical considerations. </a:t>
            </a:r>
            <a:endParaRPr lang="en-US" altLang="zh-CN" sz="2400" baseline="0" dirty="0">
              <a:solidFill>
                <a:srgbClr val="000000"/>
              </a:solidFill>
              <a:effectLst/>
            </a:endParaRPr>
          </a:p>
        </p:txBody>
      </p:sp>
      <p:sp>
        <p:nvSpPr>
          <p:cNvPr id="4" name="Footer Placeholder 5"/>
          <p:cNvSpPr>
            <a:spLocks noGrp="1"/>
          </p:cNvSpPr>
          <p:nvPr>
            <p:ph type="ftr" sz="quarter" idx="3"/>
            <p:custDataLst>
              <p:tags r:id="rId2"/>
            </p:custDataLst>
          </p:nvPr>
        </p:nvSpPr>
        <p:spPr>
          <a:xfrm>
            <a:off x="4022725" y="6483985"/>
            <a:ext cx="4116070" cy="365125"/>
          </a:xfrm>
        </p:spPr>
        <p:txBody>
          <a:bodyPr/>
          <a:lstStyle/>
          <a:p>
            <a:r>
              <a:rPr lang="en-US" altLang="zh-CN" dirty="0">
                <a:sym typeface="+mn-ea"/>
              </a:rPr>
              <a:t>Point Cloud Based Reinforcement Learning for Sim-to-Real and Partial Observability in Visual Navigation</a:t>
            </a:r>
            <a:endParaRPr lang="en-US" dirty="0"/>
          </a:p>
        </p:txBody>
      </p:sp>
      <p:sp>
        <p:nvSpPr>
          <p:cNvPr id="3" name="Date Placeholder 4"/>
          <p:cNvSpPr>
            <a:spLocks noGrp="1"/>
          </p:cNvSpPr>
          <p:nvPr>
            <p:ph type="dt" sz="half" idx="2"/>
            <p:custDataLst>
              <p:tags r:id="rId3"/>
            </p:custDataLst>
          </p:nvPr>
        </p:nvSpPr>
        <p:spPr/>
        <p:txBody>
          <a:bodyPr/>
          <a:lstStyle/>
          <a:p>
            <a:r>
              <a:rPr lang="zh-CN" altLang="en-US" dirty="0">
                <a:solidFill>
                  <a:schemeClr val="tx1"/>
                </a:solidFill>
                <a:sym typeface="+mn-ea"/>
              </a:rPr>
              <a:t>王鑫怡、邱望弘杰、张郁洁、黄宝仪、倪健翔</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Modified </a:t>
            </a:r>
            <a:r>
              <a:rPr lang="en-US" i="1" dirty="0" err="1"/>
              <a:t>ShellNet</a:t>
            </a:r>
            <a:r>
              <a:rPr lang="en-US" dirty="0"/>
              <a:t> Architecture</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4" name="图片 3"/>
          <p:cNvPicPr>
            <a:picLocks noChangeAspect="1"/>
          </p:cNvPicPr>
          <p:nvPr/>
        </p:nvPicPr>
        <p:blipFill>
          <a:blip r:embed="rId1"/>
          <a:stretch>
            <a:fillRect/>
          </a:stretch>
        </p:blipFill>
        <p:spPr>
          <a:xfrm>
            <a:off x="402095" y="1136110"/>
            <a:ext cx="11357066" cy="2606890"/>
          </a:xfrm>
          <a:prstGeom prst="rect">
            <a:avLst/>
          </a:prstGeom>
        </p:spPr>
      </p:pic>
      <p:sp>
        <p:nvSpPr>
          <p:cNvPr id="8" name="文本框 7"/>
          <p:cNvSpPr txBox="1"/>
          <p:nvPr/>
        </p:nvSpPr>
        <p:spPr>
          <a:xfrm>
            <a:off x="298088" y="4198987"/>
            <a:ext cx="11461073" cy="1938020"/>
          </a:xfrm>
          <a:prstGeom prst="rect">
            <a:avLst/>
          </a:prstGeom>
          <a:noFill/>
        </p:spPr>
        <p:txBody>
          <a:bodyPr wrap="square" rtlCol="0">
            <a:spAutoFit/>
          </a:bodyPr>
          <a:lstStyle/>
          <a:p>
            <a:pPr marL="342900" indent="-342900">
              <a:buFont typeface="Wingdings" panose="05000000000000000000" charset="0"/>
              <a:buChar char="Ø"/>
            </a:pPr>
            <a:r>
              <a:rPr lang="en-US" altLang="zh-CN" sz="2400" i="1" dirty="0">
                <a:solidFill>
                  <a:srgbClr val="000000"/>
                </a:solidFill>
                <a:effectLst/>
              </a:rPr>
              <a:t>Pi </a:t>
            </a:r>
            <a:r>
              <a:rPr lang="en-US" altLang="zh-CN" sz="2400" dirty="0">
                <a:solidFill>
                  <a:srgbClr val="000000"/>
                </a:solidFill>
                <a:effectLst/>
              </a:rPr>
              <a:t>has dimensions </a:t>
            </a:r>
            <a:r>
              <a:rPr lang="en-US" altLang="zh-CN" sz="2400" i="1" dirty="0">
                <a:solidFill>
                  <a:srgbClr val="000000"/>
                </a:solidFill>
                <a:effectLst/>
              </a:rPr>
              <a:t>Ni×</a:t>
            </a:r>
            <a:r>
              <a:rPr lang="en-US" altLang="zh-CN" sz="2400" dirty="0">
                <a:solidFill>
                  <a:srgbClr val="000000"/>
                </a:solidFill>
                <a:effectLst/>
              </a:rPr>
              <a:t>3, </a:t>
            </a:r>
            <a:r>
              <a:rPr lang="en-US" altLang="zh-CN" sz="2400" i="1" dirty="0" err="1">
                <a:solidFill>
                  <a:srgbClr val="000000"/>
                </a:solidFill>
                <a:effectLst/>
              </a:rPr>
              <a:t>Floci</a:t>
            </a:r>
            <a:r>
              <a:rPr lang="en-US" altLang="zh-CN" sz="2400" i="1" dirty="0">
                <a:solidFill>
                  <a:srgbClr val="000000"/>
                </a:solidFill>
                <a:effectLst/>
              </a:rPr>
              <a:t> </a:t>
            </a:r>
            <a:r>
              <a:rPr lang="en-US" altLang="zh-CN" sz="2400" dirty="0">
                <a:solidFill>
                  <a:srgbClr val="000000"/>
                </a:solidFill>
                <a:effectLst/>
              </a:rPr>
              <a:t>have dimensions </a:t>
            </a:r>
            <a:r>
              <a:rPr lang="en-US" altLang="zh-CN" sz="2400" i="1" dirty="0" err="1">
                <a:solidFill>
                  <a:srgbClr val="000000"/>
                </a:solidFill>
                <a:effectLst/>
              </a:rPr>
              <a:t>Ni×fi</a:t>
            </a:r>
            <a:r>
              <a:rPr lang="en-US" altLang="zh-CN" sz="2400" i="1" dirty="0">
                <a:solidFill>
                  <a:srgbClr val="000000"/>
                </a:solidFill>
                <a:effectLst/>
              </a:rPr>
              <a:t> </a:t>
            </a:r>
            <a:r>
              <a:rPr lang="en-US" altLang="zh-CN" sz="2400" dirty="0">
                <a:solidFill>
                  <a:srgbClr val="000000"/>
                </a:solidFill>
                <a:effectLst/>
              </a:rPr>
              <a:t>, where </a:t>
            </a:r>
            <a:r>
              <a:rPr lang="en-US" altLang="zh-CN" sz="2400" i="1" dirty="0">
                <a:solidFill>
                  <a:srgbClr val="000000"/>
                </a:solidFill>
                <a:effectLst/>
              </a:rPr>
              <a:t>Ni </a:t>
            </a:r>
            <a:r>
              <a:rPr lang="en-US" altLang="zh-CN" sz="2400" dirty="0">
                <a:solidFill>
                  <a:srgbClr val="000000"/>
                </a:solidFill>
                <a:effectLst/>
              </a:rPr>
              <a:t>is the decreasing number of points at each layer, and </a:t>
            </a:r>
            <a:r>
              <a:rPr lang="en-US" altLang="zh-CN" sz="2400" i="1" dirty="0">
                <a:solidFill>
                  <a:srgbClr val="000000"/>
                </a:solidFill>
                <a:effectLst/>
              </a:rPr>
              <a:t>fi </a:t>
            </a:r>
            <a:r>
              <a:rPr lang="en-US" altLang="zh-CN" sz="2400" dirty="0">
                <a:solidFill>
                  <a:srgbClr val="000000"/>
                </a:solidFill>
                <a:effectLst/>
              </a:rPr>
              <a:t>is the number of features. Local features do not contain information of their associated points, so that particular information is added using shared-weights fully connected layers, and then pooled to obtain a </a:t>
            </a:r>
            <a:r>
              <a:rPr lang="en-US" altLang="zh-CN" sz="2400" dirty="0" err="1">
                <a:solidFill>
                  <a:srgbClr val="000000"/>
                </a:solidFill>
                <a:effectLst/>
              </a:rPr>
              <a:t>fifixed</a:t>
            </a:r>
            <a:r>
              <a:rPr lang="en-US" altLang="zh-CN" sz="2400" dirty="0">
                <a:solidFill>
                  <a:srgbClr val="000000"/>
                </a:solidFill>
                <a:effectLst/>
              </a:rPr>
              <a:t>-size vector. Finally, features from different levels are combined using similar arguments. </a:t>
            </a:r>
            <a:endParaRPr lang="en-US" altLang="zh-CN" sz="2400" baseline="0" dirty="0">
              <a:solidFill>
                <a:srgbClr val="000000"/>
              </a:solidFill>
              <a:effectLst/>
            </a:endParaRPr>
          </a:p>
        </p:txBody>
      </p:sp>
      <p:sp>
        <p:nvSpPr>
          <p:cNvPr id="3" name="Footer Placeholder 5"/>
          <p:cNvSpPr>
            <a:spLocks noGrp="1"/>
          </p:cNvSpPr>
          <p:nvPr>
            <p:ph type="ftr" sz="quarter" idx="3"/>
            <p:custDataLst>
              <p:tags r:id="rId2"/>
            </p:custDataLst>
          </p:nvPr>
        </p:nvSpPr>
        <p:spPr>
          <a:xfrm>
            <a:off x="4022725" y="6483985"/>
            <a:ext cx="4116070" cy="365125"/>
          </a:xfrm>
        </p:spPr>
        <p:txBody>
          <a:bodyPr/>
          <a:lstStyle/>
          <a:p>
            <a:r>
              <a:rPr lang="en-US" altLang="zh-CN" dirty="0">
                <a:sym typeface="+mn-ea"/>
              </a:rPr>
              <a:t>Point Cloud Based Reinforcement Learning for Sim-to-Real and Partial Observability in Visual Navigation</a:t>
            </a:r>
            <a:endParaRPr lang="en-US" dirty="0"/>
          </a:p>
        </p:txBody>
      </p:sp>
      <p:sp>
        <p:nvSpPr>
          <p:cNvPr id="9" name="Date Placeholder 4"/>
          <p:cNvSpPr>
            <a:spLocks noGrp="1"/>
          </p:cNvSpPr>
          <p:nvPr>
            <p:ph type="dt" sz="half" idx="2"/>
            <p:custDataLst>
              <p:tags r:id="rId3"/>
            </p:custDataLst>
          </p:nvPr>
        </p:nvSpPr>
        <p:spPr/>
        <p:txBody>
          <a:bodyPr/>
          <a:p>
            <a:r>
              <a:rPr lang="zh-CN" altLang="en-US" dirty="0">
                <a:solidFill>
                  <a:schemeClr val="tx1"/>
                </a:solidFill>
                <a:sym typeface="+mn-ea"/>
              </a:rPr>
              <a:t>王鑫怡、邱望弘杰、张郁洁、黄宝仪、倪健翔</a:t>
            </a:r>
            <a:endParaRPr lang="en-US" dirty="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PP_MARK_KEY" val="1773ef17-5447-46c3-9074-ab5470a42289"/>
  <p:tag name="COMMONDATA" val="eyJoZGlkIjoiNmE1OWFlNzE3YzliNjYwZWM1ODQ4OTA5MGQ2MzNhN2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0</TotalTime>
  <Words>8513</Words>
  <Application>WPS 演示</Application>
  <PresentationFormat>宽屏</PresentationFormat>
  <Paragraphs>238</Paragraphs>
  <Slides>16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宋体</vt:lpstr>
      <vt:lpstr>Wingdings</vt:lpstr>
      <vt:lpstr>Wingdings</vt:lpstr>
      <vt:lpstr>NimbusRomNo9L-Regu</vt:lpstr>
      <vt:lpstr>AMGDT</vt:lpstr>
      <vt:lpstr>Times New Roman</vt:lpstr>
      <vt:lpstr>仿宋</vt:lpstr>
      <vt:lpstr>微软雅黑</vt:lpstr>
      <vt:lpstr>Arial Unicode MS</vt:lpstr>
      <vt:lpstr>Calibri</vt:lpstr>
      <vt:lpstr>等线</vt:lpstr>
      <vt:lpstr>Office 主题​​</vt:lpstr>
      <vt:lpstr>Point Cloud Based  Reinforcement Learning for Sim-to-Real and Partial Observability  in Visual Navigation</vt:lpstr>
      <vt:lpstr>Background</vt:lpstr>
      <vt:lpstr>Main Problem</vt:lpstr>
      <vt:lpstr>Main Problem</vt:lpstr>
      <vt:lpstr>Related Work </vt:lpstr>
      <vt:lpstr>Proposed Method</vt:lpstr>
      <vt:lpstr>Theory</vt:lpstr>
      <vt:lpstr> Pipeline of The Proposed Method</vt:lpstr>
      <vt:lpstr> Modified ShellNet Architecture</vt:lpstr>
      <vt:lpstr>Experimental Result</vt:lpstr>
      <vt:lpstr>Set-Up：sim-to-sim</vt:lpstr>
      <vt:lpstr> Set-Up：sim-to-real</vt:lpstr>
      <vt:lpstr>Future Work for Paper</vt:lpstr>
      <vt:lpstr>Summary</vt:lpstr>
      <vt:lpstr>Extended Readings</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dc:title>
  <dc:creator>Chaoyang Song</dc:creator>
  <cp:lastModifiedBy>珍珍</cp:lastModifiedBy>
  <cp:revision>32</cp:revision>
  <dcterms:created xsi:type="dcterms:W3CDTF">2023-02-12T01:29:00Z</dcterms:created>
  <dcterms:modified xsi:type="dcterms:W3CDTF">2023-03-30T02:23:03Z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CDF6A41AABE746E79C9D9BC37BE54F96</vt:lpwstr>
  </property>
  <property fmtid="{D5CDD505-2E9C-101B-9397-08002B2CF9AE}" pid="3" name="KSOProductBuildVer">
    <vt:lpwstr>2052-11.1.0.13703</vt:lpwstr>
  </property>
</Properties>
</file>