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sldIdLst>
    <p:sldId id="257" r:id="rId2"/>
    <p:sldId id="264" r:id="rId3"/>
    <p:sldId id="265" r:id="rId4"/>
    <p:sldId id="266" r:id="rId5"/>
    <p:sldId id="277" r:id="rId6"/>
    <p:sldId id="279" r:id="rId7"/>
    <p:sldId id="340" r:id="rId8"/>
    <p:sldId id="278" r:id="rId9"/>
    <p:sldId id="276" r:id="rId10"/>
    <p:sldId id="275" r:id="rId11"/>
    <p:sldId id="310" r:id="rId12"/>
    <p:sldId id="312" r:id="rId13"/>
    <p:sldId id="313" r:id="rId14"/>
    <p:sldId id="317" r:id="rId15"/>
    <p:sldId id="314" r:id="rId16"/>
    <p:sldId id="316" r:id="rId17"/>
    <p:sldId id="305" r:id="rId18"/>
    <p:sldId id="292" r:id="rId19"/>
    <p:sldId id="294" r:id="rId20"/>
    <p:sldId id="293" r:id="rId21"/>
    <p:sldId id="280" r:id="rId22"/>
    <p:sldId id="281" r:id="rId23"/>
    <p:sldId id="282" r:id="rId24"/>
    <p:sldId id="339"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1" autoAdjust="0"/>
    <p:restoredTop sz="71798" autoAdjust="0"/>
  </p:normalViewPr>
  <p:slideViewPr>
    <p:cSldViewPr snapToGrid="0" snapToObjects="1">
      <p:cViewPr varScale="1">
        <p:scale>
          <a:sx n="100" d="100"/>
          <a:sy n="100" d="100"/>
        </p:scale>
        <p:origin x="4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t>‹#›</a:t>
            </a:fld>
            <a:endParaRPr lang="en-US"/>
          </a:p>
        </p:txBody>
      </p:sp>
    </p:spTree>
    <p:extLst>
      <p:ext uri="{BB962C8B-B14F-4D97-AF65-F5344CB8AC3E}">
        <p14:creationId xmlns:p14="http://schemas.microsoft.com/office/powerpoint/2010/main" val="212151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r>
              <a:rPr lang="en-US" altLang="zh-CN" dirty="0" err="1">
                <a:solidFill>
                  <a:schemeClr val="bg1"/>
                </a:solidFill>
                <a:sym typeface="+mn-ea"/>
              </a:rPr>
              <a:t>In this section, The article evaluated the models constructed using EdgeConv</a:t>
            </a:r>
          </a:p>
          <a:p>
            <a:pPr algn="l"/>
            <a:r>
              <a:rPr lang="en-US" altLang="zh-CN" dirty="0" err="1">
                <a:solidFill>
                  <a:schemeClr val="bg1"/>
                </a:solidFill>
                <a:sym typeface="+mn-ea"/>
              </a:rPr>
              <a:t>for different tasks: classification, part segmentation, and semantic</a:t>
            </a:r>
          </a:p>
          <a:p>
            <a:pPr algn="l"/>
            <a:r>
              <a:rPr lang="en-US" altLang="zh-CN" dirty="0" err="1">
                <a:solidFill>
                  <a:schemeClr val="bg1"/>
                </a:solidFill>
                <a:sym typeface="+mn-ea"/>
              </a:rPr>
              <a:t>segmentation. It visualize experimental results to illustrate</a:t>
            </a:r>
          </a:p>
          <a:p>
            <a:pPr algn="l"/>
            <a:r>
              <a:rPr lang="en-US" altLang="zh-CN" dirty="0" err="1">
                <a:solidFill>
                  <a:schemeClr val="bg1"/>
                </a:solidFill>
                <a:sym typeface="+mn-ea"/>
              </a:rPr>
              <a:t>key differences from previous work</a:t>
            </a:r>
          </a:p>
          <a:p>
            <a:pPr algn="l"/>
            <a:endParaRPr lang="en-US" altLang="zh-CN" dirty="0" err="1">
              <a:solidFill>
                <a:schemeClr val="bg1"/>
              </a:solidFill>
              <a:sym typeface="+mn-ea"/>
            </a:endParaRPr>
          </a:p>
          <a:p>
            <a:pPr algn="l"/>
            <a:r>
              <a:rPr lang="en-US" altLang="zh-CN" dirty="0" err="1">
                <a:solidFill>
                  <a:schemeClr val="bg1"/>
                </a:solidFill>
                <a:sym typeface="+mn-ea"/>
              </a:rPr>
              <a:t>The first mission is classification,  this is the model architectures used for classification.</a:t>
            </a:r>
          </a:p>
          <a:p>
            <a:pPr algn="l"/>
            <a:endParaRPr lang="en-US" altLang="zh-CN" dirty="0" err="1">
              <a:solidFill>
                <a:schemeClr val="bg1"/>
              </a:solidFill>
              <a:sym typeface="+mn-ea"/>
            </a:endParaRPr>
          </a:p>
          <a:p>
            <a:pPr algn="l"/>
            <a:r>
              <a:rPr lang="en-US" altLang="zh-CN" dirty="0" err="1">
                <a:solidFill>
                  <a:schemeClr val="bg1"/>
                </a:solidFill>
                <a:sym typeface="+mn-ea"/>
              </a:rPr>
              <a:t>The model architectures used for classification: </a:t>
            </a:r>
          </a:p>
          <a:p>
            <a:pPr algn="l"/>
            <a:r>
              <a:rPr lang="en-US" altLang="zh-CN" dirty="0" err="1">
                <a:solidFill>
                  <a:schemeClr val="bg1"/>
                </a:solidFill>
                <a:sym typeface="+mn-ea"/>
              </a:rPr>
              <a:t>Before we start, first let me introduce some knowledge:</a:t>
            </a:r>
          </a:p>
          <a:p>
            <a:pPr algn="l"/>
            <a:endParaRPr lang="en-US" altLang="zh-CN" dirty="0" err="1">
              <a:solidFill>
                <a:schemeClr val="bg1"/>
              </a:solidFill>
              <a:sym typeface="+mn-ea"/>
            </a:endParaRPr>
          </a:p>
          <a:p>
            <a:pPr algn="l"/>
            <a:r>
              <a:rPr dirty="0" err="1">
                <a:solidFill>
                  <a:schemeClr val="bg1"/>
                </a:solidFill>
                <a:sym typeface="+mn-ea"/>
              </a:rPr>
              <a:t>The EdgeConv block takes a tensor of shape n × f</a:t>
            </a:r>
            <a:r>
              <a:rPr lang="en-US" dirty="0" err="1">
                <a:solidFill>
                  <a:schemeClr val="bg1"/>
                </a:solidFill>
                <a:sym typeface="+mn-ea"/>
              </a:rPr>
              <a:t> </a:t>
            </a:r>
            <a:r>
              <a:rPr dirty="0" err="1">
                <a:solidFill>
                  <a:schemeClr val="bg1"/>
                </a:solidFill>
                <a:sym typeface="+mn-ea"/>
              </a:rPr>
              <a:t>as input, computes edge features for each point by applying a multi-layer perceptron</a:t>
            </a:r>
          </a:p>
          <a:p>
            <a:pPr algn="l"/>
            <a:r>
              <a:rPr dirty="0" err="1">
                <a:solidFill>
                  <a:schemeClr val="bg1"/>
                </a:solidFill>
                <a:sym typeface="+mn-ea"/>
              </a:rPr>
              <a:t>(mlp)with the number of layer neurons defined as {a1, a2, ..., an }</a:t>
            </a:r>
            <a:r>
              <a:rPr lang="en-US" dirty="0" err="1">
                <a:solidFill>
                  <a:schemeClr val="bg1"/>
                </a:solidFill>
                <a:sym typeface="+mn-ea"/>
              </a:rPr>
              <a:t>, and generates a tensor of shape n × an after pooling among neighboring edge features.</a:t>
            </a:r>
          </a:p>
          <a:p>
            <a:pPr algn="l"/>
            <a:endParaRPr lang="en-US" dirty="0" err="1">
              <a:solidFill>
                <a:schemeClr val="bg1"/>
              </a:solidFill>
              <a:sym typeface="+mn-ea"/>
            </a:endParaRPr>
          </a:p>
          <a:p>
            <a:pPr algn="l"/>
            <a:r>
              <a:rPr lang="en-US" altLang="zh-CN" dirty="0" err="1">
                <a:solidFill>
                  <a:schemeClr val="bg1"/>
                </a:solidFill>
                <a:sym typeface="+mn-ea"/>
              </a:rPr>
              <a:t>About spital transform:  For a neural network for image classification, we hope that it can identify images of different sizes, perspectives, and shapes within the same category. A simple  idea is to add images of various sizes and angles during training, allowing the model to learn to distinguish the same type from different angles. Another idea is that before the model learns to classify images, these images are rotated and scaled to the appropriate size for training, which can reduce the workload of classification, this is what spital transform do.</a:t>
            </a:r>
            <a:endParaRPr lang="en-US" altLang="zh-CN" baseline="0" dirty="0" err="1">
              <a:solidFill>
                <a:schemeClr val="bg1"/>
              </a:solidFill>
            </a:endParaRPr>
          </a:p>
          <a:p>
            <a:pPr algn="l"/>
            <a:endParaRPr lang="en-US" altLang="zh-CN" dirty="0" err="1">
              <a:solidFill>
                <a:schemeClr val="bg1"/>
              </a:solidFill>
              <a:sym typeface="+mn-ea"/>
            </a:endParaRPr>
          </a:p>
          <a:p>
            <a:pPr algn="l"/>
            <a:r>
              <a:rPr lang="en-US" altLang="zh-CN" dirty="0" err="1">
                <a:solidFill>
                  <a:schemeClr val="bg1"/>
                </a:solidFill>
                <a:sym typeface="+mn-ea"/>
              </a:rPr>
              <a:t>Then we look at the model:</a:t>
            </a:r>
          </a:p>
          <a:p>
            <a:pPr algn="l"/>
            <a:r>
              <a:rPr lang="en-US" altLang="zh-CN" dirty="0" err="1">
                <a:solidFill>
                  <a:schemeClr val="bg1"/>
                </a:solidFill>
                <a:sym typeface="+mn-ea"/>
              </a:rPr>
              <a:t>The classification model takes n points as input, after doing the spital transformation, it calculates an edge feature(</a:t>
            </a:r>
            <a:r>
              <a:rPr lang="zh-CN" altLang="zh-CN" dirty="0" err="1">
                <a:solidFill>
                  <a:schemeClr val="bg1"/>
                </a:solidFill>
                <a:sym typeface="+mn-ea"/>
              </a:rPr>
              <a:t>边缘特征</a:t>
            </a:r>
            <a:r>
              <a:rPr lang="en-US" altLang="zh-CN" dirty="0" err="1">
                <a:solidFill>
                  <a:schemeClr val="bg1"/>
                </a:solidFill>
                <a:sym typeface="+mn-ea"/>
              </a:rPr>
              <a:t>) set of size k for each point at an EdgeConv layer </a:t>
            </a:r>
            <a:r>
              <a:rPr lang="zh-CN" altLang="en-US" dirty="0" err="1">
                <a:solidFill>
                  <a:schemeClr val="bg1"/>
                </a:solidFill>
                <a:sym typeface="+mn-ea"/>
              </a:rPr>
              <a:t>（计算边缘卷积层上的每个点的边缘特征集合</a:t>
            </a:r>
            <a:r>
              <a:rPr lang="en-US" altLang="zh-CN" dirty="0" err="1">
                <a:solidFill>
                  <a:schemeClr val="bg1"/>
                </a:solidFill>
                <a:sym typeface="+mn-ea"/>
              </a:rPr>
              <a:t>, </a:t>
            </a:r>
            <a:r>
              <a:rPr lang="zh-CN" altLang="en-US" dirty="0" err="1">
                <a:solidFill>
                  <a:schemeClr val="bg1"/>
                </a:solidFill>
                <a:sym typeface="+mn-ea"/>
              </a:rPr>
              <a:t>即</a:t>
            </a:r>
            <a:r>
              <a:rPr lang="en-US" altLang="zh-CN" dirty="0" err="1">
                <a:solidFill>
                  <a:schemeClr val="bg1"/>
                </a:solidFill>
                <a:sym typeface="+mn-ea"/>
              </a:rPr>
              <a:t>nx3</a:t>
            </a:r>
            <a:r>
              <a:rPr lang="zh-CN" altLang="en-US" dirty="0" err="1">
                <a:solidFill>
                  <a:schemeClr val="bg1"/>
                </a:solidFill>
                <a:sym typeface="+mn-ea"/>
              </a:rPr>
              <a:t>，</a:t>
            </a:r>
            <a:r>
              <a:rPr lang="en-US" altLang="zh-CN" dirty="0" err="1">
                <a:solidFill>
                  <a:schemeClr val="bg1"/>
                </a:solidFill>
                <a:sym typeface="+mn-ea"/>
              </a:rPr>
              <a:t>nx64, nx128......</a:t>
            </a:r>
            <a:r>
              <a:rPr lang="zh-CN" altLang="en-US" dirty="0" err="1">
                <a:solidFill>
                  <a:schemeClr val="bg1"/>
                </a:solidFill>
                <a:sym typeface="+mn-ea"/>
              </a:rPr>
              <a:t>）</a:t>
            </a:r>
            <a:r>
              <a:rPr lang="en-US" altLang="zh-CN" dirty="0" err="1">
                <a:solidFill>
                  <a:schemeClr val="bg1"/>
                </a:solidFill>
                <a:sym typeface="+mn-ea"/>
              </a:rPr>
              <a:t>,</a:t>
            </a:r>
            <a:endParaRPr lang="zh-CN" altLang="en-US" baseline="0" dirty="0" err="1">
              <a:solidFill>
                <a:schemeClr val="bg1"/>
              </a:solidFill>
            </a:endParaRPr>
          </a:p>
          <a:p>
            <a:pPr algn="l"/>
            <a:r>
              <a:rPr lang="en-US" altLang="zh-CN" dirty="0" err="1">
                <a:solidFill>
                  <a:schemeClr val="bg1"/>
                </a:solidFill>
                <a:sym typeface="+mn-ea"/>
              </a:rPr>
              <a:t>then it</a:t>
            </a:r>
            <a:r>
              <a:rPr lang="zh-CN" altLang="en-US" dirty="0" err="1">
                <a:solidFill>
                  <a:schemeClr val="bg1"/>
                </a:solidFill>
                <a:sym typeface="+mn-ea"/>
              </a:rPr>
              <a:t> </a:t>
            </a:r>
            <a:r>
              <a:rPr lang="en-US" altLang="zh-CN" dirty="0" err="1">
                <a:solidFill>
                  <a:schemeClr val="bg1"/>
                </a:solidFill>
                <a:sym typeface="+mn-ea"/>
              </a:rPr>
              <a:t>a</a:t>
            </a:r>
            <a:r>
              <a:rPr lang="zh-CN" altLang="en-US" dirty="0" err="1">
                <a:solidFill>
                  <a:schemeClr val="bg1"/>
                </a:solidFill>
                <a:sym typeface="+mn-ea"/>
              </a:rPr>
              <a:t>ggregates features within each set to compute EdgeConv</a:t>
            </a:r>
            <a:r>
              <a:rPr lang="en-US" altLang="zh-CN" dirty="0" err="1">
                <a:solidFill>
                  <a:schemeClr val="bg1"/>
                </a:solidFill>
                <a:sym typeface="+mn-ea"/>
              </a:rPr>
              <a:t> </a:t>
            </a:r>
            <a:r>
              <a:rPr lang="zh-CN" altLang="en-US" dirty="0" err="1">
                <a:solidFill>
                  <a:schemeClr val="bg1"/>
                </a:solidFill>
                <a:sym typeface="+mn-ea"/>
              </a:rPr>
              <a:t>responses for corresponding point</a:t>
            </a:r>
            <a:r>
              <a:rPr lang="en-US" altLang="zh-CN" dirty="0" err="1">
                <a:solidFill>
                  <a:schemeClr val="bg1"/>
                </a:solidFill>
                <a:sym typeface="+mn-ea"/>
              </a:rPr>
              <a:t>(</a:t>
            </a:r>
            <a:r>
              <a:rPr lang="zh-CN" altLang="en-US" dirty="0" err="1">
                <a:solidFill>
                  <a:schemeClr val="bg1"/>
                </a:solidFill>
                <a:sym typeface="+mn-ea"/>
              </a:rPr>
              <a:t>对于每个对应点，聚合他</a:t>
            </a:r>
            <a:endParaRPr lang="zh-CN" altLang="en-US" baseline="0" dirty="0" err="1">
              <a:solidFill>
                <a:schemeClr val="bg1"/>
              </a:solidFill>
            </a:endParaRPr>
          </a:p>
          <a:p>
            <a:pPr algn="l"/>
            <a:r>
              <a:rPr lang="zh-CN" altLang="en-US" dirty="0" err="1">
                <a:solidFill>
                  <a:schemeClr val="bg1"/>
                </a:solidFill>
                <a:sym typeface="+mn-ea"/>
              </a:rPr>
              <a:t>们的边缘特征并计算他们的边缘特征响应</a:t>
            </a:r>
            <a:r>
              <a:rPr lang="en-US" altLang="zh-CN" dirty="0" err="1">
                <a:solidFill>
                  <a:schemeClr val="bg1"/>
                </a:solidFill>
                <a:sym typeface="+mn-ea"/>
              </a:rPr>
              <a:t>)</a:t>
            </a:r>
          </a:p>
          <a:p>
            <a:pPr algn="l"/>
            <a:r>
              <a:rPr lang="en-US" altLang="zh-CN" baseline="0" dirty="0" err="1">
                <a:solidFill>
                  <a:schemeClr val="bg1"/>
                </a:solidFill>
              </a:rPr>
              <a:t>The output features of the last EdgeConv layer are aggregated globally</a:t>
            </a:r>
            <a:r>
              <a:rPr lang="zh-CN" altLang="en-US" baseline="0" dirty="0" err="1">
                <a:solidFill>
                  <a:schemeClr val="bg1"/>
                </a:solidFill>
              </a:rPr>
              <a:t>（最后一个边缘卷积层的输出特征被全局聚合）</a:t>
            </a:r>
            <a:r>
              <a:rPr lang="en-US" altLang="zh-CN" baseline="0" dirty="0" err="1">
                <a:solidFill>
                  <a:schemeClr val="bg1"/>
                </a:solidFill>
              </a:rPr>
              <a:t>(</a:t>
            </a:r>
            <a:r>
              <a:rPr lang="zh-CN" altLang="en-US" baseline="0" dirty="0" err="1">
                <a:solidFill>
                  <a:schemeClr val="bg1"/>
                </a:solidFill>
              </a:rPr>
              <a:t>把之前有联系的全部加和起来</a:t>
            </a:r>
            <a:r>
              <a:rPr lang="en-US" altLang="zh-CN" baseline="0" dirty="0" err="1">
                <a:solidFill>
                  <a:schemeClr val="bg1"/>
                </a:solidFill>
              </a:rPr>
              <a:t>)</a:t>
            </a:r>
            <a:r>
              <a:rPr lang="zh-CN" altLang="en-US" baseline="0" dirty="0" err="1">
                <a:solidFill>
                  <a:schemeClr val="bg1"/>
                </a:solidFill>
              </a:rPr>
              <a:t>，</a:t>
            </a:r>
            <a:r>
              <a:rPr lang="en-US" altLang="zh-CN" baseline="0" dirty="0" err="1">
                <a:solidFill>
                  <a:schemeClr val="bg1"/>
                </a:solidFill>
              </a:rPr>
              <a:t> to form an 1D global descriptor, which is used to generate classification scores for c classes.</a:t>
            </a:r>
          </a:p>
          <a:p>
            <a:pPr algn="l"/>
            <a:r>
              <a:rPr lang="en-US" altLang="zh-CN" baseline="0" dirty="0" err="1">
                <a:solidFill>
                  <a:schemeClr val="bg1"/>
                </a:solidFill>
              </a:rPr>
              <a:t>--------------------------------------------------------------------------------------------------------------------------------</a:t>
            </a:r>
          </a:p>
          <a:p>
            <a:pPr algn="l"/>
            <a:r>
              <a:rPr lang="en-US" altLang="zh-CN" dirty="0" err="1">
                <a:solidFill>
                  <a:schemeClr val="bg1"/>
                </a:solidFill>
                <a:sym typeface="+mn-ea"/>
              </a:rPr>
              <a:t>Before we start, first let me introduce some knowledge:</a:t>
            </a:r>
          </a:p>
          <a:p>
            <a:pPr algn="l"/>
            <a:endParaRPr lang="en-US" altLang="zh-CN" dirty="0" err="1">
              <a:solidFill>
                <a:schemeClr val="bg1"/>
              </a:solidFill>
              <a:sym typeface="+mn-ea"/>
            </a:endParaRPr>
          </a:p>
          <a:p>
            <a:pPr algn="l"/>
            <a:r>
              <a:rPr dirty="0" err="1">
                <a:solidFill>
                  <a:schemeClr val="bg1"/>
                </a:solidFill>
                <a:sym typeface="+mn-ea"/>
              </a:rPr>
              <a:t>The EdgeConv block takes a tensor of shape n × f</a:t>
            </a:r>
            <a:r>
              <a:rPr lang="en-US" dirty="0" err="1">
                <a:solidFill>
                  <a:schemeClr val="bg1"/>
                </a:solidFill>
                <a:sym typeface="+mn-ea"/>
              </a:rPr>
              <a:t> </a:t>
            </a:r>
            <a:r>
              <a:rPr dirty="0" err="1">
                <a:solidFill>
                  <a:schemeClr val="bg1"/>
                </a:solidFill>
                <a:sym typeface="+mn-ea"/>
              </a:rPr>
              <a:t>as input, computes edge features for each point by applying a multi-layer perceptron</a:t>
            </a:r>
          </a:p>
          <a:p>
            <a:pPr algn="l"/>
            <a:r>
              <a:rPr dirty="0" err="1">
                <a:solidFill>
                  <a:schemeClr val="bg1"/>
                </a:solidFill>
                <a:sym typeface="+mn-ea"/>
              </a:rPr>
              <a:t>(mlp)with the number of layer neurons defined as {a1, a2, ..., an }</a:t>
            </a:r>
            <a:r>
              <a:rPr lang="en-US" dirty="0" err="1">
                <a:solidFill>
                  <a:schemeClr val="bg1"/>
                </a:solidFill>
                <a:sym typeface="+mn-ea"/>
              </a:rPr>
              <a:t>, and generates a tensor of shape n × an after pooling among neighboring edge features.</a:t>
            </a:r>
          </a:p>
          <a:p>
            <a:pPr algn="l"/>
            <a:endParaRPr lang="en-US" dirty="0" err="1">
              <a:solidFill>
                <a:schemeClr val="bg1"/>
              </a:solidFill>
              <a:sym typeface="+mn-ea"/>
            </a:endParaRPr>
          </a:p>
          <a:p>
            <a:pPr algn="l"/>
            <a:r>
              <a:rPr lang="en-US" altLang="zh-CN" dirty="0" err="1">
                <a:solidFill>
                  <a:schemeClr val="bg1"/>
                </a:solidFill>
                <a:sym typeface="+mn-ea"/>
              </a:rPr>
              <a:t>About spital transform:  For a neural network for image classification, we hope that it can identify images of different sizes, perspectives, and shapes within the same category. A simple  idea is to add images of various sizes and angles during training, allowing the model to learn to distinguish the same type from different angles. Another idea is that before the model learns to classify images, these images are rotated and scaled to the appropriate size for training, which can reduce the workload of classification, this is what spital transform do.</a:t>
            </a:r>
            <a:endParaRPr lang="en-US" altLang="zh-CN" baseline="0" dirty="0" err="1">
              <a:solidFill>
                <a:schemeClr val="bg1"/>
              </a:solidFill>
            </a:endParaRPr>
          </a:p>
          <a:p>
            <a:pPr algn="l"/>
            <a:endParaRPr lang="en-US" altLang="zh-CN" baseline="0" dirty="0" err="1">
              <a:solidFill>
                <a:schemeClr val="bg1"/>
              </a:solidFill>
            </a:endParaRPr>
          </a:p>
          <a:p>
            <a:pPr algn="l"/>
            <a:r>
              <a:rPr lang="en-US" altLang="zh-CN" baseline="0" dirty="0" err="1">
                <a:solidFill>
                  <a:schemeClr val="bg1"/>
                </a:solidFill>
              </a:rPr>
              <a:t>We use four EdgeConv layers to extract geometric features, and recompute the graph based on the features of each EdgeConv layer and use the new graph for next layer. The number k of nearest neighbors is 20 for all EdgeConv layers</a:t>
            </a:r>
          </a:p>
          <a:p>
            <a:pPr algn="l"/>
            <a:r>
              <a:rPr lang="en-US" altLang="zh-CN" baseline="0" dirty="0" err="1">
                <a:solidFill>
                  <a:schemeClr val="bg1"/>
                </a:solidFill>
              </a:rPr>
              <a:t>Shortcut connections are included to extract multi-scale features and one shared fully-connected layer(1024) to aggregate multi-scale features, where it concatenate features from previous layers to get a 64+64+128+256=512 dimensional point cloud.</a:t>
            </a:r>
          </a:p>
          <a:p>
            <a:pPr algn="l"/>
            <a:r>
              <a:rPr lang="en-US" altLang="zh-CN" baseline="0" dirty="0" err="1">
                <a:solidFill>
                  <a:schemeClr val="bg1"/>
                </a:solidFill>
              </a:rPr>
              <a:t>Then, a global max/sum pooling is used to get the point cloud global feature, after which two fully-connected layers</a:t>
            </a:r>
          </a:p>
          <a:p>
            <a:pPr algn="l"/>
            <a:r>
              <a:rPr lang="en-US" altLang="zh-CN" baseline="0" dirty="0" err="1">
                <a:solidFill>
                  <a:schemeClr val="bg1"/>
                </a:solidFill>
              </a:rPr>
              <a:t>(512, 256) are used to transform the global feature.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由上述表格可以看出文章采用的</a:t>
            </a:r>
            <a:r>
              <a:rPr lang="en-US" altLang="zh-CN"/>
              <a:t>DGCNN</a:t>
            </a:r>
            <a:r>
              <a:rPr lang="zh-CN" altLang="en-US"/>
              <a:t>方法在零件分割的效果较为突出，对于各种类型的模型得到的平均</a:t>
            </a:r>
            <a:r>
              <a:rPr lang="en-US" altLang="zh-CN"/>
              <a:t>IOU</a:t>
            </a:r>
            <a:r>
              <a:rPr lang="zh-CN" altLang="en-US"/>
              <a:t>值与各类型方法相比都具有不错的效果，</a:t>
            </a:r>
          </a:p>
          <a:p>
            <a:r>
              <a:rPr lang="zh-CN" altLang="en-US"/>
              <a:t>相较于</a:t>
            </a:r>
            <a:r>
              <a:rPr lang="en-US" altLang="zh-CN"/>
              <a:t>PointCNN</a:t>
            </a:r>
            <a:r>
              <a:rPr lang="zh-CN" altLang="en-US"/>
              <a:t>方法最后的平均</a:t>
            </a:r>
            <a:r>
              <a:rPr lang="en-US" altLang="zh-CN"/>
              <a:t>IOU</a:t>
            </a:r>
            <a:r>
              <a:rPr lang="zh-CN" altLang="en-US"/>
              <a:t>值较低，该方法在零件分割任务上具有一定优势</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AdvP7B6C"/>
              </a:rPr>
              <a:t>reduce uncertainty in the grasp estimate in a more</a:t>
            </a:r>
          </a:p>
          <a:p>
            <a:pPr algn="l"/>
            <a:r>
              <a:rPr lang="en-GB" altLang="zh-CN" sz="1800" b="0" i="0" u="none" strike="noStrike" baseline="0" dirty="0">
                <a:latin typeface="AdvP7B6C"/>
              </a:rPr>
              <a:t>efficient way.</a:t>
            </a:r>
            <a:endParaRPr lang="zh-CN" altLang="en-US" dirty="0"/>
          </a:p>
        </p:txBody>
      </p:sp>
      <p:sp>
        <p:nvSpPr>
          <p:cNvPr id="4" name="灯片编号占位符 3"/>
          <p:cNvSpPr>
            <a:spLocks noGrp="1"/>
          </p:cNvSpPr>
          <p:nvPr>
            <p:ph type="sldNum" sz="quarter" idx="5"/>
          </p:nvPr>
        </p:nvSpPr>
        <p:spPr/>
        <p:txBody>
          <a:bodyPr/>
          <a:lstStyle/>
          <a:p>
            <a:fld id="{EBCEA10A-AC53-EF4A-B20F-CD7086185DBB}" type="slidenum">
              <a:rPr lang="en-US" smtClean="0"/>
              <a:t>21</a:t>
            </a:fld>
            <a:endParaRPr lang="en-US"/>
          </a:p>
        </p:txBody>
      </p:sp>
    </p:spTree>
    <p:extLst>
      <p:ext uri="{BB962C8B-B14F-4D97-AF65-F5344CB8AC3E}">
        <p14:creationId xmlns:p14="http://schemas.microsoft.com/office/powerpoint/2010/main" val="188466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err="1">
                <a:solidFill>
                  <a:schemeClr val="bg1"/>
                </a:solidFill>
                <a:sym typeface="+mn-ea"/>
              </a:rPr>
              <a:t>They use SGD with learning rate 0.1, and we reduce the</a:t>
            </a:r>
          </a:p>
          <a:p>
            <a:r>
              <a:rPr lang="en-US" altLang="zh-CN" dirty="0" err="1">
                <a:solidFill>
                  <a:schemeClr val="bg1"/>
                </a:solidFill>
                <a:sym typeface="+mn-ea"/>
              </a:rPr>
              <a:t>learning rate until 0.001 using cosine annealing . The momentum for batch normalization is 0.9, and</a:t>
            </a:r>
          </a:p>
          <a:p>
            <a:r>
              <a:rPr lang="en-US" altLang="zh-CN" dirty="0" err="1">
                <a:solidFill>
                  <a:schemeClr val="bg1"/>
                </a:solidFill>
                <a:sym typeface="+mn-ea"/>
              </a:rPr>
              <a:t>we do not use batch normalization decay. The batch size is 32 and</a:t>
            </a:r>
          </a:p>
          <a:p>
            <a:r>
              <a:rPr lang="en-US" altLang="zh-CN" dirty="0" err="1">
                <a:solidFill>
                  <a:schemeClr val="bg1"/>
                </a:solidFill>
                <a:sym typeface="+mn-ea"/>
              </a:rPr>
              <a:t>the momentum is 0.9.</a:t>
            </a:r>
          </a:p>
          <a:p>
            <a:endParaRPr lang="en-US" altLang="zh-CN" dirty="0" err="1">
              <a:solidFill>
                <a:schemeClr val="bg1"/>
              </a:solidFill>
              <a:sym typeface="+mn-ea"/>
            </a:endParaRPr>
          </a:p>
          <a:p>
            <a:r>
              <a:rPr lang="en-US" altLang="zh-CN" dirty="0" err="1">
                <a:solidFill>
                  <a:schemeClr val="bg1"/>
                </a:solidFill>
                <a:sym typeface="+mn-ea"/>
              </a:rPr>
              <a:t>The result they trained achieve the best mean class accuracy and the best overall accuracy</a:t>
            </a:r>
            <a:endParaRPr lang="en-US" altLang="zh-CN" baseline="0" dirty="0" err="1">
              <a:solidFill>
                <a:schemeClr val="bg1"/>
              </a:solidFill>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nSpc>
                <a:spcPct val="60000"/>
              </a:lnSpc>
              <a:buNone/>
            </a:pPr>
            <a:r>
              <a:rPr lang="en-US" dirty="0">
                <a:sym typeface="+mn-ea"/>
              </a:rPr>
              <a:t>They used the ModelNet40 [Wu et al. 2015]  dataset in classification experiment in another article</a:t>
            </a:r>
          </a:p>
          <a:p>
            <a:pPr marL="0" indent="0">
              <a:lnSpc>
                <a:spcPct val="60000"/>
              </a:lnSpc>
              <a:buNone/>
            </a:pPr>
            <a:r>
              <a:rPr lang="en-US" dirty="0">
                <a:sym typeface="+mn-ea"/>
              </a:rPr>
              <a:t>to compare the complexity of our model to previous state-of-the-art.</a:t>
            </a:r>
            <a:endParaRPr lang="en-US" altLang="zh-CN" dirty="0" err="1">
              <a:solidFill>
                <a:schemeClr val="bg1"/>
              </a:solidFill>
              <a:sym typeface="+mn-ea"/>
            </a:endParaRPr>
          </a:p>
          <a:p>
            <a:pPr algn="l"/>
            <a:endParaRPr lang="en-US" altLang="zh-CN" dirty="0" err="1">
              <a:solidFill>
                <a:schemeClr val="bg1"/>
              </a:solidFill>
              <a:sym typeface="+mn-ea"/>
            </a:endParaRPr>
          </a:p>
          <a:p>
            <a:pPr algn="l"/>
            <a:r>
              <a:rPr lang="en-US" altLang="zh-CN" dirty="0" err="1">
                <a:solidFill>
                  <a:schemeClr val="bg1"/>
                </a:solidFill>
                <a:sym typeface="+mn-ea"/>
              </a:rPr>
              <a:t>And the result shows they have the best balance between the model complexity , </a:t>
            </a:r>
            <a:endParaRPr lang="en-US" altLang="zh-CN" baseline="0" dirty="0" err="1">
              <a:solidFill>
                <a:schemeClr val="bg1"/>
              </a:solidFill>
            </a:endParaRPr>
          </a:p>
          <a:p>
            <a:pPr algn="l"/>
            <a:r>
              <a:rPr lang="en-US" altLang="zh-CN" dirty="0" err="1">
                <a:solidFill>
                  <a:schemeClr val="bg1"/>
                </a:solidFill>
                <a:sym typeface="+mn-ea"/>
              </a:rPr>
              <a:t>computational complexity, and the resulting classification</a:t>
            </a:r>
            <a:endParaRPr lang="en-US" altLang="zh-CN" baseline="0" dirty="0" err="1">
              <a:solidFill>
                <a:schemeClr val="bg1"/>
              </a:solidFill>
            </a:endParaRPr>
          </a:p>
          <a:p>
            <a:pPr algn="l"/>
            <a:r>
              <a:rPr lang="en-US" altLang="zh-CN" dirty="0" err="1">
                <a:solidFill>
                  <a:schemeClr val="bg1"/>
                </a:solidFill>
                <a:sym typeface="+mn-ea"/>
              </a:rPr>
              <a:t>accuracy.</a:t>
            </a:r>
          </a:p>
          <a:p>
            <a:pPr algn="l"/>
            <a:r>
              <a:rPr lang="en-US" altLang="zh-CN" dirty="0" err="1">
                <a:solidFill>
                  <a:schemeClr val="bg1"/>
                </a:solidFill>
                <a:sym typeface="+mn-ea"/>
              </a:rPr>
              <a:t>They think their model is the best, synthesizely</a:t>
            </a:r>
            <a:endParaRPr lang="en-US" altLang="zh-CN" baseline="0" dirty="0" err="1">
              <a:solidFill>
                <a:schemeClr val="bg1"/>
              </a:solidFill>
            </a:endParaRPr>
          </a:p>
          <a:p>
            <a:pPr algn="l"/>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r>
              <a:rPr lang="en-US" altLang="zh-CN" dirty="0" err="1">
                <a:solidFill>
                  <a:schemeClr val="bg1"/>
                </a:solidFill>
                <a:sym typeface="+mn-ea"/>
              </a:rPr>
              <a:t>They</a:t>
            </a:r>
            <a:r>
              <a:rPr lang="zh-CN" altLang="en-US" dirty="0" err="1">
                <a:solidFill>
                  <a:schemeClr val="bg1"/>
                </a:solidFill>
                <a:sym typeface="+mn-ea"/>
              </a:rPr>
              <a:t> also experiment with various settings of </a:t>
            </a:r>
            <a:r>
              <a:rPr lang="en-US" altLang="zh-CN" dirty="0" err="1">
                <a:solidFill>
                  <a:schemeClr val="bg1"/>
                </a:solidFill>
                <a:sym typeface="+mn-ea"/>
              </a:rPr>
              <a:t>their</a:t>
            </a:r>
            <a:r>
              <a:rPr lang="zh-CN" altLang="en-US" dirty="0" err="1">
                <a:solidFill>
                  <a:schemeClr val="bg1"/>
                </a:solidFill>
                <a:sym typeface="+mn-ea"/>
              </a:rPr>
              <a:t> model on the ModelNet40 [Wu et al. 2015] dataset</a:t>
            </a:r>
          </a:p>
          <a:p>
            <a:pPr algn="l"/>
            <a:endParaRPr lang="zh-CN" altLang="en-US" dirty="0" err="1">
              <a:solidFill>
                <a:schemeClr val="bg1"/>
              </a:solidFill>
              <a:sym typeface="+mn-ea"/>
            </a:endParaRPr>
          </a:p>
          <a:p>
            <a:pPr algn="l"/>
            <a:r>
              <a:rPr lang="en-US" altLang="zh-CN" dirty="0" err="1">
                <a:solidFill>
                  <a:schemeClr val="bg1"/>
                </a:solidFill>
                <a:sym typeface="+mn-ea"/>
              </a:rPr>
              <a:t>This expriment is about a</a:t>
            </a:r>
            <a:r>
              <a:rPr lang="en-US" dirty="0">
                <a:sym typeface="+mn-ea"/>
              </a:rPr>
              <a:t>nalyzing the effectiveness of different distance metric.</a:t>
            </a:r>
          </a:p>
          <a:p>
            <a:pPr algn="l"/>
            <a:endParaRPr lang="en-US" altLang="en-US" dirty="0">
              <a:solidFill>
                <a:schemeClr val="bg1"/>
              </a:solidFill>
              <a:sym typeface="+mn-ea"/>
            </a:endParaRPr>
          </a:p>
          <a:p>
            <a:pPr algn="l"/>
            <a:r>
              <a:rPr lang="en-US" altLang="zh-CN" dirty="0" err="1">
                <a:solidFill>
                  <a:schemeClr val="bg1"/>
                </a:solidFill>
                <a:sym typeface="+mn-ea"/>
              </a:rPr>
              <a:t>They divided the images into three groups, and each group did different processing, including Centralization, Dynamic graph recomputation and </a:t>
            </a:r>
          </a:p>
          <a:p>
            <a:pPr algn="l"/>
            <a:r>
              <a:rPr lang="en-US" altLang="zh-CN" dirty="0" err="1">
                <a:solidFill>
                  <a:schemeClr val="bg1"/>
                </a:solidFill>
                <a:sym typeface="+mn-ea"/>
              </a:rPr>
              <a:t>applying different number of midpoints.</a:t>
            </a:r>
          </a:p>
          <a:p>
            <a:pPr algn="l"/>
            <a:endParaRPr lang="en-US" altLang="zh-CN" dirty="0" err="1">
              <a:solidFill>
                <a:schemeClr val="bg1"/>
              </a:solidFill>
              <a:sym typeface="+mn-ea"/>
            </a:endParaRPr>
          </a:p>
          <a:p>
            <a:pPr algn="l"/>
            <a:r>
              <a:rPr lang="zh-CN" altLang="en-US" dirty="0" err="1">
                <a:solidFill>
                  <a:schemeClr val="bg1"/>
                </a:solidFill>
                <a:sym typeface="+mn-ea"/>
              </a:rPr>
              <a:t>Explicitly</a:t>
            </a:r>
            <a:r>
              <a:rPr lang="en-US" altLang="zh-CN" dirty="0" err="1">
                <a:solidFill>
                  <a:schemeClr val="bg1"/>
                </a:solidFill>
                <a:sym typeface="+mn-ea"/>
              </a:rPr>
              <a:t> centralization</a:t>
            </a:r>
            <a:endParaRPr lang="zh-CN" altLang="en-US" baseline="0" dirty="0" err="1">
              <a:solidFill>
                <a:schemeClr val="bg1"/>
              </a:solidFill>
            </a:endParaRPr>
          </a:p>
          <a:p>
            <a:pPr algn="l"/>
            <a:r>
              <a:rPr lang="zh-CN" altLang="en-US" dirty="0" err="1">
                <a:solidFill>
                  <a:schemeClr val="bg1"/>
                </a:solidFill>
                <a:sym typeface="+mn-ea"/>
              </a:rPr>
              <a:t>leads to about 0.5% improvement for overall accuracy. By dynamically updating </a:t>
            </a:r>
            <a:endParaRPr lang="zh-CN" altLang="en-US" baseline="0" dirty="0" err="1">
              <a:solidFill>
                <a:schemeClr val="bg1"/>
              </a:solidFill>
            </a:endParaRPr>
          </a:p>
          <a:p>
            <a:pPr algn="l"/>
            <a:r>
              <a:rPr lang="zh-CN" altLang="en-US" dirty="0" err="1">
                <a:solidFill>
                  <a:schemeClr val="bg1"/>
                </a:solidFill>
                <a:sym typeface="+mn-ea"/>
              </a:rPr>
              <a:t>graph, </a:t>
            </a:r>
            <a:r>
              <a:rPr lang="en-US" altLang="zh-CN" dirty="0" err="1">
                <a:solidFill>
                  <a:schemeClr val="bg1"/>
                </a:solidFill>
                <a:sym typeface="+mn-ea"/>
              </a:rPr>
              <a:t> </a:t>
            </a:r>
            <a:r>
              <a:rPr lang="zh-CN" altLang="en-US" dirty="0" err="1">
                <a:solidFill>
                  <a:schemeClr val="bg1"/>
                </a:solidFill>
                <a:sym typeface="+mn-ea"/>
              </a:rPr>
              <a:t>there is about 0.7% improvement</a:t>
            </a:r>
            <a:r>
              <a:rPr lang="en-US" altLang="zh-CN" dirty="0" err="1">
                <a:solidFill>
                  <a:schemeClr val="bg1"/>
                </a:solidFill>
                <a:sym typeface="+mn-ea"/>
              </a:rPr>
              <a:t>; </a:t>
            </a:r>
            <a:r>
              <a:rPr lang="zh-CN" altLang="en-US" dirty="0" err="1">
                <a:solidFill>
                  <a:schemeClr val="bg1"/>
                </a:solidFill>
                <a:sym typeface="+mn-ea"/>
              </a:rPr>
              <a:t>Using more points further improves the</a:t>
            </a:r>
            <a:endParaRPr lang="zh-CN" altLang="en-US" baseline="0" dirty="0" err="1">
              <a:solidFill>
                <a:schemeClr val="bg1"/>
              </a:solidFill>
            </a:endParaRPr>
          </a:p>
          <a:p>
            <a:pPr algn="l"/>
            <a:r>
              <a:rPr lang="zh-CN" altLang="en-US" dirty="0" err="1">
                <a:solidFill>
                  <a:schemeClr val="bg1"/>
                </a:solidFill>
                <a:sym typeface="+mn-ea"/>
              </a:rPr>
              <a:t>overall accuracy</a:t>
            </a:r>
            <a:r>
              <a:rPr lang="en-US" altLang="zh-CN" dirty="0" err="1">
                <a:solidFill>
                  <a:schemeClr val="bg1"/>
                </a:solidFill>
                <a:sym typeface="+mn-ea"/>
              </a:rPr>
              <a:t> </a:t>
            </a:r>
            <a:r>
              <a:rPr lang="zh-CN" altLang="en-US" dirty="0" err="1">
                <a:solidFill>
                  <a:schemeClr val="bg1"/>
                </a:solidFill>
                <a:sym typeface="+mn-ea"/>
              </a:rPr>
              <a:t>by 0.6%.</a:t>
            </a:r>
            <a:endParaRPr lang="zh-CN" altLang="en-US" baseline="0" dirty="0" err="1">
              <a:solidFill>
                <a:schemeClr val="bg1"/>
              </a:solidFill>
            </a:endParaRPr>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lgn="l">
              <a:lnSpc>
                <a:spcPct val="60000"/>
              </a:lnSpc>
              <a:buNone/>
            </a:pPr>
            <a:r>
              <a:rPr lang="en-US" dirty="0">
                <a:solidFill>
                  <a:schemeClr val="bg1"/>
                </a:solidFill>
                <a:sym typeface="+mn-ea"/>
              </a:rPr>
              <a:t>This is the expriment they apply different numbers of nearest neighbor,which is the </a:t>
            </a:r>
            <a:r>
              <a:rPr lang="en-US" altLang="zh-CN" dirty="0" err="1">
                <a:solidFill>
                  <a:schemeClr val="bg1"/>
                </a:solidFill>
                <a:sym typeface="+mn-ea"/>
              </a:rPr>
              <a:t>number k of nearest neighbors is 20 for all EdgeConv layers</a:t>
            </a:r>
            <a:endParaRPr lang="en-US" dirty="0">
              <a:solidFill>
                <a:schemeClr val="bg1"/>
              </a:solidFill>
            </a:endParaRPr>
          </a:p>
          <a:p>
            <a:pPr marL="0" indent="0" algn="l">
              <a:lnSpc>
                <a:spcPct val="60000"/>
              </a:lnSpc>
              <a:buNone/>
            </a:pPr>
            <a:r>
              <a:rPr lang="en-US" dirty="0">
                <a:solidFill>
                  <a:schemeClr val="bg1"/>
                </a:solidFill>
                <a:sym typeface="+mn-ea"/>
              </a:rPr>
              <a:t>Both the accuracy improve with the numbers of nearest neighbors</a:t>
            </a:r>
            <a:endParaRPr lang="en-US" altLang="en-US" baseline="0" dirty="0">
              <a:solidFill>
                <a:schemeClr val="bg1"/>
              </a:solidFill>
              <a:sym typeface="+mn-ea"/>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r>
              <a:rPr lang="en-US" dirty="0">
                <a:solidFill>
                  <a:schemeClr val="bg1"/>
                </a:solidFill>
                <a:sym typeface="+mn-ea"/>
              </a:rPr>
              <a:t>This is the expriment they test t</a:t>
            </a:r>
            <a:r>
              <a:rPr lang="en-US" dirty="0">
                <a:sym typeface="+mn-ea"/>
              </a:rPr>
              <a:t>he robustness of their model</a:t>
            </a:r>
            <a:endParaRPr lang="en-US" altLang="zh-CN" dirty="0" err="1">
              <a:solidFill>
                <a:schemeClr val="bg1"/>
              </a:solidFill>
              <a:sym typeface="+mn-ea"/>
            </a:endParaRPr>
          </a:p>
          <a:p>
            <a:pPr algn="l"/>
            <a:r>
              <a:rPr lang="en-US" altLang="zh-CN" dirty="0" err="1">
                <a:solidFill>
                  <a:schemeClr val="bg1"/>
                </a:solidFill>
                <a:sym typeface="+mn-ea"/>
              </a:rPr>
              <a:t>E</a:t>
            </a:r>
            <a:r>
              <a:rPr lang="zh-CN" altLang="en-US" dirty="0" err="1">
                <a:solidFill>
                  <a:schemeClr val="bg1"/>
                </a:solidFill>
                <a:sym typeface="+mn-ea"/>
              </a:rPr>
              <a:t>ven half of points is dropped, the model still</a:t>
            </a:r>
            <a:endParaRPr lang="zh-CN" altLang="en-US" baseline="0" dirty="0" err="1">
              <a:solidFill>
                <a:schemeClr val="bg1"/>
              </a:solidFill>
            </a:endParaRPr>
          </a:p>
          <a:p>
            <a:pPr algn="l"/>
            <a:r>
              <a:rPr lang="zh-CN" altLang="en-US" dirty="0" err="1">
                <a:solidFill>
                  <a:schemeClr val="bg1"/>
                </a:solidFill>
                <a:sym typeface="+mn-ea"/>
              </a:rPr>
              <a:t>achieves reasonable results. With fewer than 512 points, however,</a:t>
            </a:r>
            <a:endParaRPr lang="zh-CN" altLang="en-US" baseline="0" dirty="0" err="1">
              <a:solidFill>
                <a:schemeClr val="bg1"/>
              </a:solidFill>
            </a:endParaRPr>
          </a:p>
          <a:p>
            <a:pPr algn="l"/>
            <a:r>
              <a:rPr lang="zh-CN" altLang="en-US" dirty="0" err="1">
                <a:solidFill>
                  <a:schemeClr val="bg1"/>
                </a:solidFill>
                <a:sym typeface="+mn-ea"/>
              </a:rPr>
              <a:t>performance degenerates dramatically</a:t>
            </a:r>
            <a:endParaRPr lang="zh-CN" altLang="en-US" baseline="0" dirty="0" err="1">
              <a:solidFill>
                <a:schemeClr val="bg1"/>
              </a:solidFill>
            </a:endParaRPr>
          </a:p>
          <a:p>
            <a:pPr algn="l"/>
            <a:endParaRPr lang="zh-CN" altLang="en-US" baseline="0" dirty="0" err="1">
              <a:solidFill>
                <a:schemeClr val="bg1"/>
              </a:solidFill>
            </a:endParaRPr>
          </a:p>
          <a:p>
            <a:pPr algn="l"/>
            <a:r>
              <a:rPr lang="en-US" altLang="zh-CN" dirty="0" err="1">
                <a:solidFill>
                  <a:schemeClr val="bg1"/>
                </a:solidFill>
                <a:sym typeface="+mn-ea"/>
              </a:rPr>
              <a:t>The horizon axis is number of points, the vertical axis is accuracy</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零件分割：给定一个形状，分割出它的不同零部件。</a:t>
            </a:r>
          </a:p>
          <a:p>
            <a:r>
              <a:rPr lang="zh-CN" altLang="en-US">
                <a:sym typeface="+mn-ea"/>
              </a:rPr>
              <a:t>上述提到的</a:t>
            </a:r>
            <a:r>
              <a:rPr lang="en-US" altLang="zh-CN">
                <a:sym typeface="+mn-ea"/>
              </a:rPr>
              <a:t>DGCNN</a:t>
            </a:r>
            <a:r>
              <a:rPr lang="zh-CN" altLang="en-US">
                <a:sym typeface="+mn-ea"/>
              </a:rPr>
              <a:t>算法会对形状的每个部分配以不同的颜色</a:t>
            </a:r>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Data</a:t>
            </a:r>
            <a:endParaRPr lang="zh-CN"/>
          </a:p>
          <a:p>
            <a:r>
              <a:rPr lang="zh-CN"/>
              <a:t>通过</a:t>
            </a:r>
            <a:r>
              <a:t>扩展EdgeConv模型架构，用于在ShapeNet零件数据集上的零件分割任务</a:t>
            </a:r>
          </a:p>
          <a:p>
            <a:r>
              <a:rPr lang="zh-CN" altLang="en-US"/>
              <a:t>数据集分割方案为</a:t>
            </a:r>
            <a:r>
              <a:rPr lang="en-US" altLang="zh-CN"/>
              <a:t> </a:t>
            </a:r>
            <a:r>
              <a:rPr lang="zh-CN"/>
              <a:t>训练集</a:t>
            </a:r>
            <a:r>
              <a:rPr lang="en-US" altLang="zh-CN"/>
              <a:t>-</a:t>
            </a:r>
            <a:r>
              <a:rPr lang="zh-CN" altLang="en-US"/>
              <a:t>验证集</a:t>
            </a:r>
            <a:r>
              <a:rPr lang="en-US" altLang="zh-CN"/>
              <a:t>-</a:t>
            </a:r>
            <a:r>
              <a:rPr lang="zh-CN" altLang="en-US"/>
              <a:t>测试集</a:t>
            </a:r>
          </a:p>
          <a:p>
            <a:r>
              <a:rPr lang="zh-CN"/>
              <a:t>训练集(train set)：用来估计模型；</a:t>
            </a:r>
          </a:p>
          <a:p>
            <a:r>
              <a:rPr lang="zh-CN"/>
              <a:t>验证集(validation set)：确定网络结构或者控制模型复杂程度的参数；</a:t>
            </a:r>
          </a:p>
          <a:p>
            <a:r>
              <a:rPr lang="zh-CN"/>
              <a:t>测试集(test set)：检验最终选择最优的模型的性能如何。</a:t>
            </a:r>
          </a:p>
          <a:p>
            <a:r>
              <a:rPr lang="zh-CN"/>
              <a:t>在这项任务中，</a:t>
            </a:r>
            <a:r>
              <a:t>点云集中的每个点都</a:t>
            </a:r>
            <a:r>
              <a:rPr lang="zh-CN"/>
              <a:t>被几个</a:t>
            </a:r>
            <a:r>
              <a:t>预定义的类别标签</a:t>
            </a:r>
            <a:r>
              <a:rPr lang="zh-CN"/>
              <a:t>所划分</a:t>
            </a:r>
            <a:r>
              <a:t>。</a:t>
            </a:r>
          </a:p>
          <a:p>
            <a:r>
              <a:t>该数据集包含来自16个对象类别的16,88</a:t>
            </a:r>
            <a:r>
              <a:rPr lang="en-US"/>
              <a:t>1</a:t>
            </a:r>
            <a:r>
              <a:t>个3D形状</a:t>
            </a:r>
            <a:r>
              <a:rPr lang="zh-CN"/>
              <a:t>，每种训练模型采集</a:t>
            </a:r>
            <a:r>
              <a:rPr lang="en-US" altLang="zh-CN"/>
              <a:t>2048</a:t>
            </a:r>
            <a:r>
              <a:rPr lang="zh-CN" altLang="en-US"/>
              <a:t>个点，大多数点集被标记为小于</a:t>
            </a:r>
            <a:r>
              <a:rPr lang="en-US" altLang="zh-CN"/>
              <a:t>6</a:t>
            </a:r>
            <a:r>
              <a:rPr lang="zh-CN" altLang="en-US"/>
              <a:t>个部分，最后将这些</a:t>
            </a:r>
            <a:r>
              <a:rPr lang="zh-CN"/>
              <a:t>数据分为</a:t>
            </a:r>
            <a:r>
              <a:rPr lang="en-US" altLang="zh-CN"/>
              <a:t>50</a:t>
            </a:r>
            <a:r>
              <a:rPr lang="zh-CN" altLang="en-US"/>
              <a:t>个部分</a:t>
            </a:r>
            <a:r>
              <a:t>。</a:t>
            </a:r>
          </a:p>
          <a:p>
            <a:endParaRPr/>
          </a:p>
          <a:p>
            <a:r>
              <a:rPr lang="en-US"/>
              <a:t>Architecture</a:t>
            </a:r>
          </a:p>
          <a:p>
            <a:r>
              <a:rPr lang="zh-CN" altLang="en-US"/>
              <a:t>在经过空间网络变换层后，通过</a:t>
            </a:r>
            <a:r>
              <a:rPr lang="en-US" altLang="zh-CN"/>
              <a:t>3</a:t>
            </a:r>
            <a:r>
              <a:rPr lang="zh-CN" altLang="en-US"/>
              <a:t>个</a:t>
            </a:r>
            <a:r>
              <a:rPr lang="en-US" altLang="zh-CN"/>
              <a:t>Edgeconv</a:t>
            </a:r>
            <a:r>
              <a:rPr lang="zh-CN" altLang="en-US"/>
              <a:t>层。一个共享全连接层聚合来自前一层的信息，残差网络用于将所有的</a:t>
            </a:r>
            <a:r>
              <a:rPr lang="en-US" altLang="zh-CN"/>
              <a:t>EdgeConv</a:t>
            </a:r>
            <a:r>
              <a:rPr lang="zh-CN" altLang="en-US"/>
              <a:t>的输出结果作为本地特征描述符包含在内，</a:t>
            </a:r>
          </a:p>
          <a:p>
            <a:r>
              <a:rPr lang="zh-CN" altLang="en-US"/>
              <a:t>最后三个共享全连接层对点态特征进行变换</a:t>
            </a:r>
            <a:endParaRPr lang="en-US"/>
          </a:p>
          <a:p>
            <a:r>
              <a:rPr lang="en-US"/>
              <a:t>After a spatial transformer network, three EdgeConv layers are used. A shared fully-connected layer (1024) aggregates information from the previous layers. Shortcut connections</a:t>
            </a:r>
          </a:p>
          <a:p>
            <a:r>
              <a:rPr lang="en-US"/>
              <a:t>are used to include all the EdgeConv outputs as local feature descriptors. At last, three shared fully-connected layers (256, 256, 128)are used to transform the pointwise features.</a:t>
            </a:r>
          </a:p>
          <a:p>
            <a:endParaRPr lang="en-US"/>
          </a:p>
          <a:p>
            <a:r>
              <a:rPr lang="en-US"/>
              <a:t>Training</a:t>
            </a:r>
          </a:p>
          <a:p>
            <a:r>
              <a:rPr lang="zh-CN"/>
              <a:t>训练方法采用</a:t>
            </a:r>
            <a:r>
              <a:rPr lang="en-US" altLang="zh-CN"/>
              <a:t>SGD</a:t>
            </a:r>
            <a:r>
              <a:rPr lang="zh-CN"/>
              <a:t>随机梯度下降法</a:t>
            </a:r>
          </a:p>
          <a:p>
            <a:r>
              <a:t>从样本中随机抽出一组，训练后按梯度更新一次，然后再抽取一组，再更新一次，在样本量及其大的情况下，可能不用训练完所有的样本就可以获得一个损失值在可接受范围之内的模型了。</a:t>
            </a:r>
          </a:p>
          <a:p>
            <a:endParaRPr/>
          </a:p>
          <a:p>
            <a:r>
              <a:rPr lang="zh-CN"/>
              <a:t>当我们使用梯度下降算法来优化目标函数的时候，当越来越接近Loss值的全局最小值时，学习率应该变得更小来使得模型尽可能接近这一点，而余弦退火（Cosine annealing）可以通过余弦函数来降低学习率。余弦函数中随着x的增加余弦值首先缓慢下降，然后加速下降，再次缓慢下降。</a:t>
            </a:r>
          </a:p>
          <a:p>
            <a:endParaRPr lang="zh-CN"/>
          </a:p>
          <a:p>
            <a:r>
              <a:rPr lang="zh-CN"/>
              <a:t>在零件分割任务中我们选取学习率为</a:t>
            </a:r>
            <a:r>
              <a:rPr lang="en-US" altLang="zh-CN"/>
              <a:t>0.1</a:t>
            </a:r>
            <a:r>
              <a:rPr lang="zh-CN" altLang="en-US"/>
              <a:t>，通过余弦退火的方式降低学习率至</a:t>
            </a:r>
            <a:r>
              <a:rPr lang="en-US" altLang="zh-CN"/>
              <a:t>0.001</a:t>
            </a:r>
            <a:r>
              <a:rPr lang="zh-CN" altLang="en-US"/>
              <a:t>，</a:t>
            </a:r>
          </a:p>
          <a:p>
            <a:endParaRPr lang="zh-CN" altLang="en-US"/>
          </a:p>
          <a:p>
            <a:endParaRPr lang="zh-CN" altLang="en-US"/>
          </a:p>
          <a:p>
            <a:endParaRPr lang="zh-CN" altLang="en-US"/>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评价指标</a:t>
            </a:r>
            <a:r>
              <a:rPr lang="en-US" altLang="zh-CN"/>
              <a:t>IOU</a:t>
            </a:r>
          </a:p>
          <a:p>
            <a:r>
              <a:rPr lang="en-US" altLang="zh-CN"/>
              <a:t>IOU又称为交并比，通常被应用在目前目标检测算法的评价中，IOU值越高，说明算法对目标的预测精度越高</a:t>
            </a:r>
          </a:p>
          <a:p>
            <a:r>
              <a:rPr lang="zh-CN" altLang="en-US"/>
              <a:t>在零件分割实验中规定</a:t>
            </a:r>
            <a:endParaRPr lang="en-US" altLang="zh-CN"/>
          </a:p>
          <a:p>
            <a:r>
              <a:rPr lang="en-US" altLang="zh-CN"/>
              <a:t>一个形状的IOU是通过平均该形状的不同部分的IOUS来计算的</a:t>
            </a:r>
          </a:p>
          <a:p>
            <a:r>
              <a:rPr lang="en-US" altLang="zh-CN"/>
              <a:t>一个类别的IoU是通过将属于该类别的所有形状的IoU进行平均得到的</a:t>
            </a:r>
          </a:p>
          <a:p>
            <a:r>
              <a:rPr lang="en-US" altLang="zh-CN"/>
              <a:t>最后通过将所有测试形状的IoU平均来计算meanIoU</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a:extLst>
              <a:ext uri="{FF2B5EF4-FFF2-40B4-BE49-F238E27FC236}">
                <a16:creationId xmlns:a16="http://schemas.microsoft.com/office/drawing/2014/main" id="{2DDD2C22-3B0E-784D-B6FF-15A90CAE11F6}"/>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499BE109-A4EE-9F4B-938E-D5DA3BB0D7A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11DB082C-2E6A-C747-A349-3407AEE7A617}"/>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pic>
        <p:nvPicPr>
          <p:cNvPr id="11" name="Picture 10">
            <a:extLst>
              <a:ext uri="{FF2B5EF4-FFF2-40B4-BE49-F238E27FC236}">
                <a16:creationId xmlns:a16="http://schemas.microsoft.com/office/drawing/2014/main" id="{DF769E78-B915-BA4D-B360-8DB99597D26D}"/>
              </a:ext>
            </a:extLst>
          </p:cNvPr>
          <p:cNvPicPr>
            <a:picLocks noChangeAspect="1"/>
          </p:cNvPicPr>
          <p:nvPr userDrawn="1"/>
        </p:nvPicPr>
        <p:blipFill>
          <a:blip r:embed="rId2">
            <a:alphaModFix/>
          </a:blip>
          <a:stretch>
            <a:fillRect/>
          </a:stretch>
        </p:blipFill>
        <p:spPr>
          <a:xfrm>
            <a:off x="200627" y="5349875"/>
            <a:ext cx="891873" cy="891873"/>
          </a:xfrm>
          <a:prstGeom prst="rect">
            <a:avLst/>
          </a:prstGeom>
        </p:spPr>
      </p:pic>
      <p:pic>
        <p:nvPicPr>
          <p:cNvPr id="10" name="Picture 9">
            <a:extLst>
              <a:ext uri="{FF2B5EF4-FFF2-40B4-BE49-F238E27FC236}">
                <a16:creationId xmlns:a16="http://schemas.microsoft.com/office/drawing/2014/main" id="{E2A892F8-E70D-F23B-E6A5-77FB130F5A81}"/>
              </a:ext>
            </a:extLst>
          </p:cNvPr>
          <p:cNvPicPr>
            <a:picLocks noChangeAspect="1"/>
          </p:cNvPicPr>
          <p:nvPr userDrawn="1"/>
        </p:nvPicPr>
        <p:blipFill>
          <a:blip r:embed="rId3"/>
          <a:stretch>
            <a:fillRect/>
          </a:stretch>
        </p:blipFill>
        <p:spPr>
          <a:xfrm>
            <a:off x="1164166" y="5349875"/>
            <a:ext cx="891873" cy="891873"/>
          </a:xfrm>
          <a:prstGeom prst="rect">
            <a:avLst/>
          </a:prstGeom>
        </p:spPr>
      </p:pic>
    </p:spTree>
    <p:extLst>
      <p:ext uri="{BB962C8B-B14F-4D97-AF65-F5344CB8AC3E}">
        <p14:creationId xmlns:p14="http://schemas.microsoft.com/office/powerpoint/2010/main" val="2445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6062B7A0-C7F6-4499-9AE1-5E26432B2BF0}"/>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08301586-1E36-4E84-B722-488EB2E00B7B}"/>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5525C2B1-63C2-3045-8AE6-55CA83E910EB}"/>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BB6833B-73CB-2E40-878C-C3345699B77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27755808-D092-5743-B10C-07498BA808A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3581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E35-56FA-4CAA-AA89-4862F63EACAF}"/>
              </a:ext>
            </a:extLst>
          </p:cNvPr>
          <p:cNvSpPr>
            <a:spLocks noGrp="1"/>
          </p:cNvSpPr>
          <p:nvPr>
            <p:ph type="title"/>
          </p:nvPr>
        </p:nvSpPr>
        <p:spPr/>
        <p:txBody>
          <a:bodyPr/>
          <a:lstStyle/>
          <a:p>
            <a:r>
              <a:rPr lang="en-US" altLang="zh-CN"/>
              <a:t>Click to edit Master title style</a:t>
            </a:r>
            <a:endParaRPr lang="zh-CN" altLang="en-US"/>
          </a:p>
        </p:txBody>
      </p:sp>
      <p:sp>
        <p:nvSpPr>
          <p:cNvPr id="6" name="Date Placeholder 3">
            <a:extLst>
              <a:ext uri="{FF2B5EF4-FFF2-40B4-BE49-F238E27FC236}">
                <a16:creationId xmlns:a16="http://schemas.microsoft.com/office/drawing/2014/main" id="{41AED8E2-D455-6949-BB13-9BE6A677926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a:extLst>
              <a:ext uri="{FF2B5EF4-FFF2-40B4-BE49-F238E27FC236}">
                <a16:creationId xmlns:a16="http://schemas.microsoft.com/office/drawing/2014/main" id="{82859EBA-5BF8-874E-AA5C-720BBCBAF171}"/>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a:extLst>
              <a:ext uri="{FF2B5EF4-FFF2-40B4-BE49-F238E27FC236}">
                <a16:creationId xmlns:a16="http://schemas.microsoft.com/office/drawing/2014/main" id="{F4901B7A-4FAA-CC40-AEEA-0F7CDFA84CE3}"/>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4210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5E513A4D-5099-4C4D-AF53-567FDDD97555}"/>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A35BDCD0-FF38-0843-BDD6-C6B81E5BFF49}"/>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A1F42434-46D3-114B-82C2-086A016CF022}"/>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8324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B39C3D3-5EFD-FA4D-B9BB-AC9BDFDBC32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E03AAFD2-275B-7747-B467-5F1546DFD5F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EF738028-6D12-AA43-8A67-848E4D48194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94866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7" name="Date Placeholder 3">
            <a:extLst>
              <a:ext uri="{FF2B5EF4-FFF2-40B4-BE49-F238E27FC236}">
                <a16:creationId xmlns:a16="http://schemas.microsoft.com/office/drawing/2014/main" id="{30243271-FCFC-604D-B032-508076E4E58B}"/>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0E2C6FE3-F7F4-504F-AD71-7A7B2908B35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DA220348-FA7B-A140-BA52-CC80467BBA7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36085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9" name="直接连接符 8">
            <a:extLst>
              <a:ext uri="{FF2B5EF4-FFF2-40B4-BE49-F238E27FC236}">
                <a16:creationId xmlns:a16="http://schemas.microsoft.com/office/drawing/2014/main" id="{E27CF21A-1DCD-408C-9383-0D5F82DDAF2F}"/>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311DAFEA-2883-4280-BCD5-93E869E9A8D8}"/>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DAFF7A8A-D0B5-0348-B907-06CC8B585FEE}"/>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A09DAB33-41E6-474E-8426-400D78720F7F}"/>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4944C64B-597F-1E4D-A0A6-DC5F2F3A61C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43734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11" name="直接连接符 10">
            <a:extLst>
              <a:ext uri="{FF2B5EF4-FFF2-40B4-BE49-F238E27FC236}">
                <a16:creationId xmlns:a16="http://schemas.microsoft.com/office/drawing/2014/main" id="{943014AB-2312-43CA-98FC-6AC558647CE4}"/>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a:extLst>
              <a:ext uri="{FF2B5EF4-FFF2-40B4-BE49-F238E27FC236}">
                <a16:creationId xmlns:a16="http://schemas.microsoft.com/office/drawing/2014/main" id="{E7E1084D-856C-4353-B132-0B197B1BE434}"/>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3" name="Date Placeholder 3">
            <a:extLst>
              <a:ext uri="{FF2B5EF4-FFF2-40B4-BE49-F238E27FC236}">
                <a16:creationId xmlns:a16="http://schemas.microsoft.com/office/drawing/2014/main" id="{942203D2-FC7D-934A-93E6-22AD01EC0E82}"/>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a:extLst>
              <a:ext uri="{FF2B5EF4-FFF2-40B4-BE49-F238E27FC236}">
                <a16:creationId xmlns:a16="http://schemas.microsoft.com/office/drawing/2014/main" id="{E689E28F-506D-BA49-BD9F-FA987D0F81C6}"/>
              </a:ext>
            </a:extLst>
          </p:cNvPr>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a:extLst>
              <a:ext uri="{FF2B5EF4-FFF2-40B4-BE49-F238E27FC236}">
                <a16:creationId xmlns:a16="http://schemas.microsoft.com/office/drawing/2014/main" id="{6952A0E8-39C4-B545-B8EB-AD3AAB1F9361}"/>
              </a:ext>
            </a:extLst>
          </p:cNvPr>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7351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a:extLst>
              <a:ext uri="{FF2B5EF4-FFF2-40B4-BE49-F238E27FC236}">
                <a16:creationId xmlns:a16="http://schemas.microsoft.com/office/drawing/2014/main" id="{6EED3D74-1980-430C-8B6D-7885CDB40620}"/>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a:extLst>
              <a:ext uri="{FF2B5EF4-FFF2-40B4-BE49-F238E27FC236}">
                <a16:creationId xmlns:a16="http://schemas.microsoft.com/office/drawing/2014/main" id="{0776C7B6-3033-48C8-A944-716F94FC08CD}"/>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9" name="Date Placeholder 3">
            <a:extLst>
              <a:ext uri="{FF2B5EF4-FFF2-40B4-BE49-F238E27FC236}">
                <a16:creationId xmlns:a16="http://schemas.microsoft.com/office/drawing/2014/main" id="{AC1D573A-8E45-0B4F-90B9-83AC66B460ED}"/>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a:extLst>
              <a:ext uri="{FF2B5EF4-FFF2-40B4-BE49-F238E27FC236}">
                <a16:creationId xmlns:a16="http://schemas.microsoft.com/office/drawing/2014/main" id="{58849F1A-087E-C349-8797-E4E2EE60AB25}"/>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a:extLst>
              <a:ext uri="{FF2B5EF4-FFF2-40B4-BE49-F238E27FC236}">
                <a16:creationId xmlns:a16="http://schemas.microsoft.com/office/drawing/2014/main" id="{754371A0-631E-5545-B464-D20A2ABE8E7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6615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476D56-275F-FF4F-B298-99E15D5CBBB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a:extLst>
              <a:ext uri="{FF2B5EF4-FFF2-40B4-BE49-F238E27FC236}">
                <a16:creationId xmlns:a16="http://schemas.microsoft.com/office/drawing/2014/main" id="{7997DCAF-4B83-3142-B40F-8B32A5CFE19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a:extLst>
              <a:ext uri="{FF2B5EF4-FFF2-40B4-BE49-F238E27FC236}">
                <a16:creationId xmlns:a16="http://schemas.microsoft.com/office/drawing/2014/main" id="{A5AC5989-B6C1-8C40-8A73-7D4DD41E00F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032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89BDD881-E086-47B9-843D-073E43A05E7F}"/>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a:extLst>
              <a:ext uri="{FF2B5EF4-FFF2-40B4-BE49-F238E27FC236}">
                <a16:creationId xmlns:a16="http://schemas.microsoft.com/office/drawing/2014/main" id="{944C8DE1-6763-4C87-B03C-70637387A951}"/>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0" name="Date Placeholder 3">
            <a:extLst>
              <a:ext uri="{FF2B5EF4-FFF2-40B4-BE49-F238E27FC236}">
                <a16:creationId xmlns:a16="http://schemas.microsoft.com/office/drawing/2014/main" id="{C672E9E0-3B32-7442-8826-C6EFB966CC46}"/>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94CEE2C-1C0A-0C43-80BF-F3C9DCE1601A}"/>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5D27376C-1A91-9F43-BBF6-E6B61F19A336}"/>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5807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a:extLst>
              <a:ext uri="{FF2B5EF4-FFF2-40B4-BE49-F238E27FC236}">
                <a16:creationId xmlns:a16="http://schemas.microsoft.com/office/drawing/2014/main" id="{E2C186F1-3118-4A1F-BB0F-E55E8D44F438}"/>
              </a:ext>
            </a:extLst>
          </p:cNvPr>
          <p:cNvPicPr>
            <a:picLocks noChangeAspect="1"/>
          </p:cNvPicPr>
          <p:nvPr userDrawn="1"/>
        </p:nvPicPr>
        <p:blipFill>
          <a:blip r:embed="rId13"/>
          <a:stretch>
            <a:fillRect/>
          </a:stretch>
        </p:blipFill>
        <p:spPr>
          <a:xfrm>
            <a:off x="11421687" y="5511706"/>
            <a:ext cx="538940" cy="918992"/>
          </a:xfrm>
          <a:prstGeom prst="rect">
            <a:avLst/>
          </a:prstGeom>
        </p:spPr>
      </p:pic>
    </p:spTree>
    <p:extLst>
      <p:ext uri="{BB962C8B-B14F-4D97-AF65-F5344CB8AC3E}">
        <p14:creationId xmlns:p14="http://schemas.microsoft.com/office/powerpoint/2010/main" val="16439310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0.xml"/><Relationship Id="rId7" Type="http://schemas.openxmlformats.org/officeDocument/2006/relationships/notesSlide" Target="../notesSlides/notesSlide8.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8.xml"/><Relationship Id="rId5" Type="http://schemas.openxmlformats.org/officeDocument/2006/relationships/tags" Target="../tags/tag12.xml"/><Relationship Id="rId4"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8.png"/><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lstStyle/>
          <a:p>
            <a:r>
              <a:rPr lang="en-US" sz="6000" dirty="0"/>
              <a:t>Dynamic Graph CNN for Learning on Point Clouds</a:t>
            </a:r>
            <a:r>
              <a:rPr lang="en" sz="6000" dirty="0"/>
              <a:t> </a:t>
            </a:r>
            <a:endParaRPr lang="en-CN" dirty="0"/>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p:txBody>
          <a:bodyPr>
            <a:normAutofit/>
          </a:bodyPr>
          <a:lstStyle/>
          <a:p>
            <a:pPr marL="0" lvl="0" indent="0" algn="ctr" rtl="0">
              <a:spcBef>
                <a:spcPts val="0"/>
              </a:spcBef>
              <a:spcAft>
                <a:spcPts val="0"/>
              </a:spcAft>
              <a:buNone/>
            </a:pPr>
            <a:r>
              <a:rPr lang="en-US" altLang="zh-CN" sz="2400" dirty="0">
                <a:solidFill>
                  <a:srgbClr val="595959"/>
                </a:solidFill>
              </a:rPr>
              <a:t>Presenters: </a:t>
            </a:r>
            <a:r>
              <a:rPr lang="en-US" altLang="zh-CN" dirty="0">
                <a:solidFill>
                  <a:srgbClr val="595959"/>
                </a:solidFill>
              </a:rPr>
              <a:t>Long </a:t>
            </a:r>
            <a:r>
              <a:rPr lang="en-US" altLang="zh-CN" dirty="0" err="1">
                <a:solidFill>
                  <a:srgbClr val="595959"/>
                </a:solidFill>
              </a:rPr>
              <a:t>Jiajun</a:t>
            </a:r>
            <a:r>
              <a:rPr lang="en-US" altLang="zh-CN" dirty="0">
                <a:solidFill>
                  <a:srgbClr val="595959"/>
                </a:solidFill>
              </a:rPr>
              <a:t>, Zhang </a:t>
            </a:r>
            <a:r>
              <a:rPr lang="en-US" altLang="zh-CN" dirty="0" err="1">
                <a:solidFill>
                  <a:srgbClr val="595959"/>
                </a:solidFill>
              </a:rPr>
              <a:t>Ximan</a:t>
            </a:r>
            <a:r>
              <a:rPr lang="en-US" altLang="zh-CN" dirty="0">
                <a:solidFill>
                  <a:srgbClr val="595959"/>
                </a:solidFill>
              </a:rPr>
              <a:t>, Zheng </a:t>
            </a:r>
            <a:r>
              <a:rPr lang="en-US" altLang="zh-CN" dirty="0" err="1">
                <a:solidFill>
                  <a:srgbClr val="595959"/>
                </a:solidFill>
              </a:rPr>
              <a:t>Yikai</a:t>
            </a:r>
            <a:r>
              <a:rPr lang="en-US" altLang="zh-CN" dirty="0">
                <a:solidFill>
                  <a:srgbClr val="595959"/>
                </a:solidFill>
              </a:rPr>
              <a:t>, Luo </a:t>
            </a:r>
            <a:r>
              <a:rPr lang="en-US" altLang="zh-CN" dirty="0" err="1">
                <a:solidFill>
                  <a:srgbClr val="595959"/>
                </a:solidFill>
              </a:rPr>
              <a:t>Jie</a:t>
            </a:r>
            <a:r>
              <a:rPr lang="en-US" altLang="zh-CN" dirty="0">
                <a:solidFill>
                  <a:srgbClr val="595959"/>
                </a:solidFill>
              </a:rPr>
              <a:t> and Sinrithy Vong</a:t>
            </a:r>
            <a:endParaRPr lang="en-US" sz="2400" dirty="0">
              <a:solidFill>
                <a:srgbClr val="595959"/>
              </a:solidFill>
            </a:endParaRPr>
          </a:p>
          <a:p>
            <a:pPr>
              <a:spcBef>
                <a:spcPts val="0"/>
              </a:spcBef>
            </a:pPr>
            <a:endParaRPr lang="en-US" sz="2400" dirty="0">
              <a:solidFill>
                <a:srgbClr val="595959"/>
              </a:solidFill>
            </a:endParaRPr>
          </a:p>
          <a:p>
            <a:pPr>
              <a:spcBef>
                <a:spcPts val="0"/>
              </a:spcBef>
            </a:pPr>
            <a:r>
              <a:rPr lang="en-US" dirty="0">
                <a:solidFill>
                  <a:srgbClr val="595959"/>
                </a:solidFill>
              </a:rPr>
              <a:t>Date: March 30, 2023</a:t>
            </a:r>
            <a:endParaRPr lang="en-US" sz="2400" dirty="0">
              <a:solidFill>
                <a:srgbClr val="595959"/>
              </a:solidFill>
            </a:endParaRPr>
          </a:p>
        </p:txBody>
      </p:sp>
    </p:spTree>
    <p:extLst>
      <p:ext uri="{BB962C8B-B14F-4D97-AF65-F5344CB8AC3E}">
        <p14:creationId xmlns:p14="http://schemas.microsoft.com/office/powerpoint/2010/main" val="360149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Comparison to existing methods</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10</a:t>
            </a:fld>
            <a:endParaRPr lang="en-US" dirty="0"/>
          </a:p>
        </p:txBody>
      </p:sp>
      <p:pic>
        <p:nvPicPr>
          <p:cNvPr id="9" name="图片 8">
            <a:extLst>
              <a:ext uri="{FF2B5EF4-FFF2-40B4-BE49-F238E27FC236}">
                <a16:creationId xmlns:a16="http://schemas.microsoft.com/office/drawing/2014/main" id="{4ED74988-6224-408A-385B-D6328044A1BF}"/>
              </a:ext>
            </a:extLst>
          </p:cNvPr>
          <p:cNvPicPr>
            <a:picLocks noChangeAspect="1"/>
          </p:cNvPicPr>
          <p:nvPr/>
        </p:nvPicPr>
        <p:blipFill>
          <a:blip r:embed="rId2"/>
          <a:stretch>
            <a:fillRect/>
          </a:stretch>
        </p:blipFill>
        <p:spPr>
          <a:xfrm>
            <a:off x="200628" y="1398016"/>
            <a:ext cx="6963747" cy="1114581"/>
          </a:xfrm>
          <a:prstGeom prst="rect">
            <a:avLst/>
          </a:prstGeom>
        </p:spPr>
      </p:pic>
      <p:pic>
        <p:nvPicPr>
          <p:cNvPr id="13" name="图片 12">
            <a:extLst>
              <a:ext uri="{FF2B5EF4-FFF2-40B4-BE49-F238E27FC236}">
                <a16:creationId xmlns:a16="http://schemas.microsoft.com/office/drawing/2014/main" id="{EDA0A61D-67EE-2B10-7F38-6959D21F924B}"/>
              </a:ext>
            </a:extLst>
          </p:cNvPr>
          <p:cNvPicPr>
            <a:picLocks noChangeAspect="1"/>
          </p:cNvPicPr>
          <p:nvPr/>
        </p:nvPicPr>
        <p:blipFill>
          <a:blip r:embed="rId3"/>
          <a:stretch>
            <a:fillRect/>
          </a:stretch>
        </p:blipFill>
        <p:spPr>
          <a:xfrm>
            <a:off x="6400800" y="2728257"/>
            <a:ext cx="4650341" cy="3754046"/>
          </a:xfrm>
          <a:prstGeom prst="rect">
            <a:avLst/>
          </a:prstGeom>
        </p:spPr>
      </p:pic>
    </p:spTree>
    <p:extLst>
      <p:ext uri="{BB962C8B-B14F-4D97-AF65-F5344CB8AC3E}">
        <p14:creationId xmlns:p14="http://schemas.microsoft.com/office/powerpoint/2010/main" val="39261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a:t>
            </a:r>
          </a:p>
        </p:txBody>
      </p:sp>
      <p:sp>
        <p:nvSpPr>
          <p:cNvPr id="3" name="Content Placeholder 2"/>
          <p:cNvSpPr>
            <a:spLocks noGrp="1"/>
          </p:cNvSpPr>
          <p:nvPr>
            <p:ph idx="1"/>
          </p:nvPr>
        </p:nvSpPr>
        <p:spPr>
          <a:xfrm>
            <a:off x="200628" y="1238592"/>
            <a:ext cx="11760000" cy="4860000"/>
          </a:xfrm>
        </p:spPr>
        <p:txBody>
          <a:bodyPr>
            <a:normAutofit/>
          </a:bodyPr>
          <a:lstStyle/>
          <a:p>
            <a:pPr marL="0" indent="0">
              <a:buNone/>
            </a:pPr>
            <a:r>
              <a:rPr lang="en-US" dirty="0"/>
              <a:t>1.Classification</a:t>
            </a:r>
          </a:p>
          <a:p>
            <a:pPr marL="0" indent="0">
              <a:buNone/>
            </a:pPr>
            <a:r>
              <a:rPr lang="en-US" dirty="0"/>
              <a:t>Data source:  ModelNet40 [Wu et al. 2015]</a:t>
            </a:r>
          </a:p>
          <a:p>
            <a:pPr marL="0" indent="0">
              <a:buNone/>
            </a:pPr>
            <a:r>
              <a:rPr lang="en-US" sz="1800" dirty="0"/>
              <a:t>Augment the data by randomly scaling objects and perturbing the object and point locations.</a:t>
            </a:r>
          </a:p>
          <a:p>
            <a:pPr marL="0" indent="0">
              <a:buNone/>
            </a:pPr>
            <a:r>
              <a:rPr lang="en-US" dirty="0"/>
              <a:t>Architecture: </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a:xfrm>
            <a:off x="4644193" y="6483677"/>
            <a:ext cx="2902344" cy="365125"/>
          </a:xfrm>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11</a:t>
            </a:fld>
            <a:endParaRPr lang="en-US" dirty="0"/>
          </a:p>
        </p:txBody>
      </p:sp>
      <p:pic>
        <p:nvPicPr>
          <p:cNvPr id="4" name="图片 3"/>
          <p:cNvPicPr>
            <a:picLocks noChangeAspect="1"/>
          </p:cNvPicPr>
          <p:nvPr/>
        </p:nvPicPr>
        <p:blipFill>
          <a:blip r:embed="rId3"/>
          <a:stretch>
            <a:fillRect/>
          </a:stretch>
        </p:blipFill>
        <p:spPr>
          <a:xfrm>
            <a:off x="29210" y="3069590"/>
            <a:ext cx="12117070" cy="1476375"/>
          </a:xfrm>
          <a:prstGeom prst="rect">
            <a:avLst/>
          </a:prstGeom>
        </p:spPr>
      </p:pic>
      <p:sp>
        <p:nvSpPr>
          <p:cNvPr id="10" name="文本框 9"/>
          <p:cNvSpPr txBox="1"/>
          <p:nvPr/>
        </p:nvSpPr>
        <p:spPr>
          <a:xfrm>
            <a:off x="138430" y="4702175"/>
            <a:ext cx="4456430" cy="1198880"/>
          </a:xfrm>
          <a:prstGeom prst="rect">
            <a:avLst/>
          </a:prstGeom>
          <a:noFill/>
        </p:spPr>
        <p:txBody>
          <a:bodyPr wrap="none" rtlCol="0">
            <a:spAutoFit/>
          </a:bodyPr>
          <a:lstStyle/>
          <a:p>
            <a:pPr algn="l"/>
            <a:r>
              <a:rPr lang="en-US" altLang="zh-CN" baseline="0" dirty="0" err="1">
                <a:solidFill>
                  <a:schemeClr val="bg1"/>
                </a:solidFill>
              </a:rPr>
              <a:t>The model architectures used for classification</a:t>
            </a:r>
          </a:p>
          <a:p>
            <a:pPr algn="l"/>
            <a:r>
              <a:rPr lang="en-US" altLang="zh-CN" baseline="0" dirty="0" err="1">
                <a:solidFill>
                  <a:schemeClr val="bg1"/>
                </a:solidFill>
              </a:rPr>
              <a:t>nx3,nx64......:  </a:t>
            </a:r>
            <a:r>
              <a:rPr lang="zh-CN" altLang="en-US" baseline="0" dirty="0" err="1">
                <a:solidFill>
                  <a:schemeClr val="bg1"/>
                </a:solidFill>
              </a:rPr>
              <a:t>边缘特征响应</a:t>
            </a:r>
            <a:r>
              <a:rPr lang="en-US" altLang="zh-CN" baseline="0" dirty="0" err="1">
                <a:solidFill>
                  <a:schemeClr val="bg1"/>
                </a:solidFill>
              </a:rPr>
              <a:t>/</a:t>
            </a:r>
            <a:r>
              <a:rPr lang="zh-CN" altLang="en-US" baseline="0" dirty="0" err="1">
                <a:solidFill>
                  <a:schemeClr val="bg1"/>
                </a:solidFill>
              </a:rPr>
              <a:t>边缘特征</a:t>
            </a:r>
          </a:p>
          <a:p>
            <a:pPr algn="l"/>
            <a:r>
              <a:rPr lang="en-US" altLang="zh-CN" baseline="0" dirty="0" err="1">
                <a:solidFill>
                  <a:schemeClr val="bg1"/>
                </a:solidFill>
              </a:rPr>
              <a:t>Max pooling</a:t>
            </a:r>
            <a:r>
              <a:rPr lang="zh-CN" altLang="en-US" baseline="0" dirty="0" err="1">
                <a:solidFill>
                  <a:schemeClr val="bg1"/>
                </a:solidFill>
              </a:rPr>
              <a:t>：取局部接受域中值最大的点</a:t>
            </a:r>
          </a:p>
          <a:p>
            <a:pPr algn="l"/>
            <a:endParaRPr lang="en-US" altLang="zh-CN" baseline="0" dirty="0" err="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a:t>
            </a:r>
          </a:p>
        </p:txBody>
      </p:sp>
      <p:sp>
        <p:nvSpPr>
          <p:cNvPr id="3" name="Content Placeholder 2"/>
          <p:cNvSpPr>
            <a:spLocks noGrp="1"/>
          </p:cNvSpPr>
          <p:nvPr>
            <p:ph idx="1"/>
          </p:nvPr>
        </p:nvSpPr>
        <p:spPr>
          <a:xfrm>
            <a:off x="200628" y="1238592"/>
            <a:ext cx="11760000" cy="4860000"/>
          </a:xfrm>
        </p:spPr>
        <p:txBody>
          <a:bodyPr>
            <a:normAutofit/>
          </a:bodyPr>
          <a:lstStyle/>
          <a:p>
            <a:pPr marL="0" indent="0">
              <a:buNone/>
            </a:pPr>
            <a:r>
              <a:rPr lang="en-US" dirty="0"/>
              <a:t>1.Classification</a:t>
            </a:r>
          </a:p>
          <a:p>
            <a:pPr marL="0" indent="0">
              <a:lnSpc>
                <a:spcPct val="60000"/>
              </a:lnSpc>
              <a:buNone/>
            </a:pPr>
            <a:r>
              <a:rPr lang="en-US" sz="1800" dirty="0">
                <a:sym typeface="+mn-ea"/>
              </a:rPr>
              <a:t>Training:   momentum for batch normalization : 0.9       batch size : 32  momentum: 0.9.</a:t>
            </a:r>
            <a:endParaRPr lang="en-US" sz="1800" dirty="0"/>
          </a:p>
          <a:p>
            <a:pPr marL="0" indent="0">
              <a:lnSpc>
                <a:spcPct val="60000"/>
              </a:lnSpc>
              <a:buNone/>
            </a:pPr>
            <a:r>
              <a:rPr lang="en-US" dirty="0"/>
              <a:t>Result: </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12</a:t>
            </a:fld>
            <a:endParaRPr lang="en-US" dirty="0"/>
          </a:p>
        </p:txBody>
      </p:sp>
      <p:pic>
        <p:nvPicPr>
          <p:cNvPr id="4" name="图片 3" descr="(R(I~{GP9FGTK`)]ZG`H@MH"/>
          <p:cNvPicPr>
            <a:picLocks noChangeAspect="1"/>
          </p:cNvPicPr>
          <p:nvPr>
            <p:custDataLst>
              <p:tags r:id="rId1"/>
            </p:custDataLst>
          </p:nvPr>
        </p:nvPicPr>
        <p:blipFill>
          <a:blip r:embed="rId4"/>
          <a:stretch>
            <a:fillRect/>
          </a:stretch>
        </p:blipFill>
        <p:spPr>
          <a:xfrm>
            <a:off x="2957195" y="2096135"/>
            <a:ext cx="5823585" cy="4140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a:t>
            </a:r>
          </a:p>
        </p:txBody>
      </p:sp>
      <p:sp>
        <p:nvSpPr>
          <p:cNvPr id="3" name="Content Placeholder 2"/>
          <p:cNvSpPr>
            <a:spLocks noGrp="1"/>
          </p:cNvSpPr>
          <p:nvPr>
            <p:ph idx="1"/>
          </p:nvPr>
        </p:nvSpPr>
        <p:spPr>
          <a:xfrm>
            <a:off x="200628" y="1238592"/>
            <a:ext cx="11760000" cy="4860000"/>
          </a:xfrm>
        </p:spPr>
        <p:txBody>
          <a:bodyPr>
            <a:normAutofit/>
          </a:bodyPr>
          <a:lstStyle/>
          <a:p>
            <a:pPr marL="0" indent="0">
              <a:lnSpc>
                <a:spcPct val="60000"/>
              </a:lnSpc>
              <a:buNone/>
            </a:pPr>
            <a:r>
              <a:rPr lang="en-US" dirty="0"/>
              <a:t>2.Model Complexity</a:t>
            </a:r>
          </a:p>
          <a:p>
            <a:pPr marL="0" indent="0">
              <a:lnSpc>
                <a:spcPct val="60000"/>
              </a:lnSpc>
              <a:buNone/>
            </a:pPr>
            <a:r>
              <a:rPr lang="en-US" sz="1800" dirty="0">
                <a:sym typeface="+mn-ea"/>
              </a:rPr>
              <a:t>Using the ModelNet40 [Wu et al. 2015] classification experiment</a:t>
            </a:r>
          </a:p>
          <a:p>
            <a:pPr marL="0" indent="0">
              <a:lnSpc>
                <a:spcPct val="60000"/>
              </a:lnSpc>
              <a:buNone/>
            </a:pPr>
            <a:r>
              <a:rPr lang="en-US" sz="1800" dirty="0">
                <a:sym typeface="+mn-ea"/>
              </a:rPr>
              <a:t>to compare the complexity of our model to previous state-of-the-art.</a:t>
            </a:r>
          </a:p>
          <a:p>
            <a:pPr marL="0" indent="0">
              <a:lnSpc>
                <a:spcPct val="60000"/>
              </a:lnSpc>
              <a:buNone/>
            </a:pPr>
            <a:endParaRPr lang="en-US" sz="1800" dirty="0">
              <a:sym typeface="+mn-ea"/>
            </a:endParaRPr>
          </a:p>
          <a:p>
            <a:pPr marL="0" indent="0">
              <a:lnSpc>
                <a:spcPct val="60000"/>
              </a:lnSpc>
              <a:buNone/>
            </a:pPr>
            <a:r>
              <a:rPr lang="en-US" dirty="0"/>
              <a:t> </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13</a:t>
            </a:fld>
            <a:endParaRPr lang="en-US" dirty="0"/>
          </a:p>
        </p:txBody>
      </p:sp>
      <p:sp>
        <p:nvSpPr>
          <p:cNvPr id="10" name="文本框 9"/>
          <p:cNvSpPr txBox="1"/>
          <p:nvPr/>
        </p:nvSpPr>
        <p:spPr>
          <a:xfrm>
            <a:off x="876935" y="5453380"/>
            <a:ext cx="8977630" cy="645160"/>
          </a:xfrm>
          <a:prstGeom prst="rect">
            <a:avLst/>
          </a:prstGeom>
          <a:noFill/>
        </p:spPr>
        <p:txBody>
          <a:bodyPr wrap="none" rtlCol="0">
            <a:spAutoFit/>
          </a:bodyPr>
          <a:lstStyle/>
          <a:p>
            <a:pPr algn="l"/>
            <a:r>
              <a:rPr lang="en-US" altLang="zh-CN" dirty="0" err="1">
                <a:solidFill>
                  <a:schemeClr val="bg1"/>
                </a:solidFill>
                <a:sym typeface="+mn-ea"/>
              </a:rPr>
              <a:t>Model complexity: number of parameters                   Computational complexity:time consumed</a:t>
            </a:r>
          </a:p>
          <a:p>
            <a:pPr algn="l"/>
            <a:r>
              <a:rPr lang="en-US" altLang="zh-CN" baseline="0" dirty="0" err="1">
                <a:solidFill>
                  <a:schemeClr val="bg1"/>
                </a:solidFill>
              </a:rPr>
              <a:t>Baseline:  fixed k-NN graph</a:t>
            </a:r>
          </a:p>
        </p:txBody>
      </p:sp>
      <p:pic>
        <p:nvPicPr>
          <p:cNvPr id="8" name="图片 7" descr="O4UGKO37S3SZ}BN{0B%}SHD"/>
          <p:cNvPicPr>
            <a:picLocks noChangeAspect="1"/>
          </p:cNvPicPr>
          <p:nvPr>
            <p:custDataLst>
              <p:tags r:id="rId1"/>
            </p:custDataLst>
          </p:nvPr>
        </p:nvPicPr>
        <p:blipFill>
          <a:blip r:embed="rId4"/>
          <a:stretch>
            <a:fillRect/>
          </a:stretch>
        </p:blipFill>
        <p:spPr>
          <a:xfrm>
            <a:off x="1082675" y="2170430"/>
            <a:ext cx="9451975" cy="31451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a:t>
            </a:r>
          </a:p>
        </p:txBody>
      </p:sp>
      <p:sp>
        <p:nvSpPr>
          <p:cNvPr id="3" name="Content Placeholder 2"/>
          <p:cNvSpPr>
            <a:spLocks noGrp="1"/>
          </p:cNvSpPr>
          <p:nvPr>
            <p:ph idx="1"/>
          </p:nvPr>
        </p:nvSpPr>
        <p:spPr>
          <a:xfrm>
            <a:off x="200628" y="1238592"/>
            <a:ext cx="11760000" cy="4860000"/>
          </a:xfrm>
        </p:spPr>
        <p:txBody>
          <a:bodyPr>
            <a:normAutofit/>
          </a:bodyPr>
          <a:lstStyle/>
          <a:p>
            <a:pPr marL="0" indent="0">
              <a:lnSpc>
                <a:spcPct val="60000"/>
              </a:lnSpc>
              <a:buNone/>
            </a:pPr>
            <a:r>
              <a:rPr lang="en-US" dirty="0"/>
              <a:t>3.More experiments on dataset ModelNet40</a:t>
            </a:r>
          </a:p>
          <a:p>
            <a:pPr marL="0" indent="0">
              <a:lnSpc>
                <a:spcPct val="60000"/>
              </a:lnSpc>
              <a:buNone/>
            </a:pPr>
            <a:endParaRPr lang="en-US" sz="2000" dirty="0">
              <a:sym typeface="+mn-ea"/>
            </a:endParaRPr>
          </a:p>
          <a:p>
            <a:pPr marL="0" indent="0">
              <a:lnSpc>
                <a:spcPct val="60000"/>
              </a:lnSpc>
              <a:buNone/>
            </a:pPr>
            <a:r>
              <a:rPr lang="en-US" sz="2000" dirty="0">
                <a:sym typeface="+mn-ea"/>
              </a:rPr>
              <a:t> </a:t>
            </a:r>
            <a:r>
              <a:rPr lang="en-US" sz="2400" dirty="0">
                <a:sym typeface="+mn-ea"/>
              </a:rPr>
              <a:t>Analyzing the effectiveness of different</a:t>
            </a:r>
            <a:r>
              <a:rPr lang="en-US" sz="2400" dirty="0"/>
              <a:t> distance metric.</a:t>
            </a:r>
          </a:p>
          <a:p>
            <a:pPr marL="0" indent="0">
              <a:lnSpc>
                <a:spcPct val="60000"/>
              </a:lnSpc>
              <a:buNone/>
            </a:pPr>
            <a:endParaRPr lang="en-US" sz="2400"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14</a:t>
            </a:fld>
            <a:endParaRPr lang="en-US" dirty="0"/>
          </a:p>
        </p:txBody>
      </p:sp>
      <p:pic>
        <p:nvPicPr>
          <p:cNvPr id="4" name="图片 3" descr="E3S7CIYTGN1TPP[JJGJE$NV"/>
          <p:cNvPicPr>
            <a:picLocks noChangeAspect="1"/>
          </p:cNvPicPr>
          <p:nvPr>
            <p:custDataLst>
              <p:tags r:id="rId1"/>
            </p:custDataLst>
          </p:nvPr>
        </p:nvPicPr>
        <p:blipFill>
          <a:blip r:embed="rId4"/>
          <a:srcRect b="34242"/>
          <a:stretch>
            <a:fillRect/>
          </a:stretch>
        </p:blipFill>
        <p:spPr>
          <a:xfrm>
            <a:off x="358140" y="2320290"/>
            <a:ext cx="11031220" cy="2696845"/>
          </a:xfrm>
          <a:prstGeom prst="rect">
            <a:avLst/>
          </a:prstGeom>
        </p:spPr>
      </p:pic>
      <p:sp>
        <p:nvSpPr>
          <p:cNvPr id="8" name="文本框 7"/>
          <p:cNvSpPr txBox="1"/>
          <p:nvPr/>
        </p:nvSpPr>
        <p:spPr>
          <a:xfrm>
            <a:off x="629285" y="5176520"/>
            <a:ext cx="10694035" cy="922020"/>
          </a:xfrm>
          <a:prstGeom prst="rect">
            <a:avLst/>
          </a:prstGeom>
          <a:noFill/>
        </p:spPr>
        <p:txBody>
          <a:bodyPr wrap="square" rtlCol="0">
            <a:spAutoFit/>
          </a:bodyPr>
          <a:lstStyle/>
          <a:p>
            <a:pPr algn="l"/>
            <a:r>
              <a:rPr lang="en-US" altLang="zh-CN" baseline="0" dirty="0" err="1">
                <a:solidFill>
                  <a:schemeClr val="bg1"/>
                </a:solidFill>
              </a:rPr>
              <a:t>CENT: using concatenation of xi and xi − xj as the edge features rather than concatenating xi and xj</a:t>
            </a:r>
          </a:p>
          <a:p>
            <a:pPr algn="l"/>
            <a:r>
              <a:rPr lang="en-US" altLang="zh-CN" dirty="0" err="1">
                <a:solidFill>
                  <a:schemeClr val="bg1"/>
                </a:solidFill>
                <a:sym typeface="+mn-ea"/>
              </a:rPr>
              <a:t>DYN:Dynamic graph recomputation instead of a fixed graph</a:t>
            </a:r>
            <a:endParaRPr lang="en-US" altLang="zh-CN" baseline="0" dirty="0" err="1">
              <a:solidFill>
                <a:schemeClr val="bg1"/>
              </a:solidFill>
            </a:endParaRPr>
          </a:p>
          <a:p>
            <a:pPr algn="l"/>
            <a:r>
              <a:rPr lang="en-US" altLang="zh-CN" baseline="0" dirty="0" err="1">
                <a:solidFill>
                  <a:schemeClr val="bg1"/>
                </a:solidFill>
              </a:rPr>
              <a:t>MPOINTS:denoteing experiments with 2048 points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a:t>
            </a:r>
          </a:p>
        </p:txBody>
      </p:sp>
      <p:sp>
        <p:nvSpPr>
          <p:cNvPr id="3" name="Content Placeholder 2"/>
          <p:cNvSpPr>
            <a:spLocks noGrp="1"/>
          </p:cNvSpPr>
          <p:nvPr>
            <p:ph idx="1"/>
          </p:nvPr>
        </p:nvSpPr>
        <p:spPr>
          <a:xfrm>
            <a:off x="200628" y="1238592"/>
            <a:ext cx="11760000" cy="4860000"/>
          </a:xfrm>
        </p:spPr>
        <p:txBody>
          <a:bodyPr>
            <a:normAutofit/>
          </a:bodyPr>
          <a:lstStyle/>
          <a:p>
            <a:pPr marL="0" indent="0">
              <a:lnSpc>
                <a:spcPct val="60000"/>
              </a:lnSpc>
              <a:buNone/>
            </a:pPr>
            <a:r>
              <a:rPr lang="en-US" dirty="0"/>
              <a:t>3.More experiments on dataset ModelNet40</a:t>
            </a:r>
          </a:p>
          <a:p>
            <a:pPr marL="0" indent="0">
              <a:lnSpc>
                <a:spcPct val="60000"/>
              </a:lnSpc>
              <a:buNone/>
            </a:pPr>
            <a:endParaRPr lang="en-US" sz="1800" dirty="0">
              <a:sym typeface="+mn-ea"/>
            </a:endParaRPr>
          </a:p>
          <a:p>
            <a:pPr marL="0" indent="0">
              <a:lnSpc>
                <a:spcPct val="60000"/>
              </a:lnSpc>
              <a:buNone/>
            </a:pPr>
            <a:r>
              <a:rPr lang="en-US" dirty="0"/>
              <a:t> Experimenting with different numbers k of nearest neighbors</a:t>
            </a:r>
          </a:p>
          <a:p>
            <a:pPr marL="0" indent="0">
              <a:lnSpc>
                <a:spcPct val="60000"/>
              </a:lnSpc>
              <a:buNone/>
            </a:pPr>
            <a:endParaRPr lang="en-US" dirty="0"/>
          </a:p>
          <a:p>
            <a:pPr marL="0" indent="0">
              <a:lnSpc>
                <a:spcPct val="60000"/>
              </a:lnSpc>
              <a:buNone/>
            </a:pPr>
            <a:endParaRPr lang="en-US" dirty="0"/>
          </a:p>
          <a:p>
            <a:pPr marL="0" indent="0">
              <a:lnSpc>
                <a:spcPct val="60000"/>
              </a:lnSpc>
              <a:buNone/>
            </a:pPr>
            <a:endParaRPr lang="en-US" dirty="0"/>
          </a:p>
          <a:p>
            <a:pPr marL="0" indent="0">
              <a:lnSpc>
                <a:spcPct val="60000"/>
              </a:lnSpc>
              <a:buNone/>
            </a:pPr>
            <a:r>
              <a:rPr lang="en-US" dirty="0"/>
              <a:t>                                                                  </a:t>
            </a:r>
          </a:p>
          <a:p>
            <a:pPr marL="0" indent="0">
              <a:lnSpc>
                <a:spcPct val="60000"/>
              </a:lnSpc>
              <a:buNone/>
            </a:pPr>
            <a:endParaRPr lang="en-US" dirty="0">
              <a:sym typeface="+mn-ea"/>
            </a:endParaRPr>
          </a:p>
          <a:p>
            <a:pPr marL="0" indent="0">
              <a:lnSpc>
                <a:spcPct val="60000"/>
              </a:lnSpc>
              <a:buNone/>
            </a:pPr>
            <a:endParaRPr lang="en-US" dirty="0">
              <a:sym typeface="+mn-ea"/>
            </a:endParaRPr>
          </a:p>
          <a:p>
            <a:pPr marL="0" indent="0">
              <a:lnSpc>
                <a:spcPct val="60000"/>
              </a:lnSpc>
              <a:buNone/>
            </a:pPr>
            <a:endParaRPr lang="en-US" dirty="0"/>
          </a:p>
          <a:p>
            <a:pPr marL="0" indent="0">
              <a:lnSpc>
                <a:spcPct val="60000"/>
              </a:lnSpc>
              <a:buNone/>
            </a:pPr>
            <a:r>
              <a:rPr lang="en-US" dirty="0"/>
              <a:t> </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15</a:t>
            </a:fld>
            <a:endParaRPr lang="en-US" dirty="0"/>
          </a:p>
        </p:txBody>
      </p:sp>
      <p:pic>
        <p:nvPicPr>
          <p:cNvPr id="4" name="图片 3"/>
          <p:cNvPicPr>
            <a:picLocks noChangeAspect="1"/>
          </p:cNvPicPr>
          <p:nvPr/>
        </p:nvPicPr>
        <p:blipFill>
          <a:blip r:embed="rId3"/>
          <a:stretch>
            <a:fillRect/>
          </a:stretch>
        </p:blipFill>
        <p:spPr>
          <a:xfrm>
            <a:off x="421005" y="2282190"/>
            <a:ext cx="9955530" cy="3376295"/>
          </a:xfrm>
          <a:prstGeom prst="rect">
            <a:avLst/>
          </a:prstGeom>
        </p:spPr>
      </p:pic>
      <p:sp>
        <p:nvSpPr>
          <p:cNvPr id="9" name="文本框 8"/>
          <p:cNvSpPr txBox="1"/>
          <p:nvPr/>
        </p:nvSpPr>
        <p:spPr>
          <a:xfrm>
            <a:off x="4076065" y="5908040"/>
            <a:ext cx="5048885" cy="949960"/>
          </a:xfrm>
          <a:prstGeom prst="rect">
            <a:avLst/>
          </a:prstGeom>
          <a:noFill/>
        </p:spPr>
        <p:txBody>
          <a:bodyPr wrap="none" rtlCol="0">
            <a:noAutofit/>
          </a:bodyPr>
          <a:lstStyle/>
          <a:p>
            <a:pPr marL="0" indent="0" algn="l">
              <a:lnSpc>
                <a:spcPct val="60000"/>
              </a:lnSpc>
              <a:buNone/>
            </a:pPr>
            <a:endParaRPr lang="en-US" altLang="en-US" baseline="0" dirty="0">
              <a:solidFill>
                <a:schemeClr val="bg1"/>
              </a:solidFill>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a:t>
            </a:r>
          </a:p>
        </p:txBody>
      </p:sp>
      <p:sp>
        <p:nvSpPr>
          <p:cNvPr id="3" name="Content Placeholder 2"/>
          <p:cNvSpPr>
            <a:spLocks noGrp="1"/>
          </p:cNvSpPr>
          <p:nvPr>
            <p:ph idx="1"/>
          </p:nvPr>
        </p:nvSpPr>
        <p:spPr>
          <a:xfrm>
            <a:off x="200628" y="1238592"/>
            <a:ext cx="11760000" cy="4860000"/>
          </a:xfrm>
        </p:spPr>
        <p:txBody>
          <a:bodyPr>
            <a:normAutofit/>
          </a:bodyPr>
          <a:lstStyle/>
          <a:p>
            <a:pPr marL="0" indent="0">
              <a:lnSpc>
                <a:spcPct val="60000"/>
              </a:lnSpc>
              <a:buNone/>
            </a:pPr>
            <a:r>
              <a:rPr lang="en-US" dirty="0">
                <a:sym typeface="+mn-ea"/>
              </a:rPr>
              <a:t>3.More experiments on dataset ModelNet40</a:t>
            </a:r>
            <a:endParaRPr lang="en-US" dirty="0"/>
          </a:p>
          <a:p>
            <a:pPr marL="0" indent="0">
              <a:lnSpc>
                <a:spcPct val="60000"/>
              </a:lnSpc>
              <a:buNone/>
            </a:pPr>
            <a:r>
              <a:rPr lang="en-US" dirty="0"/>
              <a:t>The robustness of the model</a:t>
            </a:r>
          </a:p>
          <a:p>
            <a:pPr marL="0" indent="0">
              <a:lnSpc>
                <a:spcPct val="60000"/>
              </a:lnSpc>
              <a:buNone/>
            </a:pPr>
            <a:endParaRPr lang="en-US" dirty="0"/>
          </a:p>
          <a:p>
            <a:pPr marL="0" indent="0">
              <a:lnSpc>
                <a:spcPct val="60000"/>
              </a:lnSpc>
              <a:buNone/>
            </a:pPr>
            <a:endParaRPr lang="en-US" sz="1800" dirty="0">
              <a:sym typeface="+mn-ea"/>
            </a:endParaRPr>
          </a:p>
          <a:p>
            <a:pPr marL="0" indent="0">
              <a:lnSpc>
                <a:spcPct val="60000"/>
              </a:lnSpc>
              <a:buNone/>
            </a:pPr>
            <a:r>
              <a:rPr lang="en-US" dirty="0"/>
              <a:t> </a:t>
            </a:r>
          </a:p>
          <a:p>
            <a:pPr marL="0" indent="0">
              <a:lnSpc>
                <a:spcPct val="60000"/>
              </a:lnSpc>
              <a:buNone/>
            </a:pPr>
            <a:r>
              <a:rPr lang="en-US" dirty="0"/>
              <a:t> </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16</a:t>
            </a:fld>
            <a:endParaRPr lang="en-US" dirty="0"/>
          </a:p>
        </p:txBody>
      </p:sp>
      <p:sp>
        <p:nvSpPr>
          <p:cNvPr id="4" name="文本框 3"/>
          <p:cNvSpPr txBox="1"/>
          <p:nvPr/>
        </p:nvSpPr>
        <p:spPr>
          <a:xfrm>
            <a:off x="200660" y="5857240"/>
            <a:ext cx="5743575" cy="745490"/>
          </a:xfrm>
          <a:prstGeom prst="rect">
            <a:avLst/>
          </a:prstGeom>
          <a:noFill/>
        </p:spPr>
        <p:txBody>
          <a:bodyPr wrap="none" rtlCol="0">
            <a:noAutofit/>
          </a:bodyPr>
          <a:lstStyle/>
          <a:p>
            <a:pPr algn="l"/>
            <a:r>
              <a:rPr lang="en-US" altLang="zh-CN" baseline="0" dirty="0" err="1">
                <a:solidFill>
                  <a:schemeClr val="bg1"/>
                </a:solidFill>
              </a:rPr>
              <a:t>Model trained with 1024 points and k=20.     Simulate the environment that random input points drops out during testing.</a:t>
            </a:r>
          </a:p>
          <a:p>
            <a:pPr algn="l"/>
            <a:endParaRPr lang="en-US" altLang="zh-CN" baseline="0" dirty="0" err="1">
              <a:solidFill>
                <a:schemeClr val="bg1"/>
              </a:solidFill>
            </a:endParaRPr>
          </a:p>
          <a:p>
            <a:pPr algn="l"/>
            <a:endParaRPr lang="en-US" altLang="zh-CN" baseline="0" dirty="0" err="1">
              <a:solidFill>
                <a:schemeClr val="bg1"/>
              </a:solidFill>
            </a:endParaRPr>
          </a:p>
        </p:txBody>
      </p:sp>
      <p:pic>
        <p:nvPicPr>
          <p:cNvPr id="9" name="图片 8" descr="%AI3%R4A(7A`%N`N7U2U(7U"/>
          <p:cNvPicPr>
            <a:picLocks noChangeAspect="1"/>
          </p:cNvPicPr>
          <p:nvPr>
            <p:custDataLst>
              <p:tags r:id="rId1"/>
            </p:custDataLst>
          </p:nvPr>
        </p:nvPicPr>
        <p:blipFill>
          <a:blip r:embed="rId4"/>
          <a:stretch>
            <a:fillRect/>
          </a:stretch>
        </p:blipFill>
        <p:spPr>
          <a:xfrm>
            <a:off x="2946400" y="1949450"/>
            <a:ext cx="6299835" cy="39077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2"/>
          </p:nvPr>
        </p:nvSpPr>
        <p:spPr/>
        <p:txBody>
          <a:bodyPr/>
          <a:lstStyle/>
          <a:p>
            <a:r>
              <a:rPr lang="en-US"/>
              <a:t>Presenter Name &amp; Date of Presentation</a:t>
            </a:r>
            <a:endParaRPr lang="en-US" dirty="0"/>
          </a:p>
        </p:txBody>
      </p:sp>
      <p:sp>
        <p:nvSpPr>
          <p:cNvPr id="3" name="页脚占位符 2"/>
          <p:cNvSpPr>
            <a:spLocks noGrp="1"/>
          </p:cNvSpPr>
          <p:nvPr>
            <p:ph type="ftr" sz="quarter" idx="3"/>
          </p:nvPr>
        </p:nvSpPr>
        <p:spPr/>
        <p:txBody>
          <a:bodyPr/>
          <a:lstStyle/>
          <a:p>
            <a:r>
              <a:rPr lang="en-US"/>
              <a:t>Title of Your Presentation</a:t>
            </a:r>
            <a:endParaRPr lang="en-US" dirty="0"/>
          </a:p>
        </p:txBody>
      </p:sp>
      <p:sp>
        <p:nvSpPr>
          <p:cNvPr id="4" name="灯片编号占位符 3"/>
          <p:cNvSpPr>
            <a:spLocks noGrp="1"/>
          </p:cNvSpPr>
          <p:nvPr>
            <p:ph type="sldNum" sz="quarter" idx="4"/>
          </p:nvPr>
        </p:nvSpPr>
        <p:spPr/>
        <p:txBody>
          <a:bodyPr/>
          <a:lstStyle/>
          <a:p>
            <a:fld id="{753A1DE0-CF65-344E-A1C3-3B403388D3F5}" type="slidenum">
              <a:rPr lang="en-US" smtClean="0"/>
              <a:t>17</a:t>
            </a:fld>
            <a:endParaRPr lang="en-US" dirty="0"/>
          </a:p>
        </p:txBody>
      </p:sp>
      <p:sp>
        <p:nvSpPr>
          <p:cNvPr id="5" name="文本框 4"/>
          <p:cNvSpPr txBox="1"/>
          <p:nvPr>
            <p:custDataLst>
              <p:tags r:id="rId1"/>
            </p:custDataLst>
          </p:nvPr>
        </p:nvSpPr>
        <p:spPr>
          <a:xfrm>
            <a:off x="299720" y="138430"/>
            <a:ext cx="3865161" cy="646331"/>
          </a:xfrm>
          <a:prstGeom prst="rect">
            <a:avLst/>
          </a:prstGeom>
          <a:noFill/>
        </p:spPr>
        <p:txBody>
          <a:bodyPr wrap="none" rtlCol="0">
            <a:spAutoFit/>
          </a:bodyPr>
          <a:lstStyle/>
          <a:p>
            <a:r>
              <a:rPr lang="en-US" altLang="zh-CN" sz="3600" b="1" dirty="0">
                <a:solidFill>
                  <a:schemeClr val="bg1"/>
                </a:solidFill>
              </a:rPr>
              <a:t>P</a:t>
            </a:r>
            <a:r>
              <a:rPr lang="en-US" altLang="zh-CN" sz="3600" b="1" baseline="0" dirty="0">
                <a:solidFill>
                  <a:schemeClr val="bg1"/>
                </a:solidFill>
              </a:rPr>
              <a:t>art Segmentation</a:t>
            </a:r>
          </a:p>
        </p:txBody>
      </p:sp>
      <p:pic>
        <p:nvPicPr>
          <p:cNvPr id="6" name="图片 5"/>
          <p:cNvPicPr>
            <a:picLocks noChangeAspect="1"/>
          </p:cNvPicPr>
          <p:nvPr>
            <p:custDataLst>
              <p:tags r:id="rId2"/>
            </p:custDataLst>
          </p:nvPr>
        </p:nvPicPr>
        <p:blipFill>
          <a:blip r:embed="rId6"/>
          <a:stretch>
            <a:fillRect/>
          </a:stretch>
        </p:blipFill>
        <p:spPr>
          <a:xfrm>
            <a:off x="1303655" y="1202690"/>
            <a:ext cx="4325620" cy="4680585"/>
          </a:xfrm>
          <a:prstGeom prst="rect">
            <a:avLst/>
          </a:prstGeom>
        </p:spPr>
      </p:pic>
      <p:pic>
        <p:nvPicPr>
          <p:cNvPr id="7" name="图片 6"/>
          <p:cNvPicPr>
            <a:picLocks noChangeAspect="1"/>
          </p:cNvPicPr>
          <p:nvPr>
            <p:custDataLst>
              <p:tags r:id="rId3"/>
            </p:custDataLst>
          </p:nvPr>
        </p:nvPicPr>
        <p:blipFill>
          <a:blip r:embed="rId7"/>
          <a:stretch>
            <a:fillRect/>
          </a:stretch>
        </p:blipFill>
        <p:spPr>
          <a:xfrm>
            <a:off x="6110605" y="1202690"/>
            <a:ext cx="4770120" cy="46139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2"/>
          </p:nvPr>
        </p:nvSpPr>
        <p:spPr/>
        <p:txBody>
          <a:bodyPr/>
          <a:lstStyle/>
          <a:p>
            <a:r>
              <a:rPr lang="en-US"/>
              <a:t>Presenter Name &amp; Date of Presentation</a:t>
            </a:r>
            <a:endParaRPr lang="en-US" dirty="0"/>
          </a:p>
        </p:txBody>
      </p:sp>
      <p:sp>
        <p:nvSpPr>
          <p:cNvPr id="3" name="页脚占位符 2"/>
          <p:cNvSpPr>
            <a:spLocks noGrp="1"/>
          </p:cNvSpPr>
          <p:nvPr>
            <p:ph type="ftr" sz="quarter" idx="3"/>
          </p:nvPr>
        </p:nvSpPr>
        <p:spPr/>
        <p:txBody>
          <a:bodyPr/>
          <a:lstStyle/>
          <a:p>
            <a:r>
              <a:rPr lang="en-US"/>
              <a:t>Title of Your Presentation</a:t>
            </a:r>
            <a:endParaRPr lang="en-US" dirty="0"/>
          </a:p>
        </p:txBody>
      </p:sp>
      <p:sp>
        <p:nvSpPr>
          <p:cNvPr id="4" name="灯片编号占位符 3"/>
          <p:cNvSpPr>
            <a:spLocks noGrp="1"/>
          </p:cNvSpPr>
          <p:nvPr>
            <p:ph type="sldNum" sz="quarter" idx="4"/>
          </p:nvPr>
        </p:nvSpPr>
        <p:spPr/>
        <p:txBody>
          <a:bodyPr/>
          <a:lstStyle/>
          <a:p>
            <a:fld id="{753A1DE0-CF65-344E-A1C3-3B403388D3F5}" type="slidenum">
              <a:rPr lang="en-US" smtClean="0"/>
              <a:t>18</a:t>
            </a:fld>
            <a:endParaRPr lang="en-US" dirty="0"/>
          </a:p>
        </p:txBody>
      </p:sp>
      <p:sp>
        <p:nvSpPr>
          <p:cNvPr id="6" name="文本框 5"/>
          <p:cNvSpPr txBox="1"/>
          <p:nvPr/>
        </p:nvSpPr>
        <p:spPr>
          <a:xfrm>
            <a:off x="1499870" y="1024890"/>
            <a:ext cx="704850" cy="706755"/>
          </a:xfrm>
          <a:prstGeom prst="rect">
            <a:avLst/>
          </a:prstGeom>
          <a:noFill/>
        </p:spPr>
        <p:txBody>
          <a:bodyPr wrap="none" rtlCol="0">
            <a:spAutoFit/>
          </a:bodyPr>
          <a:lstStyle/>
          <a:p>
            <a:r>
              <a:rPr lang="en-US" altLang="zh-CN" sz="2000" b="1" baseline="0" dirty="0" err="1">
                <a:solidFill>
                  <a:schemeClr val="bg1"/>
                </a:solidFill>
              </a:rPr>
              <a:t>Data</a:t>
            </a:r>
          </a:p>
          <a:p>
            <a:endParaRPr lang="en-US" altLang="zh-CN" sz="2000" b="1" baseline="0" dirty="0" err="1">
              <a:solidFill>
                <a:schemeClr val="bg1"/>
              </a:solidFill>
            </a:endParaRPr>
          </a:p>
        </p:txBody>
      </p:sp>
      <p:sp>
        <p:nvSpPr>
          <p:cNvPr id="9" name="文本框 8"/>
          <p:cNvSpPr txBox="1"/>
          <p:nvPr/>
        </p:nvSpPr>
        <p:spPr>
          <a:xfrm>
            <a:off x="2738755" y="1480820"/>
            <a:ext cx="6096000" cy="368300"/>
          </a:xfrm>
          <a:prstGeom prst="rect">
            <a:avLst/>
          </a:prstGeom>
          <a:noFill/>
        </p:spPr>
        <p:txBody>
          <a:bodyPr wrap="square" rtlCol="0" anchor="t">
            <a:spAutoFit/>
          </a:bodyPr>
          <a:lstStyle/>
          <a:p>
            <a:r>
              <a:rPr lang="en-US" altLang="zh-CN" baseline="0" dirty="0" err="1">
                <a:solidFill>
                  <a:schemeClr val="bg1"/>
                </a:solidFill>
              </a:rPr>
              <a:t>dataset:</a:t>
            </a:r>
            <a:r>
              <a:rPr lang="zh-CN" altLang="en-US" baseline="0" dirty="0" err="1">
                <a:solidFill>
                  <a:schemeClr val="bg1"/>
                </a:solidFill>
              </a:rPr>
              <a:t>ShapeNet part dataset</a:t>
            </a:r>
          </a:p>
        </p:txBody>
      </p:sp>
      <p:sp>
        <p:nvSpPr>
          <p:cNvPr id="10" name="文本框 9"/>
          <p:cNvSpPr txBox="1"/>
          <p:nvPr/>
        </p:nvSpPr>
        <p:spPr>
          <a:xfrm>
            <a:off x="6438265" y="1472565"/>
            <a:ext cx="3186430" cy="368300"/>
          </a:xfrm>
          <a:prstGeom prst="rect">
            <a:avLst/>
          </a:prstGeom>
          <a:noFill/>
        </p:spPr>
        <p:txBody>
          <a:bodyPr wrap="none" rtlCol="0">
            <a:spAutoFit/>
          </a:bodyPr>
          <a:lstStyle/>
          <a:p>
            <a:r>
              <a:rPr lang="en-US" altLang="zh-CN" baseline="0" dirty="0" err="1">
                <a:solidFill>
                  <a:schemeClr val="bg1"/>
                </a:solidFill>
              </a:rPr>
              <a:t>scheme:train-validation-test split</a:t>
            </a:r>
          </a:p>
        </p:txBody>
      </p:sp>
      <p:sp>
        <p:nvSpPr>
          <p:cNvPr id="11" name="文本框 10"/>
          <p:cNvSpPr txBox="1"/>
          <p:nvPr>
            <p:custDataLst>
              <p:tags r:id="rId1"/>
            </p:custDataLst>
          </p:nvPr>
        </p:nvSpPr>
        <p:spPr>
          <a:xfrm>
            <a:off x="1017270" y="2283460"/>
            <a:ext cx="1555750" cy="398780"/>
          </a:xfrm>
          <a:prstGeom prst="rect">
            <a:avLst/>
          </a:prstGeom>
          <a:noFill/>
        </p:spPr>
        <p:txBody>
          <a:bodyPr wrap="none" rtlCol="0">
            <a:spAutoFit/>
          </a:bodyPr>
          <a:lstStyle/>
          <a:p>
            <a:r>
              <a:rPr lang="en-US" altLang="zh-CN" sz="2000" b="1" baseline="0" dirty="0" err="1">
                <a:solidFill>
                  <a:schemeClr val="bg1"/>
                </a:solidFill>
              </a:rPr>
              <a:t>Architecture</a:t>
            </a:r>
          </a:p>
        </p:txBody>
      </p:sp>
      <p:grpSp>
        <p:nvGrpSpPr>
          <p:cNvPr id="14" name="组合 13"/>
          <p:cNvGrpSpPr/>
          <p:nvPr/>
        </p:nvGrpSpPr>
        <p:grpSpPr>
          <a:xfrm>
            <a:off x="1406525" y="2596515"/>
            <a:ext cx="9290050" cy="1547495"/>
            <a:chOff x="2035" y="4224"/>
            <a:chExt cx="14630" cy="2437"/>
          </a:xfrm>
        </p:grpSpPr>
        <p:pic>
          <p:nvPicPr>
            <p:cNvPr id="12" name="图片 11"/>
            <p:cNvPicPr>
              <a:picLocks noChangeAspect="1"/>
            </p:cNvPicPr>
            <p:nvPr>
              <p:custDataLst>
                <p:tags r:id="rId4"/>
              </p:custDataLst>
            </p:nvPr>
          </p:nvPicPr>
          <p:blipFill>
            <a:blip r:embed="rId8"/>
            <a:srcRect l="16980" t="28617" r="1579" b="33798"/>
            <a:stretch>
              <a:fillRect/>
            </a:stretch>
          </p:blipFill>
          <p:spPr>
            <a:xfrm>
              <a:off x="5137" y="4359"/>
              <a:ext cx="11529" cy="2303"/>
            </a:xfrm>
            <a:prstGeom prst="rect">
              <a:avLst/>
            </a:prstGeom>
          </p:spPr>
        </p:pic>
        <p:pic>
          <p:nvPicPr>
            <p:cNvPr id="13" name="图片 12"/>
            <p:cNvPicPr>
              <a:picLocks noChangeAspect="1"/>
            </p:cNvPicPr>
            <p:nvPr>
              <p:custDataLst>
                <p:tags r:id="rId5"/>
              </p:custDataLst>
            </p:nvPr>
          </p:nvPicPr>
          <p:blipFill>
            <a:blip r:embed="rId8"/>
            <a:srcRect r="82118" b="77218"/>
            <a:stretch>
              <a:fillRect/>
            </a:stretch>
          </p:blipFill>
          <p:spPr>
            <a:xfrm>
              <a:off x="2035" y="4224"/>
              <a:ext cx="3102" cy="1710"/>
            </a:xfrm>
            <a:prstGeom prst="rect">
              <a:avLst/>
            </a:prstGeom>
          </p:spPr>
        </p:pic>
      </p:grpSp>
      <p:sp>
        <p:nvSpPr>
          <p:cNvPr id="15" name="文本框 14"/>
          <p:cNvSpPr txBox="1"/>
          <p:nvPr>
            <p:custDataLst>
              <p:tags r:id="rId2"/>
            </p:custDataLst>
          </p:nvPr>
        </p:nvSpPr>
        <p:spPr>
          <a:xfrm>
            <a:off x="1270000" y="4429760"/>
            <a:ext cx="1173480" cy="1137285"/>
          </a:xfrm>
          <a:prstGeom prst="rect">
            <a:avLst/>
          </a:prstGeom>
          <a:noFill/>
        </p:spPr>
        <p:txBody>
          <a:bodyPr wrap="none" rtlCol="0">
            <a:spAutoFit/>
          </a:bodyPr>
          <a:lstStyle/>
          <a:p>
            <a:pPr algn="l"/>
            <a:r>
              <a:rPr lang="en-US" altLang="zh-CN" sz="2000" b="1" baseline="0" dirty="0" err="1">
                <a:solidFill>
                  <a:schemeClr val="bg1"/>
                </a:solidFill>
              </a:rPr>
              <a:t>Training</a:t>
            </a:r>
            <a:endParaRPr lang="zh-CN" altLang="en-US" sz="2000" b="1" baseline="0" dirty="0" err="1">
              <a:solidFill>
                <a:schemeClr val="bg1"/>
              </a:solidFill>
            </a:endParaRPr>
          </a:p>
          <a:p>
            <a:pPr algn="l"/>
            <a:r>
              <a:rPr lang="zh-CN" altLang="en-US" sz="2400" baseline="0" dirty="0" err="1">
                <a:solidFill>
                  <a:schemeClr val="bg1"/>
                </a:solidFill>
              </a:rPr>
              <a:t> </a:t>
            </a:r>
            <a:r>
              <a:rPr lang="en-US" altLang="zh-CN" sz="2400" baseline="0" dirty="0" err="1">
                <a:solidFill>
                  <a:schemeClr val="bg1"/>
                </a:solidFill>
              </a:rPr>
              <a:t>          </a:t>
            </a:r>
          </a:p>
          <a:p>
            <a:pPr algn="l"/>
            <a:r>
              <a:rPr lang="en-US" altLang="zh-CN" sz="2400" baseline="0" dirty="0" err="1">
                <a:solidFill>
                  <a:schemeClr val="bg1"/>
                </a:solidFill>
              </a:rPr>
              <a:t>             </a:t>
            </a:r>
            <a:endParaRPr lang="zh-CN" altLang="en-US" baseline="0" dirty="0" err="1">
              <a:solidFill>
                <a:schemeClr val="bg1"/>
              </a:solidFill>
            </a:endParaRPr>
          </a:p>
        </p:txBody>
      </p:sp>
      <p:sp>
        <p:nvSpPr>
          <p:cNvPr id="16" name="文本框 15"/>
          <p:cNvSpPr txBox="1"/>
          <p:nvPr>
            <p:custDataLst>
              <p:tags r:id="rId3"/>
            </p:custDataLst>
          </p:nvPr>
        </p:nvSpPr>
        <p:spPr>
          <a:xfrm>
            <a:off x="2941955" y="4853305"/>
            <a:ext cx="6096000" cy="460375"/>
          </a:xfrm>
          <a:prstGeom prst="rect">
            <a:avLst/>
          </a:prstGeom>
          <a:noFill/>
        </p:spPr>
        <p:txBody>
          <a:bodyPr wrap="square" rtlCol="0" anchor="t">
            <a:spAutoFit/>
          </a:bodyPr>
          <a:lstStyle/>
          <a:p>
            <a:pPr algn="l"/>
            <a:r>
              <a:rPr lang="en-US" altLang="zh-CN" sz="2400" dirty="0" err="1">
                <a:solidFill>
                  <a:schemeClr val="bg1"/>
                </a:solidFill>
                <a:sym typeface="+mn-ea"/>
              </a:rPr>
              <a:t>  </a:t>
            </a:r>
            <a:r>
              <a:rPr lang="en-US" altLang="zh-CN" dirty="0" err="1">
                <a:solidFill>
                  <a:schemeClr val="bg1"/>
                </a:solidFill>
                <a:sym typeface="+mn-ea"/>
              </a:rPr>
              <a:t>t</a:t>
            </a:r>
            <a:r>
              <a:rPr lang="zh-CN" altLang="en-US" dirty="0" err="1">
                <a:solidFill>
                  <a:schemeClr val="bg1"/>
                </a:solidFill>
                <a:sym typeface="+mn-ea"/>
              </a:rPr>
              <a:t>he same training setup as for our classification task was used.</a:t>
            </a:r>
            <a:endParaRPr lang="zh-CN" altLang="en-US" baseline="0" dirty="0" err="1">
              <a:solidFill>
                <a:schemeClr val="bg1"/>
              </a:solidFill>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2"/>
          </p:nvPr>
        </p:nvSpPr>
        <p:spPr/>
        <p:txBody>
          <a:bodyPr/>
          <a:lstStyle/>
          <a:p>
            <a:r>
              <a:rPr lang="en-US"/>
              <a:t>Presenter Name &amp; Date of Presentation</a:t>
            </a:r>
            <a:endParaRPr lang="en-US" dirty="0"/>
          </a:p>
        </p:txBody>
      </p:sp>
      <p:sp>
        <p:nvSpPr>
          <p:cNvPr id="3" name="页脚占位符 2"/>
          <p:cNvSpPr>
            <a:spLocks noGrp="1"/>
          </p:cNvSpPr>
          <p:nvPr>
            <p:ph type="ftr" sz="quarter" idx="3"/>
          </p:nvPr>
        </p:nvSpPr>
        <p:spPr/>
        <p:txBody>
          <a:bodyPr/>
          <a:lstStyle/>
          <a:p>
            <a:r>
              <a:rPr lang="en-US"/>
              <a:t>Title of Your Presentation</a:t>
            </a:r>
            <a:endParaRPr lang="en-US" dirty="0"/>
          </a:p>
        </p:txBody>
      </p:sp>
      <p:sp>
        <p:nvSpPr>
          <p:cNvPr id="4" name="灯片编号占位符 3"/>
          <p:cNvSpPr>
            <a:spLocks noGrp="1"/>
          </p:cNvSpPr>
          <p:nvPr>
            <p:ph type="sldNum" sz="quarter" idx="4"/>
          </p:nvPr>
        </p:nvSpPr>
        <p:spPr/>
        <p:txBody>
          <a:bodyPr/>
          <a:lstStyle/>
          <a:p>
            <a:fld id="{753A1DE0-CF65-344E-A1C3-3B403388D3F5}" type="slidenum">
              <a:rPr lang="en-US" smtClean="0"/>
              <a:t>19</a:t>
            </a:fld>
            <a:endParaRPr lang="en-US" dirty="0"/>
          </a:p>
        </p:txBody>
      </p:sp>
      <p:sp>
        <p:nvSpPr>
          <p:cNvPr id="15" name="文本框 14"/>
          <p:cNvSpPr txBox="1"/>
          <p:nvPr>
            <p:custDataLst>
              <p:tags r:id="rId1"/>
            </p:custDataLst>
          </p:nvPr>
        </p:nvSpPr>
        <p:spPr>
          <a:xfrm>
            <a:off x="1270000" y="674370"/>
            <a:ext cx="2443480" cy="829945"/>
          </a:xfrm>
          <a:prstGeom prst="rect">
            <a:avLst/>
          </a:prstGeom>
          <a:noFill/>
        </p:spPr>
        <p:txBody>
          <a:bodyPr wrap="none" rtlCol="0">
            <a:spAutoFit/>
          </a:bodyPr>
          <a:lstStyle/>
          <a:p>
            <a:pPr algn="l"/>
            <a:r>
              <a:rPr lang="en-US" sz="2400" b="1" baseline="0" dirty="0" err="1">
                <a:solidFill>
                  <a:schemeClr val="bg1"/>
                </a:solidFill>
              </a:rPr>
              <a:t>Evaluation</a:t>
            </a:r>
            <a:r>
              <a:rPr lang="zh-CN" altLang="en-US" sz="2400" baseline="0" dirty="0" err="1">
                <a:solidFill>
                  <a:schemeClr val="bg1"/>
                </a:solidFill>
              </a:rPr>
              <a:t> </a:t>
            </a:r>
            <a:r>
              <a:rPr lang="en-US" altLang="zh-CN" sz="2400" baseline="0" dirty="0" err="1">
                <a:solidFill>
                  <a:schemeClr val="bg1"/>
                </a:solidFill>
              </a:rPr>
              <a:t>          </a:t>
            </a:r>
          </a:p>
          <a:p>
            <a:pPr algn="l"/>
            <a:r>
              <a:rPr lang="en-US" altLang="zh-CN" sz="2400" baseline="0" dirty="0" err="1">
                <a:solidFill>
                  <a:schemeClr val="bg1"/>
                </a:solidFill>
              </a:rPr>
              <a:t>             </a:t>
            </a:r>
            <a:endParaRPr lang="zh-CN" altLang="en-US" baseline="0" dirty="0" err="1">
              <a:solidFill>
                <a:schemeClr val="bg1"/>
              </a:solidFill>
            </a:endParaRPr>
          </a:p>
        </p:txBody>
      </p:sp>
      <p:sp>
        <p:nvSpPr>
          <p:cNvPr id="6" name="文本框 5"/>
          <p:cNvSpPr txBox="1"/>
          <p:nvPr/>
        </p:nvSpPr>
        <p:spPr>
          <a:xfrm>
            <a:off x="2049145" y="1369060"/>
            <a:ext cx="6096000" cy="398780"/>
          </a:xfrm>
          <a:prstGeom prst="rect">
            <a:avLst/>
          </a:prstGeom>
          <a:noFill/>
        </p:spPr>
        <p:txBody>
          <a:bodyPr wrap="square" rtlCol="0" anchor="t">
            <a:spAutoFit/>
          </a:bodyPr>
          <a:lstStyle/>
          <a:p>
            <a:r>
              <a:rPr lang="zh-CN" altLang="en-US" sz="2000" baseline="0" dirty="0" err="1">
                <a:solidFill>
                  <a:schemeClr val="bg1"/>
                </a:solidFill>
              </a:rPr>
              <a:t>Intersection-over-Union</a:t>
            </a:r>
            <a:r>
              <a:rPr lang="en-US" altLang="zh-CN" sz="2000" baseline="0" dirty="0" err="1">
                <a:solidFill>
                  <a:schemeClr val="bg1"/>
                </a:solidFill>
              </a:rPr>
              <a:t> on points</a:t>
            </a:r>
          </a:p>
        </p:txBody>
      </p:sp>
      <p:sp>
        <p:nvSpPr>
          <p:cNvPr id="10" name="文本框 9"/>
          <p:cNvSpPr txBox="1"/>
          <p:nvPr/>
        </p:nvSpPr>
        <p:spPr>
          <a:xfrm>
            <a:off x="3048000" y="2393950"/>
            <a:ext cx="6096000" cy="2861310"/>
          </a:xfrm>
          <a:prstGeom prst="rect">
            <a:avLst/>
          </a:prstGeom>
          <a:noFill/>
        </p:spPr>
        <p:txBody>
          <a:bodyPr wrap="square" rtlCol="0" anchor="t">
            <a:spAutoFit/>
          </a:bodyPr>
          <a:lstStyle/>
          <a:p>
            <a:r>
              <a:rPr lang="zh-CN" altLang="en-US" baseline="0" dirty="0" err="1">
                <a:solidFill>
                  <a:schemeClr val="bg1"/>
                </a:solidFill>
              </a:rPr>
              <a:t>The IoU of a shape is</a:t>
            </a:r>
            <a:r>
              <a:rPr lang="en-US" altLang="zh-CN" baseline="0" dirty="0" err="1">
                <a:solidFill>
                  <a:schemeClr val="bg1"/>
                </a:solidFill>
              </a:rPr>
              <a:t> </a:t>
            </a:r>
            <a:r>
              <a:rPr lang="zh-CN" altLang="en-US" baseline="0" dirty="0" err="1">
                <a:solidFill>
                  <a:schemeClr val="bg1"/>
                </a:solidFill>
              </a:rPr>
              <a:t>computed by averaging the IoUs of different parts occurring in that</a:t>
            </a:r>
            <a:r>
              <a:rPr lang="en-US" altLang="zh-CN" baseline="0" dirty="0" err="1">
                <a:solidFill>
                  <a:schemeClr val="bg1"/>
                </a:solidFill>
              </a:rPr>
              <a:t> </a:t>
            </a:r>
            <a:r>
              <a:rPr lang="zh-CN" altLang="en-US" baseline="0" dirty="0" err="1">
                <a:solidFill>
                  <a:schemeClr val="bg1"/>
                </a:solidFill>
              </a:rPr>
              <a:t>shape</a:t>
            </a:r>
            <a:r>
              <a:rPr lang="en-US" altLang="zh-CN" baseline="0" dirty="0" err="1">
                <a:solidFill>
                  <a:schemeClr val="bg1"/>
                </a:solidFill>
              </a:rPr>
              <a:t>.</a:t>
            </a:r>
          </a:p>
          <a:p>
            <a:endParaRPr lang="zh-CN" altLang="en-US" baseline="0" dirty="0" err="1">
              <a:solidFill>
                <a:schemeClr val="bg1"/>
              </a:solidFill>
            </a:endParaRPr>
          </a:p>
          <a:p>
            <a:endParaRPr lang="zh-CN" altLang="en-US" baseline="0" dirty="0" err="1">
              <a:solidFill>
                <a:schemeClr val="bg1"/>
              </a:solidFill>
            </a:endParaRPr>
          </a:p>
          <a:p>
            <a:r>
              <a:rPr lang="en-US" altLang="zh-CN" baseline="0" dirty="0" err="1">
                <a:solidFill>
                  <a:schemeClr val="bg1"/>
                </a:solidFill>
              </a:rPr>
              <a:t>T</a:t>
            </a:r>
            <a:r>
              <a:rPr lang="zh-CN" altLang="en-US" baseline="0" dirty="0" err="1">
                <a:solidFill>
                  <a:schemeClr val="bg1"/>
                </a:solidFill>
              </a:rPr>
              <a:t>he IoU of a category is obtained by averaging the IoUs</a:t>
            </a:r>
          </a:p>
          <a:p>
            <a:r>
              <a:rPr lang="zh-CN" altLang="en-US" baseline="0" dirty="0" err="1">
                <a:solidFill>
                  <a:schemeClr val="bg1"/>
                </a:solidFill>
              </a:rPr>
              <a:t>of all the shapes belonging to that category.</a:t>
            </a:r>
          </a:p>
          <a:p>
            <a:endParaRPr lang="zh-CN" altLang="en-US" baseline="0" dirty="0" err="1">
              <a:solidFill>
                <a:schemeClr val="bg1"/>
              </a:solidFill>
            </a:endParaRPr>
          </a:p>
          <a:p>
            <a:endParaRPr lang="zh-CN" altLang="en-US" baseline="0" dirty="0" err="1">
              <a:solidFill>
                <a:schemeClr val="bg1"/>
              </a:solidFill>
            </a:endParaRPr>
          </a:p>
          <a:p>
            <a:r>
              <a:rPr lang="zh-CN" altLang="en-US" baseline="0" dirty="0" err="1">
                <a:solidFill>
                  <a:schemeClr val="bg1"/>
                </a:solidFill>
              </a:rPr>
              <a:t>The mean IoU (mIoU) is</a:t>
            </a:r>
            <a:r>
              <a:rPr lang="en-US" altLang="zh-CN" baseline="0" dirty="0" err="1">
                <a:solidFill>
                  <a:schemeClr val="bg1"/>
                </a:solidFill>
              </a:rPr>
              <a:t> </a:t>
            </a:r>
            <a:r>
              <a:rPr lang="zh-CN" altLang="en-US" baseline="0" dirty="0" err="1">
                <a:solidFill>
                  <a:schemeClr val="bg1"/>
                </a:solidFill>
              </a:rPr>
              <a:t>finally calculated by averaging the IoUs of all the testing shapes.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Motivation and Main Problem</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171201"/>
            <a:ext cx="7256615" cy="4860000"/>
          </a:xfrm>
        </p:spPr>
        <p:txBody>
          <a:bodyPr>
            <a:normAutofit lnSpcReduction="10000"/>
          </a:bodyPr>
          <a:lstStyle/>
          <a:p>
            <a:pPr marL="0" indent="0">
              <a:lnSpc>
                <a:spcPct val="150000"/>
              </a:lnSpc>
              <a:buNone/>
            </a:pPr>
            <a:r>
              <a:rPr lang="en-US" sz="2400" dirty="0"/>
              <a:t>Point Cloud: </a:t>
            </a:r>
          </a:p>
          <a:p>
            <a:pPr>
              <a:lnSpc>
                <a:spcPct val="150000"/>
              </a:lnSpc>
            </a:pPr>
            <a:r>
              <a:rPr lang="en-US" sz="2400" dirty="0"/>
              <a:t>Definition: a discrete set of data points in space to represent a 3D shape or object</a:t>
            </a:r>
          </a:p>
          <a:p>
            <a:pPr>
              <a:lnSpc>
                <a:spcPct val="150000"/>
              </a:lnSpc>
            </a:pPr>
            <a:r>
              <a:rPr lang="en-US" sz="2400" dirty="0"/>
              <a:t>Problem: inherently lack topological information</a:t>
            </a:r>
          </a:p>
          <a:p>
            <a:pPr>
              <a:lnSpc>
                <a:spcPct val="150000"/>
              </a:lnSpc>
            </a:pPr>
            <a:r>
              <a:rPr lang="en-US" sz="2400" dirty="0"/>
              <a:t>Application: Indoor navigation, self-driving vehicles, robotics, and shape synthesis and modeling</a:t>
            </a:r>
          </a:p>
          <a:p>
            <a:pPr marL="0" indent="0">
              <a:lnSpc>
                <a:spcPct val="150000"/>
              </a:lnSpc>
              <a:buNone/>
            </a:pPr>
            <a:r>
              <a:rPr lang="en-US" sz="2400" dirty="0"/>
              <a:t>CNN:  a class of artificial neural network most commonly applied to analyze visual imagery</a:t>
            </a:r>
          </a:p>
          <a:p>
            <a:pPr>
              <a:lnSpc>
                <a:spcPct val="150000"/>
              </a:lnSpc>
            </a:pPr>
            <a:endParaRPr lang="en-US" sz="2400" dirty="0"/>
          </a:p>
          <a:p>
            <a:pPr>
              <a:lnSpc>
                <a:spcPct val="150000"/>
              </a:lnSpc>
            </a:pPr>
            <a:endParaRPr lang="en-US" sz="2400" dirty="0"/>
          </a:p>
          <a:p>
            <a:pPr>
              <a:lnSpc>
                <a:spcPct val="150000"/>
              </a:lnSpc>
            </a:pPr>
            <a:endParaRPr lang="en-US" sz="2400"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Times New Roman"/>
                <a:ea typeface="FangSong"/>
                <a:cs typeface="+mn-cs"/>
              </a:rPr>
              <a:t>Presenter Name &amp; Date of Presentation</a:t>
            </a:r>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A1DE0-CF65-344E-A1C3-3B403388D3F5}" type="slidenum">
              <a:rPr kumimoji="0" lang="en-US" sz="1200" b="0" i="0" u="none" strike="noStrike" kern="1200" cap="none" spc="0" normalizeH="0" baseline="0" noProof="0" smtClean="0">
                <a:ln>
                  <a:noFill/>
                </a:ln>
                <a:solidFill>
                  <a:prstClr val="white">
                    <a:tint val="75000"/>
                  </a:prstClr>
                </a:solidFill>
                <a:effectLst/>
                <a:uLnTx/>
                <a:uFillTx/>
                <a:latin typeface="Times New Roman"/>
                <a:ea typeface="FangSong"/>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pic>
        <p:nvPicPr>
          <p:cNvPr id="4" name="Picture 3">
            <a:extLst>
              <a:ext uri="{FF2B5EF4-FFF2-40B4-BE49-F238E27FC236}">
                <a16:creationId xmlns:a16="http://schemas.microsoft.com/office/drawing/2014/main" id="{23022DAC-FEDB-4F56-90AF-EA6F38414AD7}"/>
              </a:ext>
            </a:extLst>
          </p:cNvPr>
          <p:cNvPicPr>
            <a:picLocks noChangeAspect="1"/>
          </p:cNvPicPr>
          <p:nvPr/>
        </p:nvPicPr>
        <p:blipFill>
          <a:blip r:embed="rId2"/>
          <a:stretch>
            <a:fillRect/>
          </a:stretch>
        </p:blipFill>
        <p:spPr>
          <a:xfrm>
            <a:off x="7547172" y="2338362"/>
            <a:ext cx="3745700" cy="2809275"/>
          </a:xfrm>
          <a:prstGeom prst="rect">
            <a:avLst/>
          </a:prstGeom>
        </p:spPr>
      </p:pic>
    </p:spTree>
    <p:extLst>
      <p:ext uri="{BB962C8B-B14F-4D97-AF65-F5344CB8AC3E}">
        <p14:creationId xmlns:p14="http://schemas.microsoft.com/office/powerpoint/2010/main" val="85941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2"/>
          </p:nvPr>
        </p:nvSpPr>
        <p:spPr/>
        <p:txBody>
          <a:bodyPr/>
          <a:lstStyle/>
          <a:p>
            <a:r>
              <a:rPr lang="en-US"/>
              <a:t>Presenter Name &amp; Date of Presentation</a:t>
            </a:r>
            <a:endParaRPr lang="en-US" dirty="0"/>
          </a:p>
        </p:txBody>
      </p:sp>
      <p:sp>
        <p:nvSpPr>
          <p:cNvPr id="3" name="页脚占位符 2"/>
          <p:cNvSpPr>
            <a:spLocks noGrp="1"/>
          </p:cNvSpPr>
          <p:nvPr>
            <p:ph type="ftr" sz="quarter" idx="3"/>
          </p:nvPr>
        </p:nvSpPr>
        <p:spPr/>
        <p:txBody>
          <a:bodyPr/>
          <a:lstStyle/>
          <a:p>
            <a:r>
              <a:rPr lang="en-US"/>
              <a:t>Title of Your Presentation</a:t>
            </a:r>
            <a:endParaRPr lang="en-US" dirty="0"/>
          </a:p>
        </p:txBody>
      </p:sp>
      <p:sp>
        <p:nvSpPr>
          <p:cNvPr id="4" name="灯片编号占位符 3"/>
          <p:cNvSpPr>
            <a:spLocks noGrp="1"/>
          </p:cNvSpPr>
          <p:nvPr>
            <p:ph type="sldNum" sz="quarter" idx="4"/>
          </p:nvPr>
        </p:nvSpPr>
        <p:spPr/>
        <p:txBody>
          <a:bodyPr/>
          <a:lstStyle/>
          <a:p>
            <a:fld id="{753A1DE0-CF65-344E-A1C3-3B403388D3F5}" type="slidenum">
              <a:rPr lang="en-US" smtClean="0"/>
              <a:t>20</a:t>
            </a:fld>
            <a:endParaRPr lang="en-US" dirty="0"/>
          </a:p>
        </p:txBody>
      </p:sp>
      <p:sp>
        <p:nvSpPr>
          <p:cNvPr id="7" name="文本框 6"/>
          <p:cNvSpPr txBox="1"/>
          <p:nvPr>
            <p:custDataLst>
              <p:tags r:id="rId1"/>
            </p:custDataLst>
          </p:nvPr>
        </p:nvSpPr>
        <p:spPr>
          <a:xfrm>
            <a:off x="854075" y="644525"/>
            <a:ext cx="2082165" cy="768350"/>
          </a:xfrm>
          <a:prstGeom prst="rect">
            <a:avLst/>
          </a:prstGeom>
          <a:noFill/>
        </p:spPr>
        <p:txBody>
          <a:bodyPr wrap="none" rtlCol="0">
            <a:spAutoFit/>
          </a:bodyPr>
          <a:lstStyle/>
          <a:p>
            <a:pPr algn="l"/>
            <a:r>
              <a:rPr lang="en-US" sz="2800" baseline="0" dirty="0" err="1">
                <a:solidFill>
                  <a:schemeClr val="bg1"/>
                </a:solidFill>
              </a:rPr>
              <a:t>Results</a:t>
            </a:r>
            <a:r>
              <a:rPr lang="zh-CN" altLang="en-US" sz="2800" baseline="0" dirty="0" err="1">
                <a:solidFill>
                  <a:schemeClr val="bg1"/>
                </a:solidFill>
              </a:rPr>
              <a:t> </a:t>
            </a:r>
            <a:r>
              <a:rPr lang="en-US" altLang="zh-CN" sz="2400" baseline="0" dirty="0" err="1">
                <a:solidFill>
                  <a:schemeClr val="bg1"/>
                </a:solidFill>
              </a:rPr>
              <a:t>          </a:t>
            </a:r>
          </a:p>
          <a:p>
            <a:pPr algn="l"/>
            <a:r>
              <a:rPr lang="en-US" altLang="zh-CN" sz="1600" baseline="0" dirty="0" err="1">
                <a:solidFill>
                  <a:schemeClr val="bg1"/>
                </a:solidFill>
              </a:rPr>
              <a:t>         </a:t>
            </a:r>
            <a:endParaRPr lang="zh-CN" altLang="en-US" baseline="0" dirty="0" err="1">
              <a:solidFill>
                <a:schemeClr val="bg1"/>
              </a:solidFill>
            </a:endParaRPr>
          </a:p>
        </p:txBody>
      </p:sp>
      <p:pic>
        <p:nvPicPr>
          <p:cNvPr id="10" name="图片 9"/>
          <p:cNvPicPr>
            <a:picLocks noChangeAspect="1"/>
          </p:cNvPicPr>
          <p:nvPr>
            <p:custDataLst>
              <p:tags r:id="rId2"/>
            </p:custDataLst>
          </p:nvPr>
        </p:nvPicPr>
        <p:blipFill>
          <a:blip r:embed="rId5"/>
          <a:stretch>
            <a:fillRect/>
          </a:stretch>
        </p:blipFill>
        <p:spPr>
          <a:xfrm>
            <a:off x="1361440" y="2087245"/>
            <a:ext cx="10093960" cy="24079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Future Work for Paper</a:t>
            </a:r>
            <a:r>
              <a:rPr lang="zh-CN" altLang="en-US" dirty="0"/>
              <a:t> </a:t>
            </a:r>
            <a:r>
              <a:rPr lang="en" dirty="0"/>
              <a:t>/</a:t>
            </a:r>
            <a:r>
              <a:rPr lang="zh-CN" altLang="en-US" dirty="0"/>
              <a:t> </a:t>
            </a:r>
            <a:r>
              <a:rPr lang="en" dirty="0"/>
              <a:t>Reading</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002323"/>
            <a:ext cx="11760000" cy="5428374"/>
          </a:xfrm>
        </p:spPr>
        <p:txBody>
          <a:bodyPr>
            <a:normAutofit/>
          </a:bodyPr>
          <a:lstStyle/>
          <a:p>
            <a:pPr marL="0" indent="0">
              <a:buNone/>
            </a:pPr>
            <a:r>
              <a:rPr lang="en-US" b="1" dirty="0"/>
              <a:t>Paper mentioned:</a:t>
            </a:r>
          </a:p>
          <a:p>
            <a:pPr marL="0" indent="0">
              <a:buNone/>
            </a:pPr>
            <a:endParaRPr lang="en-US" dirty="0"/>
          </a:p>
          <a:p>
            <a:pPr marL="0" indent="0">
              <a:buNone/>
            </a:pPr>
            <a:r>
              <a:rPr lang="en-US" dirty="0"/>
              <a:t>Incorporating fast data structures rather than pairwise to calculate the distance</a:t>
            </a:r>
          </a:p>
          <a:p>
            <a:pPr marL="0" indent="0">
              <a:buNone/>
            </a:pPr>
            <a:endParaRPr lang="en-US" dirty="0"/>
          </a:p>
          <a:p>
            <a:pPr marL="0" indent="0">
              <a:buNone/>
            </a:pPr>
            <a:r>
              <a:rPr lang="en-US" dirty="0"/>
              <a:t>Design non-shared transformer network</a:t>
            </a:r>
          </a:p>
          <a:p>
            <a:pPr marL="0" indent="0">
              <a:buNone/>
            </a:pPr>
            <a:endParaRPr lang="en-US" dirty="0"/>
          </a:p>
          <a:p>
            <a:pPr marL="0" indent="0">
              <a:buNone/>
            </a:pPr>
            <a:r>
              <a:rPr lang="en-US" dirty="0"/>
              <a:t>To more abstract point clouds – document retrieval/ image processing </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21</a:t>
            </a:fld>
            <a:endParaRPr lang="en-US" dirty="0"/>
          </a:p>
        </p:txBody>
      </p:sp>
    </p:spTree>
    <p:extLst>
      <p:ext uri="{BB962C8B-B14F-4D97-AF65-F5344CB8AC3E}">
        <p14:creationId xmlns:p14="http://schemas.microsoft.com/office/powerpoint/2010/main" val="138856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Future Work for Paper</a:t>
            </a:r>
            <a:r>
              <a:rPr lang="zh-CN" altLang="en-US" dirty="0"/>
              <a:t> </a:t>
            </a:r>
            <a:r>
              <a:rPr lang="en" dirty="0"/>
              <a:t>/</a:t>
            </a:r>
            <a:r>
              <a:rPr lang="zh-CN" altLang="en-US" dirty="0"/>
              <a:t> </a:t>
            </a:r>
            <a:r>
              <a:rPr lang="en" dirty="0"/>
              <a:t>Reading</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002323"/>
            <a:ext cx="11760000" cy="5428374"/>
          </a:xfrm>
        </p:spPr>
        <p:txBody>
          <a:bodyPr>
            <a:normAutofit/>
          </a:bodyPr>
          <a:lstStyle/>
          <a:p>
            <a:pPr marL="0" indent="0">
              <a:buNone/>
            </a:pPr>
            <a:r>
              <a:rPr lang="en-US" b="1" dirty="0"/>
              <a:t>Future work:</a:t>
            </a:r>
            <a:endParaRPr lang="en-US" dirty="0"/>
          </a:p>
          <a:p>
            <a:r>
              <a:rPr lang="en-US" dirty="0"/>
              <a:t>O</a:t>
            </a:r>
            <a:r>
              <a:rPr lang="en-US" altLang="zh-CN" dirty="0"/>
              <a:t>ur</a:t>
            </a:r>
            <a:r>
              <a:rPr lang="en-US" dirty="0"/>
              <a:t> ideas</a:t>
            </a:r>
            <a:r>
              <a:rPr lang="zh-CN" altLang="en-US" dirty="0"/>
              <a:t>：</a:t>
            </a:r>
            <a:endParaRPr lang="en-US" altLang="zh-CN" dirty="0"/>
          </a:p>
          <a:p>
            <a:pPr marL="514350" indent="-514350">
              <a:buAutoNum type="alphaLcPeriod"/>
            </a:pPr>
            <a:r>
              <a:rPr lang="en-US" altLang="zh-CN" dirty="0"/>
              <a:t>Using this catching method in more specific situation(Ex, in sweeping robot, </a:t>
            </a:r>
            <a:r>
              <a:rPr lang="en-US" altLang="zh-CN" dirty="0" err="1"/>
              <a:t>etc</a:t>
            </a:r>
            <a:r>
              <a:rPr lang="en-US" altLang="zh-CN" dirty="0"/>
              <a:t>)</a:t>
            </a:r>
          </a:p>
          <a:p>
            <a:pPr marL="514350" indent="-514350">
              <a:buAutoNum type="alphaLcPeriod"/>
            </a:pPr>
            <a:r>
              <a:rPr lang="en-US" dirty="0"/>
              <a:t>Revise the details to improve efficiency or scalability</a:t>
            </a:r>
          </a:p>
          <a:p>
            <a:r>
              <a:rPr lang="en-US" dirty="0"/>
              <a:t>Others’ ideas:</a:t>
            </a:r>
          </a:p>
          <a:p>
            <a:pPr marL="514350" indent="-514350">
              <a:buAutoNum type="alphaLcPeriod"/>
            </a:pPr>
            <a:r>
              <a:rPr lang="en-US" dirty="0"/>
              <a:t>A Plug-and-Play for 3D Point Clouds</a:t>
            </a:r>
          </a:p>
          <a:p>
            <a:pPr marL="514350" indent="-514350">
              <a:buAutoNum type="alphaLcPeriod"/>
            </a:pPr>
            <a:r>
              <a:rPr lang="en-US" dirty="0"/>
              <a:t>Unsupervised Structural Representation Learning of 3D Point Clouds.</a:t>
            </a:r>
          </a:p>
          <a:p>
            <a:pPr marL="514350" indent="-514350">
              <a:buAutoNum type="alphaLcPeriod"/>
            </a:pPr>
            <a:r>
              <a:rPr lang="en-US" altLang="zh-CN" dirty="0"/>
              <a:t>Semi-supervised 3D shape segmentation with multilevel consistency and part substitution.</a:t>
            </a:r>
            <a:endParaRPr lang="en-US" dirty="0"/>
          </a:p>
          <a:p>
            <a:pPr marL="514350" indent="-514350">
              <a:buAutoNum type="alphaLcPeriod"/>
            </a:pPr>
            <a:endParaRPr lang="en-US"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22</a:t>
            </a:fld>
            <a:endParaRPr lang="en-US" dirty="0"/>
          </a:p>
        </p:txBody>
      </p:sp>
    </p:spTree>
    <p:extLst>
      <p:ext uri="{BB962C8B-B14F-4D97-AF65-F5344CB8AC3E}">
        <p14:creationId xmlns:p14="http://schemas.microsoft.com/office/powerpoint/2010/main" val="292685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002323"/>
            <a:ext cx="11760000" cy="5428374"/>
          </a:xfrm>
        </p:spPr>
        <p:txBody>
          <a:bodyPr>
            <a:normAutofit fontScale="55000" lnSpcReduction="20000"/>
          </a:bodyPr>
          <a:lstStyle/>
          <a:p>
            <a:pPr marL="0" indent="0">
              <a:buNone/>
            </a:pPr>
            <a:r>
              <a:rPr lang="en-US" sz="5100" b="1" dirty="0"/>
              <a:t>Extended paper 1:</a:t>
            </a:r>
          </a:p>
          <a:p>
            <a:pPr marL="0" indent="0">
              <a:buNone/>
            </a:pPr>
            <a:endParaRPr lang="en-US" sz="3600" dirty="0"/>
          </a:p>
          <a:p>
            <a:pPr algn="l"/>
            <a:r>
              <a:rPr lang="en-US" altLang="zh-CN" sz="6500" dirty="0"/>
              <a:t>Point cloud completion via structured feature maps using a feedback network </a:t>
            </a:r>
          </a:p>
          <a:p>
            <a:pPr algn="l"/>
            <a:endParaRPr lang="en-US" altLang="zh-CN" sz="4400" dirty="0">
              <a:solidFill>
                <a:srgbClr val="424242"/>
              </a:solidFill>
              <a:latin typeface="Source Sans Pro" panose="020B0503030403020204" pitchFamily="34" charset="0"/>
            </a:endParaRPr>
          </a:p>
          <a:p>
            <a:pPr algn="l"/>
            <a:endParaRPr lang="en-US" altLang="zh-CN" sz="3600" dirty="0">
              <a:solidFill>
                <a:srgbClr val="424242"/>
              </a:solidFill>
              <a:latin typeface="Source Sans Pro" panose="020B0503030403020204" pitchFamily="34" charset="0"/>
            </a:endParaRPr>
          </a:p>
          <a:p>
            <a:r>
              <a:rPr lang="en-US" altLang="zh-CN" sz="5900" dirty="0">
                <a:solidFill>
                  <a:srgbClr val="2E2E2E"/>
                </a:solidFill>
                <a:latin typeface="ElsevierGulliver"/>
              </a:rPr>
              <a:t>Tackle the challenging problem of point cloud completion from the perspective of feature learning</a:t>
            </a:r>
          </a:p>
          <a:p>
            <a:pPr algn="l"/>
            <a:endParaRPr lang="en-US" altLang="zh-CN" sz="3200" dirty="0">
              <a:solidFill>
                <a:srgbClr val="424242"/>
              </a:solidFill>
              <a:latin typeface="Source Sans Pro" panose="020B0503030403020204" pitchFamily="34" charset="0"/>
            </a:endParaRPr>
          </a:p>
          <a:p>
            <a:pPr algn="l"/>
            <a:r>
              <a:rPr lang="en-US" altLang="zh-CN" sz="4400" i="0" u="none" strike="noStrike" dirty="0">
                <a:solidFill>
                  <a:srgbClr val="424242"/>
                </a:solidFill>
                <a:effectLst/>
                <a:latin typeface="Source Sans Pro" panose="020B0503030403020204" pitchFamily="34" charset="0"/>
              </a:rPr>
              <a:t>Link: https://link.springer.com/article/10.1007/s41095-022-0276-6</a:t>
            </a:r>
            <a:endParaRPr lang="en-US" dirty="0"/>
          </a:p>
          <a:p>
            <a:pPr marL="0" indent="0">
              <a:buNone/>
            </a:pPr>
            <a:endParaRPr lang="en-US" dirty="0"/>
          </a:p>
          <a:p>
            <a:pPr marL="0" indent="0">
              <a:buNone/>
            </a:pPr>
            <a:endParaRPr lang="en-GB" altLang="zh-CN" sz="2000" b="1" u="none" strike="noStrike" dirty="0">
              <a:solidFill>
                <a:srgbClr val="424242"/>
              </a:solidFill>
              <a:effectLst/>
            </a:endParaRPr>
          </a:p>
          <a:p>
            <a:pPr marL="0" indent="0">
              <a:buNone/>
            </a:pPr>
            <a:endParaRPr lang="en-GB" altLang="zh-CN" sz="2000" b="1" dirty="0">
              <a:solidFill>
                <a:srgbClr val="424242"/>
              </a:solidFill>
            </a:endParaRPr>
          </a:p>
          <a:p>
            <a:pPr marL="0" indent="0" algn="r">
              <a:buNone/>
            </a:pPr>
            <a:r>
              <a:rPr lang="en-GB" altLang="zh-CN" sz="2900" u="none" strike="noStrike" dirty="0">
                <a:solidFill>
                  <a:srgbClr val="424242"/>
                </a:solidFill>
                <a:effectLst/>
              </a:rPr>
              <a:t>From: Web of Science</a:t>
            </a:r>
          </a:p>
          <a:p>
            <a:pPr marL="0" indent="0">
              <a:buNone/>
            </a:pPr>
            <a:endParaRPr lang="en-US"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23</a:t>
            </a:fld>
            <a:endParaRPr lang="en-US" dirty="0"/>
          </a:p>
        </p:txBody>
      </p:sp>
    </p:spTree>
    <p:extLst>
      <p:ext uri="{BB962C8B-B14F-4D97-AF65-F5344CB8AC3E}">
        <p14:creationId xmlns:p14="http://schemas.microsoft.com/office/powerpoint/2010/main" val="1595078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002322"/>
            <a:ext cx="11760000" cy="5141803"/>
          </a:xfrm>
        </p:spPr>
        <p:txBody>
          <a:bodyPr>
            <a:normAutofit fontScale="25000" lnSpcReduction="20000"/>
          </a:bodyPr>
          <a:lstStyle/>
          <a:p>
            <a:pPr marL="0" indent="0">
              <a:buNone/>
            </a:pPr>
            <a:r>
              <a:rPr lang="en-US" sz="8000" b="1" dirty="0"/>
              <a:t>Extended paper 2:</a:t>
            </a:r>
            <a:endParaRPr lang="en-US" sz="8000" dirty="0"/>
          </a:p>
          <a:p>
            <a:pPr algn="l">
              <a:lnSpc>
                <a:spcPct val="120000"/>
              </a:lnSpc>
            </a:pPr>
            <a:r>
              <a:rPr lang="en-US" altLang="zh-CN" sz="11200" dirty="0"/>
              <a:t>MVGCN: Multi-View Graph Convolutional Neural Network for Surface Defect Identification Using Three-Dimensional Point Cloud</a:t>
            </a:r>
            <a:endParaRPr lang="en-US" altLang="zh-CN" sz="11200" dirty="0">
              <a:solidFill>
                <a:srgbClr val="424242"/>
              </a:solidFill>
              <a:latin typeface="Source Sans Pro" panose="020B0503030403020204" pitchFamily="34" charset="0"/>
            </a:endParaRPr>
          </a:p>
          <a:p>
            <a:pPr algn="l">
              <a:lnSpc>
                <a:spcPct val="120000"/>
              </a:lnSpc>
            </a:pPr>
            <a:endParaRPr lang="en-US" altLang="zh-CN" sz="8000" dirty="0">
              <a:solidFill>
                <a:srgbClr val="424242"/>
              </a:solidFill>
              <a:latin typeface="Source Sans Pro" panose="020B0503030403020204" pitchFamily="34" charset="0"/>
            </a:endParaRPr>
          </a:p>
          <a:p>
            <a:pPr>
              <a:lnSpc>
                <a:spcPct val="120000"/>
              </a:lnSpc>
            </a:pPr>
            <a:r>
              <a:rPr lang="en-US" altLang="zh-CN" sz="8000" dirty="0">
                <a:solidFill>
                  <a:srgbClr val="2E2E2E"/>
                </a:solidFill>
                <a:latin typeface="ElsevierGulliver"/>
              </a:rPr>
              <a:t>detect and classify surface defects using a 3D point cloud</a:t>
            </a:r>
          </a:p>
          <a:p>
            <a:pPr>
              <a:lnSpc>
                <a:spcPct val="120000"/>
              </a:lnSpc>
            </a:pPr>
            <a:endParaRPr lang="en-US" altLang="zh-CN" sz="8000" dirty="0">
              <a:solidFill>
                <a:srgbClr val="2E2E2E"/>
              </a:solidFill>
              <a:latin typeface="ElsevierGulliver"/>
            </a:endParaRPr>
          </a:p>
          <a:p>
            <a:pPr>
              <a:lnSpc>
                <a:spcPct val="120000"/>
              </a:lnSpc>
            </a:pPr>
            <a:r>
              <a:rPr lang="en-US" altLang="zh-CN" sz="8000" b="0" i="0" dirty="0">
                <a:solidFill>
                  <a:srgbClr val="1A1A1A"/>
                </a:solidFill>
                <a:effectLst/>
                <a:latin typeface="Noto Sans" panose="020B0502040504020204" pitchFamily="34" charset="0"/>
              </a:rPr>
              <a:t>The proposed approach consists of an unsupervised method for defect detection and a multi-view deep learning model for defect classification, which can keep track of the features from both defective and non-defective regions. We prove that the proposed approach is invariant to different permutations and transformations.</a:t>
            </a:r>
            <a:endParaRPr lang="en-US" altLang="zh-CN" sz="8000" dirty="0">
              <a:solidFill>
                <a:srgbClr val="2E2E2E"/>
              </a:solidFill>
              <a:latin typeface="ElsevierGulliver"/>
            </a:endParaRPr>
          </a:p>
          <a:p>
            <a:pPr>
              <a:lnSpc>
                <a:spcPct val="120000"/>
              </a:lnSpc>
            </a:pPr>
            <a:endParaRPr lang="en-US" altLang="zh-CN" sz="8000" dirty="0">
              <a:solidFill>
                <a:srgbClr val="424242"/>
              </a:solidFill>
              <a:latin typeface="Source Sans Pro" panose="020B0503030403020204" pitchFamily="34" charset="0"/>
            </a:endParaRPr>
          </a:p>
          <a:p>
            <a:pPr algn="l">
              <a:lnSpc>
                <a:spcPct val="120000"/>
              </a:lnSpc>
            </a:pPr>
            <a:r>
              <a:rPr lang="en-US" altLang="zh-CN" sz="8000" i="0" u="none" strike="noStrike" dirty="0" err="1">
                <a:solidFill>
                  <a:srgbClr val="424242"/>
                </a:solidFill>
                <a:effectLst/>
                <a:latin typeface="Source Sans Pro" panose="020B0503030403020204" pitchFamily="34" charset="0"/>
              </a:rPr>
              <a:t>Link:https</a:t>
            </a:r>
            <a:r>
              <a:rPr lang="en-US" altLang="zh-CN" sz="8000" i="0" u="none" strike="noStrike" dirty="0">
                <a:solidFill>
                  <a:srgbClr val="424242"/>
                </a:solidFill>
                <a:effectLst/>
                <a:latin typeface="Source Sans Pro" panose="020B0503030403020204" pitchFamily="34" charset="0"/>
              </a:rPr>
              <a:t>://asmedigitalcollection.asme.org/</a:t>
            </a:r>
            <a:r>
              <a:rPr lang="en-US" altLang="zh-CN" sz="8000" i="0" u="none" strike="noStrike" dirty="0" err="1">
                <a:solidFill>
                  <a:srgbClr val="424242"/>
                </a:solidFill>
                <a:effectLst/>
                <a:latin typeface="Source Sans Pro" panose="020B0503030403020204" pitchFamily="34" charset="0"/>
              </a:rPr>
              <a:t>manufacturingscience</a:t>
            </a:r>
            <a:r>
              <a:rPr lang="en-US" altLang="zh-CN" sz="8000" i="0" u="none" strike="noStrike" dirty="0">
                <a:solidFill>
                  <a:srgbClr val="424242"/>
                </a:solidFill>
                <a:effectLst/>
                <a:latin typeface="Source Sans Pro" panose="020B0503030403020204" pitchFamily="34" charset="0"/>
              </a:rPr>
              <a:t>/article/145/3/031004/1148268/MVGCN-Multi-View-Graph-Convolutional-Neural</a:t>
            </a:r>
            <a:endParaRPr lang="en-US" dirty="0"/>
          </a:p>
          <a:p>
            <a:pPr marL="0" indent="0">
              <a:buNone/>
            </a:pPr>
            <a:endParaRPr lang="en-GB" altLang="zh-CN" sz="2000" b="1" u="none" strike="noStrike" dirty="0">
              <a:solidFill>
                <a:srgbClr val="424242"/>
              </a:solidFill>
              <a:effectLst/>
            </a:endParaRPr>
          </a:p>
          <a:p>
            <a:pPr marL="0" indent="0">
              <a:buNone/>
            </a:pPr>
            <a:endParaRPr lang="en-GB" altLang="zh-CN" sz="2000" b="1" dirty="0">
              <a:solidFill>
                <a:srgbClr val="424242"/>
              </a:solidFill>
            </a:endParaRPr>
          </a:p>
          <a:p>
            <a:pPr marL="0" indent="0" algn="r">
              <a:buNone/>
            </a:pPr>
            <a:r>
              <a:rPr lang="en-GB" altLang="zh-CN" sz="2900" u="none" strike="noStrike" dirty="0">
                <a:solidFill>
                  <a:srgbClr val="424242"/>
                </a:solidFill>
                <a:effectLst/>
              </a:rPr>
              <a:t>From: Web of Science</a:t>
            </a:r>
          </a:p>
          <a:p>
            <a:pPr marL="0" indent="0">
              <a:buNone/>
            </a:pPr>
            <a:endParaRPr lang="en-US"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24</a:t>
            </a:fld>
            <a:endParaRPr lang="en-US" dirty="0"/>
          </a:p>
        </p:txBody>
      </p:sp>
    </p:spTree>
    <p:extLst>
      <p:ext uri="{BB962C8B-B14F-4D97-AF65-F5344CB8AC3E}">
        <p14:creationId xmlns:p14="http://schemas.microsoft.com/office/powerpoint/2010/main" val="432861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altLang="zh-CN" dirty="0"/>
              <a:t>Summary</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002323"/>
            <a:ext cx="11760000" cy="5428374"/>
          </a:xfrm>
        </p:spPr>
        <p:txBody>
          <a:bodyPr>
            <a:normAutofit fontScale="92500"/>
          </a:bodyPr>
          <a:lstStyle/>
          <a:p>
            <a:pPr marL="0" indent="0">
              <a:buNone/>
            </a:pPr>
            <a:r>
              <a:rPr lang="en-US" sz="2400" b="1" dirty="0"/>
              <a:t>Why?</a:t>
            </a:r>
          </a:p>
          <a:p>
            <a:pPr marL="0" indent="0">
              <a:buNone/>
            </a:pPr>
            <a:r>
              <a:rPr lang="en-US" sz="2400" dirty="0"/>
              <a:t>inherently lack topological information</a:t>
            </a:r>
          </a:p>
          <a:p>
            <a:pPr marL="0" indent="0">
              <a:buNone/>
            </a:pPr>
            <a:r>
              <a:rPr lang="en-US" sz="2400" b="1" dirty="0"/>
              <a:t>Limit:</a:t>
            </a:r>
          </a:p>
          <a:p>
            <a:pPr marL="514350" indent="-514350">
              <a:buAutoNum type="arabicParenBoth"/>
            </a:pPr>
            <a:r>
              <a:rPr lang="en-US" altLang="zh-CN" sz="2400" b="0" i="0" dirty="0">
                <a:solidFill>
                  <a:srgbClr val="2A2B2E"/>
                </a:solidFill>
                <a:effectLst/>
                <a:latin typeface="PingFang SC"/>
              </a:rPr>
              <a:t>treat each </a:t>
            </a:r>
            <a:r>
              <a:rPr lang="en-US" altLang="zh-CN" sz="2400" dirty="0">
                <a:solidFill>
                  <a:srgbClr val="2A2B2E"/>
                </a:solidFill>
                <a:latin typeface="PingFang SC"/>
              </a:rPr>
              <a:t>point independently</a:t>
            </a:r>
            <a:endParaRPr lang="en-US" altLang="zh-CN" sz="2400" b="0" i="0" dirty="0">
              <a:solidFill>
                <a:srgbClr val="2A2B2E"/>
              </a:solidFill>
              <a:effectLst/>
              <a:latin typeface="PingFang SC"/>
            </a:endParaRPr>
          </a:p>
          <a:p>
            <a:pPr marL="514350" indent="-514350">
              <a:buAutoNum type="arabicParenBoth"/>
            </a:pPr>
            <a:r>
              <a:rPr lang="en-US" altLang="zh-CN" sz="2400" dirty="0">
                <a:solidFill>
                  <a:srgbClr val="2A2B2E"/>
                </a:solidFill>
                <a:latin typeface="PingFang SC"/>
              </a:rPr>
              <a:t>ignoring </a:t>
            </a:r>
            <a:r>
              <a:rPr lang="en-US" altLang="zh-CN" sz="2400" b="0" i="0" dirty="0">
                <a:solidFill>
                  <a:srgbClr val="2A2B2E"/>
                </a:solidFill>
                <a:effectLst/>
                <a:latin typeface="PingFang SC"/>
              </a:rPr>
              <a:t>local geometric information </a:t>
            </a:r>
          </a:p>
          <a:p>
            <a:pPr marL="0" indent="0">
              <a:buNone/>
            </a:pPr>
            <a:r>
              <a:rPr lang="en-US" sz="2400" b="1" dirty="0"/>
              <a:t>Innovative point:</a:t>
            </a:r>
          </a:p>
          <a:p>
            <a:pPr marL="0" indent="0">
              <a:buNone/>
            </a:pPr>
            <a:r>
              <a:rPr lang="en-US" sz="2400" dirty="0"/>
              <a:t>(1) Suitable for CNN-based high-level tasks on point clouds including classification and segmentation</a:t>
            </a:r>
          </a:p>
          <a:p>
            <a:pPr marL="0" indent="0">
              <a:buNone/>
            </a:pPr>
            <a:r>
              <a:rPr lang="en-US" sz="2400" dirty="0"/>
              <a:t>(2)</a:t>
            </a:r>
            <a:r>
              <a:rPr lang="zh-CN" altLang="en-US" sz="2400" dirty="0"/>
              <a:t> </a:t>
            </a:r>
            <a:r>
              <a:rPr lang="en-US" sz="2400" dirty="0"/>
              <a:t>Captures local geometric structure while maintaining permutation invariance</a:t>
            </a:r>
          </a:p>
          <a:p>
            <a:pPr marL="0" indent="0">
              <a:buNone/>
            </a:pPr>
            <a:r>
              <a:rPr lang="en-US" sz="2400" b="1" dirty="0"/>
              <a:t>Proved:</a:t>
            </a:r>
          </a:p>
          <a:p>
            <a:pPr marL="0" indent="0">
              <a:buNone/>
            </a:pPr>
            <a:r>
              <a:rPr lang="en-US" sz="2400" dirty="0"/>
              <a:t>(1)</a:t>
            </a:r>
            <a:r>
              <a:rPr lang="zh-CN" altLang="en-US" sz="2400" dirty="0"/>
              <a:t> </a:t>
            </a:r>
            <a:r>
              <a:rPr lang="en-US" sz="2400" dirty="0"/>
              <a:t>Demonstrate that </a:t>
            </a:r>
            <a:r>
              <a:rPr lang="en-US" sz="2400" dirty="0" err="1"/>
              <a:t>EdgeConv</a:t>
            </a:r>
            <a:r>
              <a:rPr lang="en-US" sz="2400" dirty="0"/>
              <a:t> can be integrated into multiple existing pipelines for point cloud processing</a:t>
            </a:r>
          </a:p>
          <a:p>
            <a:pPr marL="0" indent="0">
              <a:buNone/>
            </a:pPr>
            <a:r>
              <a:rPr lang="en-US" sz="2400" dirty="0"/>
              <a:t>(2)</a:t>
            </a:r>
            <a:r>
              <a:rPr lang="zh-CN" altLang="en-US" sz="2400" dirty="0"/>
              <a:t> </a:t>
            </a:r>
            <a:r>
              <a:rPr lang="en-US" sz="2400" dirty="0"/>
              <a:t>Do extensive analysis and testing on </a:t>
            </a:r>
            <a:r>
              <a:rPr lang="en-US" sz="2400" dirty="0" err="1"/>
              <a:t>EdgeConv</a:t>
            </a:r>
            <a:r>
              <a:rPr lang="en-US" sz="2400" dirty="0"/>
              <a:t> and show its performance on benchmark datasets</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25</a:t>
            </a:fld>
            <a:endParaRPr lang="en-US" dirty="0"/>
          </a:p>
        </p:txBody>
      </p:sp>
    </p:spTree>
    <p:extLst>
      <p:ext uri="{BB962C8B-B14F-4D97-AF65-F5344CB8AC3E}">
        <p14:creationId xmlns:p14="http://schemas.microsoft.com/office/powerpoint/2010/main" val="343107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Problem Setting</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002323"/>
            <a:ext cx="11760000" cy="4860000"/>
          </a:xfrm>
        </p:spPr>
        <p:txBody>
          <a:bodyPr>
            <a:noAutofit/>
          </a:bodyPr>
          <a:lstStyle/>
          <a:p>
            <a:pPr marL="0" indent="0">
              <a:buNone/>
            </a:pPr>
            <a:r>
              <a:rPr lang="en-US" sz="2300" dirty="0" err="1"/>
              <a:t>EdgeConv</a:t>
            </a:r>
            <a:r>
              <a:rPr lang="en-US" sz="2300" dirty="0"/>
              <a:t>: </a:t>
            </a:r>
          </a:p>
          <a:p>
            <a:r>
              <a:rPr lang="en-US" sz="2300" dirty="0"/>
              <a:t>Suitable for CNN-based high-level tasks on point clouds including classification and segmentation</a:t>
            </a:r>
          </a:p>
          <a:p>
            <a:r>
              <a:rPr lang="en-US" sz="2300" dirty="0"/>
              <a:t>Captures local geometric structure while maintaining permutation invariance</a:t>
            </a:r>
          </a:p>
          <a:p>
            <a:pPr marL="0" indent="0">
              <a:buNone/>
            </a:pPr>
            <a:r>
              <a:rPr lang="en-US" sz="2300" dirty="0"/>
              <a:t>Key contributions of their work in the paper:</a:t>
            </a:r>
          </a:p>
          <a:p>
            <a:r>
              <a:rPr lang="en-US" sz="2300" dirty="0"/>
              <a:t>Introduce </a:t>
            </a:r>
            <a:r>
              <a:rPr lang="en-US" sz="2300" dirty="0" err="1"/>
              <a:t>EdgeConv</a:t>
            </a:r>
            <a:endParaRPr lang="en-US" sz="2300" dirty="0"/>
          </a:p>
          <a:p>
            <a:r>
              <a:rPr lang="en-US" sz="2300" dirty="0"/>
              <a:t>Show that this model can learn to semantically group points by dynamically updating the graph from layer to layer</a:t>
            </a:r>
          </a:p>
          <a:p>
            <a:r>
              <a:rPr lang="en-US" sz="2300" dirty="0"/>
              <a:t>Demonstrate that </a:t>
            </a:r>
            <a:r>
              <a:rPr lang="en-US" sz="2300" dirty="0" err="1"/>
              <a:t>EdgeConv</a:t>
            </a:r>
            <a:r>
              <a:rPr lang="en-US" sz="2300" dirty="0"/>
              <a:t> can be integrated into multiple existing pipelines for point cloud processing</a:t>
            </a:r>
          </a:p>
          <a:p>
            <a:r>
              <a:rPr lang="en-US" sz="2300" dirty="0"/>
              <a:t>Do extensive analysis and testing on </a:t>
            </a:r>
            <a:r>
              <a:rPr lang="en-US" sz="2300" dirty="0" err="1"/>
              <a:t>EdgeConv</a:t>
            </a:r>
            <a:r>
              <a:rPr lang="en-US" sz="2300" dirty="0"/>
              <a:t> and show its performance on benchmark datasets</a:t>
            </a:r>
          </a:p>
          <a:p>
            <a:r>
              <a:rPr lang="en-US" sz="2300" dirty="0"/>
              <a:t>Release codes to the public</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Times New Roman"/>
                <a:ea typeface="FangSong"/>
                <a:cs typeface="+mn-cs"/>
              </a:rPr>
              <a:t>Presenter Name &amp; Date of Presentation</a:t>
            </a:r>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A1DE0-CF65-344E-A1C3-3B403388D3F5}" type="slidenum">
              <a:rPr kumimoji="0" lang="en-US" sz="1200" b="0" i="0" u="none" strike="noStrike" kern="1200" cap="none" spc="0" normalizeH="0" baseline="0" noProof="0" smtClean="0">
                <a:ln>
                  <a:noFill/>
                </a:ln>
                <a:solidFill>
                  <a:prstClr val="white">
                    <a:tint val="75000"/>
                  </a:prstClr>
                </a:solidFill>
                <a:effectLst/>
                <a:uLnTx/>
                <a:uFillTx/>
                <a:latin typeface="Times New Roman"/>
                <a:ea typeface="FangSong"/>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Tree>
    <p:extLst>
      <p:ext uri="{BB962C8B-B14F-4D97-AF65-F5344CB8AC3E}">
        <p14:creationId xmlns:p14="http://schemas.microsoft.com/office/powerpoint/2010/main" val="299268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 dirty="0"/>
              <a:t>Related Work and Limitations of Prior Work</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446165"/>
            <a:ext cx="11760000" cy="4860000"/>
          </a:xfrm>
        </p:spPr>
        <p:txBody>
          <a:bodyPr>
            <a:normAutofit/>
          </a:bodyPr>
          <a:lstStyle/>
          <a:p>
            <a:pPr marL="514350" indent="-514350">
              <a:buFont typeface="+mj-lt"/>
              <a:buAutoNum type="arabicPeriod"/>
            </a:pPr>
            <a:r>
              <a:rPr lang="en-US" dirty="0"/>
              <a:t>Hand-Crafted Features: use various algorithms on the information present in the image itself (edges and corners detection)</a:t>
            </a:r>
          </a:p>
          <a:p>
            <a:pPr marL="514350" indent="-514350">
              <a:buFont typeface="+mj-lt"/>
              <a:buAutoNum type="arabicPeriod"/>
            </a:pPr>
            <a:r>
              <a:rPr lang="en-US" dirty="0"/>
              <a:t>Deep Learning on Geometry: use emerging techniques that generalize neural networks to Euclidean and non-Euclidean domains</a:t>
            </a:r>
          </a:p>
          <a:p>
            <a:pPr marL="514350" indent="-514350">
              <a:buFont typeface="+mj-lt"/>
              <a:buAutoNum type="arabicPeriod"/>
            </a:pPr>
            <a:r>
              <a:rPr lang="en-US" dirty="0"/>
              <a:t>Geometric Generative Models: attempt to generalize models such as autoencoders, variational autoencoders (VAE) and generative adversarial networks (GAN) to the non-Euclidean setting</a:t>
            </a:r>
          </a:p>
          <a:p>
            <a:pPr marL="0" indent="0">
              <a:buNone/>
            </a:pPr>
            <a:r>
              <a:rPr lang="en-US" dirty="0"/>
              <a:t>Key limitation of prior work: treat each point independently, thereby ignoring local geometric information</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Times New Roman"/>
                <a:ea typeface="FangSong"/>
                <a:cs typeface="+mn-cs"/>
              </a:rPr>
              <a:t>Presenter Name &amp; Date of Presentation</a:t>
            </a:r>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rPr>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A1DE0-CF65-344E-A1C3-3B403388D3F5}" type="slidenum">
              <a:rPr kumimoji="0" lang="en-US" sz="1200" b="0" i="0" u="none" strike="noStrike" kern="1200" cap="none" spc="0" normalizeH="0" baseline="0" noProof="0" smtClean="0">
                <a:ln>
                  <a:noFill/>
                </a:ln>
                <a:solidFill>
                  <a:prstClr val="white">
                    <a:tint val="75000"/>
                  </a:prstClr>
                </a:solidFill>
                <a:effectLst/>
                <a:uLnTx/>
                <a:uFillTx/>
                <a:latin typeface="Times New Roman"/>
                <a:ea typeface="FangSong"/>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tint val="75000"/>
                </a:prstClr>
              </a:solidFill>
              <a:effectLst/>
              <a:uLnTx/>
              <a:uFillTx/>
              <a:latin typeface="Times New Roman"/>
              <a:ea typeface="FangSong"/>
              <a:cs typeface="+mn-cs"/>
            </a:endParaRPr>
          </a:p>
        </p:txBody>
      </p:sp>
    </p:spTree>
    <p:extLst>
      <p:ext uri="{BB962C8B-B14F-4D97-AF65-F5344CB8AC3E}">
        <p14:creationId xmlns:p14="http://schemas.microsoft.com/office/powerpoint/2010/main" val="15480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Edge Convolution</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5</a:t>
            </a:fld>
            <a:endParaRPr lang="en-US" dirty="0"/>
          </a:p>
        </p:txBody>
      </p:sp>
      <p:pic>
        <p:nvPicPr>
          <p:cNvPr id="4" name="图片 3">
            <a:extLst>
              <a:ext uri="{FF2B5EF4-FFF2-40B4-BE49-F238E27FC236}">
                <a16:creationId xmlns:a16="http://schemas.microsoft.com/office/drawing/2014/main" id="{86F2375D-F31B-9D28-6C4A-01983ECAF5C2}"/>
              </a:ext>
            </a:extLst>
          </p:cNvPr>
          <p:cNvPicPr>
            <a:picLocks noChangeAspect="1"/>
          </p:cNvPicPr>
          <p:nvPr/>
        </p:nvPicPr>
        <p:blipFill>
          <a:blip r:embed="rId2"/>
          <a:stretch>
            <a:fillRect/>
          </a:stretch>
        </p:blipFill>
        <p:spPr>
          <a:xfrm>
            <a:off x="564204" y="1935122"/>
            <a:ext cx="11063591" cy="2698811"/>
          </a:xfrm>
          <a:prstGeom prst="rect">
            <a:avLst/>
          </a:prstGeom>
        </p:spPr>
      </p:pic>
    </p:spTree>
    <p:extLst>
      <p:ext uri="{BB962C8B-B14F-4D97-AF65-F5344CB8AC3E}">
        <p14:creationId xmlns:p14="http://schemas.microsoft.com/office/powerpoint/2010/main" val="382480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Edge Convolution</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6</a:t>
            </a:fld>
            <a:endParaRPr lang="en-US" dirty="0"/>
          </a:p>
        </p:txBody>
      </p:sp>
      <p:pic>
        <p:nvPicPr>
          <p:cNvPr id="8" name="图片 7">
            <a:extLst>
              <a:ext uri="{FF2B5EF4-FFF2-40B4-BE49-F238E27FC236}">
                <a16:creationId xmlns:a16="http://schemas.microsoft.com/office/drawing/2014/main" id="{3F981FD3-EA64-34B2-8F8F-0A1405686BB9}"/>
              </a:ext>
            </a:extLst>
          </p:cNvPr>
          <p:cNvPicPr>
            <a:picLocks noChangeAspect="1"/>
          </p:cNvPicPr>
          <p:nvPr/>
        </p:nvPicPr>
        <p:blipFill>
          <a:blip r:embed="rId2"/>
          <a:stretch>
            <a:fillRect/>
          </a:stretch>
        </p:blipFill>
        <p:spPr>
          <a:xfrm>
            <a:off x="1167319" y="1255018"/>
            <a:ext cx="10081098" cy="4575863"/>
          </a:xfrm>
          <a:prstGeom prst="rect">
            <a:avLst/>
          </a:prstGeom>
        </p:spPr>
      </p:pic>
    </p:spTree>
    <p:extLst>
      <p:ext uri="{BB962C8B-B14F-4D97-AF65-F5344CB8AC3E}">
        <p14:creationId xmlns:p14="http://schemas.microsoft.com/office/powerpoint/2010/main" val="19106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Edge Convolution</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7</a:t>
            </a:fld>
            <a:endParaRPr lang="en-US" dirty="0"/>
          </a:p>
        </p:txBody>
      </p:sp>
      <p:cxnSp>
        <p:nvCxnSpPr>
          <p:cNvPr id="20" name="直接连接符 19">
            <a:extLst>
              <a:ext uri="{FF2B5EF4-FFF2-40B4-BE49-F238E27FC236}">
                <a16:creationId xmlns:a16="http://schemas.microsoft.com/office/drawing/2014/main" id="{ED7E8541-33BE-4487-4285-4794EC4743D1}"/>
              </a:ext>
            </a:extLst>
          </p:cNvPr>
          <p:cNvCxnSpPr/>
          <p:nvPr/>
        </p:nvCxnSpPr>
        <p:spPr>
          <a:xfrm>
            <a:off x="200628" y="1282894"/>
            <a:ext cx="6206409" cy="0"/>
          </a:xfrm>
          <a:prstGeom prst="line">
            <a:avLst/>
          </a:prstGeom>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FF93C1EA-7A8D-9B37-31EE-C0D1DFC42438}"/>
              </a:ext>
            </a:extLst>
          </p:cNvPr>
          <p:cNvCxnSpPr/>
          <p:nvPr/>
        </p:nvCxnSpPr>
        <p:spPr>
          <a:xfrm>
            <a:off x="200627" y="2273777"/>
            <a:ext cx="6206409" cy="0"/>
          </a:xfrm>
          <a:prstGeom prst="line">
            <a:avLst/>
          </a:prstGeom>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75CFF8F9-ADBD-F612-A1B1-5F5D2AB83156}"/>
              </a:ext>
            </a:extLst>
          </p:cNvPr>
          <p:cNvCxnSpPr/>
          <p:nvPr/>
        </p:nvCxnSpPr>
        <p:spPr>
          <a:xfrm>
            <a:off x="200628" y="2288734"/>
            <a:ext cx="6206409" cy="0"/>
          </a:xfrm>
          <a:prstGeom prst="line">
            <a:avLst/>
          </a:prstGeom>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E7C2F6EE-C820-B113-1260-0AFE3D6143C5}"/>
              </a:ext>
            </a:extLst>
          </p:cNvPr>
          <p:cNvCxnSpPr/>
          <p:nvPr/>
        </p:nvCxnSpPr>
        <p:spPr>
          <a:xfrm>
            <a:off x="200627" y="3279617"/>
            <a:ext cx="6206409" cy="0"/>
          </a:xfrm>
          <a:prstGeom prst="line">
            <a:avLst/>
          </a:prstGeom>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31F55A83-83F2-0021-5920-BAC7A0C9418A}"/>
              </a:ext>
            </a:extLst>
          </p:cNvPr>
          <p:cNvCxnSpPr/>
          <p:nvPr/>
        </p:nvCxnSpPr>
        <p:spPr>
          <a:xfrm>
            <a:off x="200629" y="3264094"/>
            <a:ext cx="6206409" cy="0"/>
          </a:xfrm>
          <a:prstGeom prst="line">
            <a:avLst/>
          </a:prstGeom>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825FF804-23E0-9468-8CCC-0EBACD1BA16B}"/>
              </a:ext>
            </a:extLst>
          </p:cNvPr>
          <p:cNvCxnSpPr/>
          <p:nvPr/>
        </p:nvCxnSpPr>
        <p:spPr>
          <a:xfrm>
            <a:off x="200628" y="4254977"/>
            <a:ext cx="6206409" cy="0"/>
          </a:xfrm>
          <a:prstGeom prst="line">
            <a:avLst/>
          </a:prstGeom>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D380879A-1835-C0B3-48CA-043AA3181DA0}"/>
              </a:ext>
            </a:extLst>
          </p:cNvPr>
          <p:cNvCxnSpPr/>
          <p:nvPr/>
        </p:nvCxnSpPr>
        <p:spPr>
          <a:xfrm>
            <a:off x="200627" y="4269934"/>
            <a:ext cx="6206409" cy="0"/>
          </a:xfrm>
          <a:prstGeom prst="line">
            <a:avLst/>
          </a:prstGeom>
        </p:spPr>
        <p:style>
          <a:lnRef idx="1">
            <a:schemeClr val="dk1"/>
          </a:lnRef>
          <a:fillRef idx="0">
            <a:schemeClr val="dk1"/>
          </a:fillRef>
          <a:effectRef idx="0">
            <a:schemeClr val="dk1"/>
          </a:effectRef>
          <a:fontRef idx="minor">
            <a:schemeClr val="tx1"/>
          </a:fontRef>
        </p:style>
      </p:cxnSp>
      <p:cxnSp>
        <p:nvCxnSpPr>
          <p:cNvPr id="40" name="直接连接符 39">
            <a:extLst>
              <a:ext uri="{FF2B5EF4-FFF2-40B4-BE49-F238E27FC236}">
                <a16:creationId xmlns:a16="http://schemas.microsoft.com/office/drawing/2014/main" id="{9396DE1F-C5D0-8E10-647B-2A3786E731CB}"/>
              </a:ext>
            </a:extLst>
          </p:cNvPr>
          <p:cNvCxnSpPr/>
          <p:nvPr/>
        </p:nvCxnSpPr>
        <p:spPr>
          <a:xfrm>
            <a:off x="200626" y="5260817"/>
            <a:ext cx="6206409" cy="0"/>
          </a:xfrm>
          <a:prstGeom prst="line">
            <a:avLst/>
          </a:prstGeom>
        </p:spPr>
        <p:style>
          <a:lnRef idx="1">
            <a:schemeClr val="dk1"/>
          </a:lnRef>
          <a:fillRef idx="0">
            <a:schemeClr val="dk1"/>
          </a:fillRef>
          <a:effectRef idx="0">
            <a:schemeClr val="dk1"/>
          </a:effectRef>
          <a:fontRef idx="minor">
            <a:schemeClr val="tx1"/>
          </a:fontRef>
        </p:style>
      </p:cxnSp>
      <p:pic>
        <p:nvPicPr>
          <p:cNvPr id="42" name="图片 41">
            <a:extLst>
              <a:ext uri="{FF2B5EF4-FFF2-40B4-BE49-F238E27FC236}">
                <a16:creationId xmlns:a16="http://schemas.microsoft.com/office/drawing/2014/main" id="{A021E8D4-062D-3C5D-116E-0010C8C04F7B}"/>
              </a:ext>
            </a:extLst>
          </p:cNvPr>
          <p:cNvPicPr>
            <a:picLocks noChangeAspect="1"/>
          </p:cNvPicPr>
          <p:nvPr/>
        </p:nvPicPr>
        <p:blipFill>
          <a:blip r:embed="rId2"/>
          <a:stretch>
            <a:fillRect/>
          </a:stretch>
        </p:blipFill>
        <p:spPr>
          <a:xfrm>
            <a:off x="3279887" y="4518769"/>
            <a:ext cx="2800741" cy="562053"/>
          </a:xfrm>
          <a:prstGeom prst="rect">
            <a:avLst/>
          </a:prstGeom>
        </p:spPr>
      </p:pic>
      <p:pic>
        <p:nvPicPr>
          <p:cNvPr id="44" name="图片 43">
            <a:extLst>
              <a:ext uri="{FF2B5EF4-FFF2-40B4-BE49-F238E27FC236}">
                <a16:creationId xmlns:a16="http://schemas.microsoft.com/office/drawing/2014/main" id="{23D9B8FE-F64E-E857-2E55-D8D93020C364}"/>
              </a:ext>
            </a:extLst>
          </p:cNvPr>
          <p:cNvPicPr>
            <a:picLocks noChangeAspect="1"/>
          </p:cNvPicPr>
          <p:nvPr/>
        </p:nvPicPr>
        <p:blipFill>
          <a:blip r:embed="rId3"/>
          <a:stretch>
            <a:fillRect/>
          </a:stretch>
        </p:blipFill>
        <p:spPr>
          <a:xfrm>
            <a:off x="2892227" y="3506678"/>
            <a:ext cx="2200582" cy="514422"/>
          </a:xfrm>
          <a:prstGeom prst="rect">
            <a:avLst/>
          </a:prstGeom>
        </p:spPr>
      </p:pic>
      <p:pic>
        <p:nvPicPr>
          <p:cNvPr id="46" name="图片 45">
            <a:extLst>
              <a:ext uri="{FF2B5EF4-FFF2-40B4-BE49-F238E27FC236}">
                <a16:creationId xmlns:a16="http://schemas.microsoft.com/office/drawing/2014/main" id="{2FFD5FB0-5B83-12BD-6BD3-32BDF595AE7E}"/>
              </a:ext>
            </a:extLst>
          </p:cNvPr>
          <p:cNvPicPr>
            <a:picLocks noChangeAspect="1"/>
          </p:cNvPicPr>
          <p:nvPr/>
        </p:nvPicPr>
        <p:blipFill>
          <a:blip r:embed="rId4"/>
          <a:stretch>
            <a:fillRect/>
          </a:stretch>
        </p:blipFill>
        <p:spPr>
          <a:xfrm>
            <a:off x="5119916" y="3429945"/>
            <a:ext cx="3200847" cy="724001"/>
          </a:xfrm>
          <a:prstGeom prst="rect">
            <a:avLst/>
          </a:prstGeom>
        </p:spPr>
      </p:pic>
      <p:pic>
        <p:nvPicPr>
          <p:cNvPr id="48" name="图片 47">
            <a:extLst>
              <a:ext uri="{FF2B5EF4-FFF2-40B4-BE49-F238E27FC236}">
                <a16:creationId xmlns:a16="http://schemas.microsoft.com/office/drawing/2014/main" id="{5775F7E0-B6C6-D137-C110-4B7E6F5F3B31}"/>
              </a:ext>
            </a:extLst>
          </p:cNvPr>
          <p:cNvPicPr>
            <a:picLocks noChangeAspect="1"/>
          </p:cNvPicPr>
          <p:nvPr/>
        </p:nvPicPr>
        <p:blipFill>
          <a:blip r:embed="rId5"/>
          <a:stretch>
            <a:fillRect/>
          </a:stretch>
        </p:blipFill>
        <p:spPr>
          <a:xfrm>
            <a:off x="3303830" y="1432380"/>
            <a:ext cx="2419688" cy="800212"/>
          </a:xfrm>
          <a:prstGeom prst="rect">
            <a:avLst/>
          </a:prstGeom>
        </p:spPr>
      </p:pic>
      <p:pic>
        <p:nvPicPr>
          <p:cNvPr id="50" name="图片 49">
            <a:extLst>
              <a:ext uri="{FF2B5EF4-FFF2-40B4-BE49-F238E27FC236}">
                <a16:creationId xmlns:a16="http://schemas.microsoft.com/office/drawing/2014/main" id="{095CEEAF-3502-DF37-B32D-BEA20BBC0A66}"/>
              </a:ext>
            </a:extLst>
          </p:cNvPr>
          <p:cNvPicPr>
            <a:picLocks noChangeAspect="1"/>
          </p:cNvPicPr>
          <p:nvPr/>
        </p:nvPicPr>
        <p:blipFill>
          <a:blip r:embed="rId6"/>
          <a:stretch>
            <a:fillRect/>
          </a:stretch>
        </p:blipFill>
        <p:spPr>
          <a:xfrm>
            <a:off x="3332985" y="2530561"/>
            <a:ext cx="2400635" cy="638264"/>
          </a:xfrm>
          <a:prstGeom prst="rect">
            <a:avLst/>
          </a:prstGeom>
        </p:spPr>
      </p:pic>
      <p:sp>
        <p:nvSpPr>
          <p:cNvPr id="51" name="文本框 50">
            <a:extLst>
              <a:ext uri="{FF2B5EF4-FFF2-40B4-BE49-F238E27FC236}">
                <a16:creationId xmlns:a16="http://schemas.microsoft.com/office/drawing/2014/main" id="{841090E4-3E21-AF4B-449A-D54F68939482}"/>
              </a:ext>
            </a:extLst>
          </p:cNvPr>
          <p:cNvSpPr txBox="1"/>
          <p:nvPr/>
        </p:nvSpPr>
        <p:spPr>
          <a:xfrm>
            <a:off x="365759" y="1597182"/>
            <a:ext cx="2164081" cy="369332"/>
          </a:xfrm>
          <a:prstGeom prst="rect">
            <a:avLst/>
          </a:prstGeom>
          <a:noFill/>
        </p:spPr>
        <p:txBody>
          <a:bodyPr wrap="square" rtlCol="0">
            <a:spAutoFit/>
          </a:bodyPr>
          <a:lstStyle/>
          <a:p>
            <a:r>
              <a:rPr lang="en-GB" altLang="zh-CN" baseline="0" dirty="0">
                <a:solidFill>
                  <a:schemeClr val="bg1"/>
                </a:solidFill>
              </a:rPr>
              <a:t>Standard convolution</a:t>
            </a:r>
            <a:endParaRPr lang="zh-CN" altLang="en-US" baseline="0" dirty="0" err="1">
              <a:solidFill>
                <a:schemeClr val="bg1"/>
              </a:solidFill>
            </a:endParaRPr>
          </a:p>
        </p:txBody>
      </p:sp>
      <p:sp>
        <p:nvSpPr>
          <p:cNvPr id="52" name="文本框 51">
            <a:extLst>
              <a:ext uri="{FF2B5EF4-FFF2-40B4-BE49-F238E27FC236}">
                <a16:creationId xmlns:a16="http://schemas.microsoft.com/office/drawing/2014/main" id="{62ACC642-AD25-0AF2-B539-9494C10A2C86}"/>
              </a:ext>
            </a:extLst>
          </p:cNvPr>
          <p:cNvSpPr txBox="1"/>
          <p:nvPr/>
        </p:nvSpPr>
        <p:spPr>
          <a:xfrm>
            <a:off x="365758" y="2614190"/>
            <a:ext cx="2164081" cy="369332"/>
          </a:xfrm>
          <a:prstGeom prst="rect">
            <a:avLst/>
          </a:prstGeom>
          <a:noFill/>
        </p:spPr>
        <p:txBody>
          <a:bodyPr wrap="square" rtlCol="0">
            <a:spAutoFit/>
          </a:bodyPr>
          <a:lstStyle/>
          <a:p>
            <a:r>
              <a:rPr lang="en-GB" altLang="zh-CN" baseline="0" dirty="0">
                <a:solidFill>
                  <a:schemeClr val="bg1"/>
                </a:solidFill>
              </a:rPr>
              <a:t>used in </a:t>
            </a:r>
            <a:r>
              <a:rPr lang="en-GB" altLang="zh-CN" baseline="0" dirty="0" err="1">
                <a:solidFill>
                  <a:schemeClr val="bg1"/>
                </a:solidFill>
              </a:rPr>
              <a:t>PointNet</a:t>
            </a:r>
            <a:endParaRPr lang="zh-CN" altLang="en-US" baseline="0" dirty="0" err="1">
              <a:solidFill>
                <a:schemeClr val="bg1"/>
              </a:solidFill>
            </a:endParaRPr>
          </a:p>
        </p:txBody>
      </p:sp>
      <p:sp>
        <p:nvSpPr>
          <p:cNvPr id="53" name="文本框 52">
            <a:extLst>
              <a:ext uri="{FF2B5EF4-FFF2-40B4-BE49-F238E27FC236}">
                <a16:creationId xmlns:a16="http://schemas.microsoft.com/office/drawing/2014/main" id="{7DDAC503-09C5-32B1-2E92-33B0803D6A26}"/>
              </a:ext>
            </a:extLst>
          </p:cNvPr>
          <p:cNvSpPr txBox="1"/>
          <p:nvPr/>
        </p:nvSpPr>
        <p:spPr>
          <a:xfrm>
            <a:off x="365758" y="3636811"/>
            <a:ext cx="2499362" cy="369332"/>
          </a:xfrm>
          <a:prstGeom prst="rect">
            <a:avLst/>
          </a:prstGeom>
          <a:noFill/>
        </p:spPr>
        <p:txBody>
          <a:bodyPr wrap="square" rtlCol="0">
            <a:spAutoFit/>
          </a:bodyPr>
          <a:lstStyle/>
          <a:p>
            <a:r>
              <a:rPr lang="en-US" altLang="zh-CN" baseline="0" dirty="0">
                <a:solidFill>
                  <a:schemeClr val="bg1"/>
                </a:solidFill>
              </a:rPr>
              <a:t>adopted by Atzmon et al. </a:t>
            </a:r>
            <a:endParaRPr lang="zh-CN" altLang="en-US" baseline="0" dirty="0" err="1">
              <a:solidFill>
                <a:schemeClr val="bg1"/>
              </a:solidFill>
            </a:endParaRPr>
          </a:p>
        </p:txBody>
      </p:sp>
      <p:sp>
        <p:nvSpPr>
          <p:cNvPr id="54" name="文本框 53">
            <a:extLst>
              <a:ext uri="{FF2B5EF4-FFF2-40B4-BE49-F238E27FC236}">
                <a16:creationId xmlns:a16="http://schemas.microsoft.com/office/drawing/2014/main" id="{AAFBBB94-FBD0-016E-DBCA-A286D33AD0D7}"/>
              </a:ext>
            </a:extLst>
          </p:cNvPr>
          <p:cNvSpPr txBox="1"/>
          <p:nvPr/>
        </p:nvSpPr>
        <p:spPr>
          <a:xfrm>
            <a:off x="350794" y="4643598"/>
            <a:ext cx="2514326" cy="369332"/>
          </a:xfrm>
          <a:prstGeom prst="rect">
            <a:avLst/>
          </a:prstGeom>
          <a:noFill/>
        </p:spPr>
        <p:txBody>
          <a:bodyPr wrap="square" rtlCol="0">
            <a:spAutoFit/>
          </a:bodyPr>
          <a:lstStyle/>
          <a:p>
            <a:r>
              <a:rPr lang="en-GB" altLang="zh-CN" baseline="0" dirty="0">
                <a:solidFill>
                  <a:schemeClr val="bg1"/>
                </a:solidFill>
              </a:rPr>
              <a:t>only local information</a:t>
            </a:r>
            <a:endParaRPr lang="zh-CN" altLang="en-US" baseline="0" dirty="0" err="1">
              <a:solidFill>
                <a:schemeClr val="bg1"/>
              </a:solidFill>
            </a:endParaRPr>
          </a:p>
        </p:txBody>
      </p:sp>
      <p:pic>
        <p:nvPicPr>
          <p:cNvPr id="56" name="图片 55">
            <a:extLst>
              <a:ext uri="{FF2B5EF4-FFF2-40B4-BE49-F238E27FC236}">
                <a16:creationId xmlns:a16="http://schemas.microsoft.com/office/drawing/2014/main" id="{59FCC5C0-8D1D-7846-284D-C9E903FC9C7F}"/>
              </a:ext>
            </a:extLst>
          </p:cNvPr>
          <p:cNvPicPr>
            <a:picLocks noChangeAspect="1"/>
          </p:cNvPicPr>
          <p:nvPr/>
        </p:nvPicPr>
        <p:blipFill>
          <a:blip r:embed="rId7"/>
          <a:stretch>
            <a:fillRect/>
          </a:stretch>
        </p:blipFill>
        <p:spPr>
          <a:xfrm>
            <a:off x="8356060" y="1534163"/>
            <a:ext cx="3191320" cy="495369"/>
          </a:xfrm>
          <a:prstGeom prst="rect">
            <a:avLst/>
          </a:prstGeom>
        </p:spPr>
      </p:pic>
      <p:pic>
        <p:nvPicPr>
          <p:cNvPr id="58" name="图片 57">
            <a:extLst>
              <a:ext uri="{FF2B5EF4-FFF2-40B4-BE49-F238E27FC236}">
                <a16:creationId xmlns:a16="http://schemas.microsoft.com/office/drawing/2014/main" id="{DC7F4A8D-B2FA-1DE1-140A-2C6EA7ACB70A}"/>
              </a:ext>
            </a:extLst>
          </p:cNvPr>
          <p:cNvPicPr>
            <a:picLocks noChangeAspect="1"/>
          </p:cNvPicPr>
          <p:nvPr/>
        </p:nvPicPr>
        <p:blipFill>
          <a:blip r:embed="rId8"/>
          <a:stretch>
            <a:fillRect/>
          </a:stretch>
        </p:blipFill>
        <p:spPr>
          <a:xfrm>
            <a:off x="7672396" y="2726311"/>
            <a:ext cx="4163006" cy="514422"/>
          </a:xfrm>
          <a:prstGeom prst="rect">
            <a:avLst/>
          </a:prstGeom>
        </p:spPr>
      </p:pic>
      <p:pic>
        <p:nvPicPr>
          <p:cNvPr id="60" name="图片 59">
            <a:extLst>
              <a:ext uri="{FF2B5EF4-FFF2-40B4-BE49-F238E27FC236}">
                <a16:creationId xmlns:a16="http://schemas.microsoft.com/office/drawing/2014/main" id="{AC65EF85-8BF8-E2D6-AB4F-FEC9892F19D8}"/>
              </a:ext>
            </a:extLst>
          </p:cNvPr>
          <p:cNvPicPr>
            <a:picLocks noChangeAspect="1"/>
          </p:cNvPicPr>
          <p:nvPr/>
        </p:nvPicPr>
        <p:blipFill>
          <a:blip r:embed="rId9"/>
          <a:stretch>
            <a:fillRect/>
          </a:stretch>
        </p:blipFill>
        <p:spPr>
          <a:xfrm>
            <a:off x="8699007" y="3923556"/>
            <a:ext cx="2505425" cy="619211"/>
          </a:xfrm>
          <a:prstGeom prst="rect">
            <a:avLst/>
          </a:prstGeom>
        </p:spPr>
      </p:pic>
      <p:cxnSp>
        <p:nvCxnSpPr>
          <p:cNvPr id="4" name="直接箭头连接符 3">
            <a:extLst>
              <a:ext uri="{FF2B5EF4-FFF2-40B4-BE49-F238E27FC236}">
                <a16:creationId xmlns:a16="http://schemas.microsoft.com/office/drawing/2014/main" id="{0632E827-6682-F001-A50A-0F812BBA4A9E}"/>
              </a:ext>
            </a:extLst>
          </p:cNvPr>
          <p:cNvCxnSpPr>
            <a:stCxn id="56" idx="2"/>
            <a:endCxn id="58" idx="0"/>
          </p:cNvCxnSpPr>
          <p:nvPr/>
        </p:nvCxnSpPr>
        <p:spPr>
          <a:xfrm flipH="1">
            <a:off x="9753899" y="2029532"/>
            <a:ext cx="197821" cy="69677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 name="直接箭头连接符 8">
            <a:extLst>
              <a:ext uri="{FF2B5EF4-FFF2-40B4-BE49-F238E27FC236}">
                <a16:creationId xmlns:a16="http://schemas.microsoft.com/office/drawing/2014/main" id="{77D72490-31AD-D042-0030-3EE6046BD06E}"/>
              </a:ext>
            </a:extLst>
          </p:cNvPr>
          <p:cNvCxnSpPr>
            <a:stCxn id="58" idx="2"/>
            <a:endCxn id="60" idx="0"/>
          </p:cNvCxnSpPr>
          <p:nvPr/>
        </p:nvCxnSpPr>
        <p:spPr>
          <a:xfrm>
            <a:off x="9753899" y="3240733"/>
            <a:ext cx="197821" cy="68282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5EAB06EC-E39B-8204-FEF5-5626F04E2DBC}"/>
              </a:ext>
            </a:extLst>
          </p:cNvPr>
          <p:cNvSpPr txBox="1"/>
          <p:nvPr/>
        </p:nvSpPr>
        <p:spPr>
          <a:xfrm>
            <a:off x="8523376" y="1180689"/>
            <a:ext cx="3191319" cy="369332"/>
          </a:xfrm>
          <a:prstGeom prst="rect">
            <a:avLst/>
          </a:prstGeom>
          <a:noFill/>
        </p:spPr>
        <p:txBody>
          <a:bodyPr wrap="square" rtlCol="0">
            <a:spAutoFit/>
          </a:bodyPr>
          <a:lstStyle/>
          <a:p>
            <a:r>
              <a:rPr lang="en-GB" altLang="zh-CN" baseline="0" dirty="0">
                <a:solidFill>
                  <a:schemeClr val="bg1"/>
                </a:solidFill>
              </a:rPr>
              <a:t>an asymmetric edge function</a:t>
            </a:r>
            <a:endParaRPr lang="zh-CN" altLang="en-US" baseline="0" dirty="0" err="1">
              <a:solidFill>
                <a:schemeClr val="bg1"/>
              </a:solidFill>
            </a:endParaRPr>
          </a:p>
        </p:txBody>
      </p:sp>
    </p:spTree>
    <p:extLst>
      <p:ext uri="{BB962C8B-B14F-4D97-AF65-F5344CB8AC3E}">
        <p14:creationId xmlns:p14="http://schemas.microsoft.com/office/powerpoint/2010/main" val="142031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Dynamic graph update</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dirty="0"/>
              <a:t>Presenter Name &amp; Date of Presentation</a:t>
            </a:r>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8</a:t>
            </a:fld>
            <a:endParaRPr lang="en-US" dirty="0"/>
          </a:p>
        </p:txBody>
      </p:sp>
      <p:sp>
        <p:nvSpPr>
          <p:cNvPr id="3" name="Content Placeholder 2">
            <a:extLst>
              <a:ext uri="{FF2B5EF4-FFF2-40B4-BE49-F238E27FC236}">
                <a16:creationId xmlns:a16="http://schemas.microsoft.com/office/drawing/2014/main" id="{3B0EBC35-8CB9-8E17-C95B-4E72BF30396D}"/>
              </a:ext>
            </a:extLst>
          </p:cNvPr>
          <p:cNvSpPr>
            <a:spLocks noGrp="1"/>
          </p:cNvSpPr>
          <p:nvPr>
            <p:ph idx="1"/>
          </p:nvPr>
        </p:nvSpPr>
        <p:spPr>
          <a:xfrm>
            <a:off x="200628" y="1619248"/>
            <a:ext cx="9750829" cy="3022604"/>
          </a:xfrm>
        </p:spPr>
        <p:txBody>
          <a:bodyPr>
            <a:normAutofit/>
          </a:bodyPr>
          <a:lstStyle/>
          <a:p>
            <a:pPr marL="0" indent="0">
              <a:buNone/>
            </a:pPr>
            <a:endParaRPr lang="en-US" dirty="0"/>
          </a:p>
          <a:p>
            <a:pPr marL="0" indent="0">
              <a:buNone/>
            </a:pPr>
            <a:r>
              <a:rPr lang="en-US" dirty="0"/>
              <a:t>  1. With dynamic graph updates, the receptive field is as large as the  diameter of the point cloud, while being sparse. </a:t>
            </a:r>
          </a:p>
          <a:p>
            <a:pPr marL="0" indent="0">
              <a:buNone/>
            </a:pPr>
            <a:endParaRPr lang="en-US" dirty="0"/>
          </a:p>
          <a:p>
            <a:pPr marL="0" indent="0">
              <a:buNone/>
            </a:pPr>
            <a:r>
              <a:rPr lang="en-US" dirty="0"/>
              <a:t>  2. Compute a pairwise  distance matrix in feature space and then take the closest k points  for each single point</a:t>
            </a:r>
          </a:p>
        </p:txBody>
      </p:sp>
    </p:spTree>
    <p:extLst>
      <p:ext uri="{BB962C8B-B14F-4D97-AF65-F5344CB8AC3E}">
        <p14:creationId xmlns:p14="http://schemas.microsoft.com/office/powerpoint/2010/main" val="273248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Properties</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9</a:t>
            </a:fld>
            <a:endParaRPr lang="en-US" dirty="0"/>
          </a:p>
        </p:txBody>
      </p:sp>
      <p:sp>
        <p:nvSpPr>
          <p:cNvPr id="3" name="Content Placeholder 2">
            <a:extLst>
              <a:ext uri="{FF2B5EF4-FFF2-40B4-BE49-F238E27FC236}">
                <a16:creationId xmlns:a16="http://schemas.microsoft.com/office/drawing/2014/main" id="{3B0EBC35-8CB9-8E17-C95B-4E72BF30396D}"/>
              </a:ext>
            </a:extLst>
          </p:cNvPr>
          <p:cNvSpPr>
            <a:spLocks noGrp="1"/>
          </p:cNvSpPr>
          <p:nvPr>
            <p:ph idx="1"/>
          </p:nvPr>
        </p:nvSpPr>
        <p:spPr>
          <a:xfrm>
            <a:off x="231371" y="2037076"/>
            <a:ext cx="3715789" cy="677219"/>
          </a:xfrm>
        </p:spPr>
        <p:txBody>
          <a:bodyPr>
            <a:normAutofit/>
          </a:bodyPr>
          <a:lstStyle/>
          <a:p>
            <a:pPr marL="0" indent="0">
              <a:buNone/>
            </a:pPr>
            <a:r>
              <a:rPr lang="en-US" dirty="0"/>
              <a:t>Permutation Invariance</a:t>
            </a:r>
          </a:p>
        </p:txBody>
      </p:sp>
      <p:sp>
        <p:nvSpPr>
          <p:cNvPr id="4" name="Content Placeholder 2">
            <a:extLst>
              <a:ext uri="{FF2B5EF4-FFF2-40B4-BE49-F238E27FC236}">
                <a16:creationId xmlns:a16="http://schemas.microsoft.com/office/drawing/2014/main" id="{2AF6FA25-00D4-B9BC-4E0D-88297489F972}"/>
              </a:ext>
            </a:extLst>
          </p:cNvPr>
          <p:cNvSpPr txBox="1">
            <a:spLocks/>
          </p:cNvSpPr>
          <p:nvPr/>
        </p:nvSpPr>
        <p:spPr>
          <a:xfrm>
            <a:off x="231371" y="3749049"/>
            <a:ext cx="3715789" cy="677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Translation Invariance</a:t>
            </a:r>
          </a:p>
        </p:txBody>
      </p:sp>
      <p:pic>
        <p:nvPicPr>
          <p:cNvPr id="10" name="图片 9">
            <a:extLst>
              <a:ext uri="{FF2B5EF4-FFF2-40B4-BE49-F238E27FC236}">
                <a16:creationId xmlns:a16="http://schemas.microsoft.com/office/drawing/2014/main" id="{EE3F242B-C723-AB20-E1DD-6E1069161ACE}"/>
              </a:ext>
            </a:extLst>
          </p:cNvPr>
          <p:cNvPicPr>
            <a:picLocks noChangeAspect="1"/>
          </p:cNvPicPr>
          <p:nvPr/>
        </p:nvPicPr>
        <p:blipFill>
          <a:blip r:embed="rId2"/>
          <a:stretch>
            <a:fillRect/>
          </a:stretch>
        </p:blipFill>
        <p:spPr>
          <a:xfrm>
            <a:off x="3392537" y="4582139"/>
            <a:ext cx="5406926" cy="924604"/>
          </a:xfrm>
          <a:prstGeom prst="rect">
            <a:avLst/>
          </a:prstGeom>
        </p:spPr>
      </p:pic>
      <p:pic>
        <p:nvPicPr>
          <p:cNvPr id="12" name="图片 11">
            <a:extLst>
              <a:ext uri="{FF2B5EF4-FFF2-40B4-BE49-F238E27FC236}">
                <a16:creationId xmlns:a16="http://schemas.microsoft.com/office/drawing/2014/main" id="{837FAC38-F73B-3333-60BF-E8C449C3058D}"/>
              </a:ext>
            </a:extLst>
          </p:cNvPr>
          <p:cNvPicPr>
            <a:picLocks noChangeAspect="1"/>
          </p:cNvPicPr>
          <p:nvPr/>
        </p:nvPicPr>
        <p:blipFill>
          <a:blip r:embed="rId3"/>
          <a:stretch>
            <a:fillRect/>
          </a:stretch>
        </p:blipFill>
        <p:spPr>
          <a:xfrm>
            <a:off x="4466410" y="1158194"/>
            <a:ext cx="3259180" cy="798167"/>
          </a:xfrm>
          <a:prstGeom prst="rect">
            <a:avLst/>
          </a:prstGeom>
        </p:spPr>
      </p:pic>
    </p:spTree>
    <p:extLst>
      <p:ext uri="{BB962C8B-B14F-4D97-AF65-F5344CB8AC3E}">
        <p14:creationId xmlns:p14="http://schemas.microsoft.com/office/powerpoint/2010/main" val="27772078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7440,&quot;width&quot;:6876}"/>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raClrSchemeLst/>
  <a:extLst>
    <a:ext uri="{05A4C25C-085E-4340-85A3-A5531E510DB2}">
      <thm15:themeFamily xmlns:thm15="http://schemas.microsoft.com/office/thememl/2012/main" name="SUSTechDL MS PowerPoint Template" id="{0CD3A1FC-2128-E844-9E4B-DAC958EB80F2}" vid="{EA794DF9-6485-5846-8073-ADE415CFB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1465</TotalTime>
  <Words>2764</Words>
  <Application>Microsoft Office PowerPoint</Application>
  <PresentationFormat>宽屏</PresentationFormat>
  <Paragraphs>339</Paragraphs>
  <Slides>25</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AdvP7B6C</vt:lpstr>
      <vt:lpstr>ElsevierGulliver</vt:lpstr>
      <vt:lpstr>PingFang SC</vt:lpstr>
      <vt:lpstr>Arial</vt:lpstr>
      <vt:lpstr>Calibri</vt:lpstr>
      <vt:lpstr>Noto Sans</vt:lpstr>
      <vt:lpstr>Source Sans Pro</vt:lpstr>
      <vt:lpstr>Times New Roman</vt:lpstr>
      <vt:lpstr>Office 主题​​</vt:lpstr>
      <vt:lpstr>Dynamic Graph CNN for Learning on Point Clouds </vt:lpstr>
      <vt:lpstr>Motivation and Main Problem</vt:lpstr>
      <vt:lpstr>Problem Setting</vt:lpstr>
      <vt:lpstr>Related Work and Limitations of Prior Work</vt:lpstr>
      <vt:lpstr>Edge Convolution</vt:lpstr>
      <vt:lpstr>Edge Convolution</vt:lpstr>
      <vt:lpstr>Edge Convolution</vt:lpstr>
      <vt:lpstr>Dynamic graph update</vt:lpstr>
      <vt:lpstr>Properties</vt:lpstr>
      <vt:lpstr>Comparison to existing methods</vt:lpstr>
      <vt:lpstr>Evaluation</vt:lpstr>
      <vt:lpstr>Evaluation</vt:lpstr>
      <vt:lpstr>Evaluation</vt:lpstr>
      <vt:lpstr>Evaluation</vt:lpstr>
      <vt:lpstr>Evaluation</vt:lpstr>
      <vt:lpstr>Evaluation</vt:lpstr>
      <vt:lpstr>PowerPoint 演示文稿</vt:lpstr>
      <vt:lpstr>PowerPoint 演示文稿</vt:lpstr>
      <vt:lpstr>PowerPoint 演示文稿</vt:lpstr>
      <vt:lpstr>PowerPoint 演示文稿</vt:lpstr>
      <vt:lpstr>Future Work for Paper / Reading</vt:lpstr>
      <vt:lpstr>Future Work for Paper / Reading</vt:lpstr>
      <vt:lpstr>Extended Readings</vt:lpstr>
      <vt:lpstr>Extended Readings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影 、</cp:lastModifiedBy>
  <cp:revision>242</cp:revision>
  <dcterms:created xsi:type="dcterms:W3CDTF">2023-02-12T01:29:03Z</dcterms:created>
  <dcterms:modified xsi:type="dcterms:W3CDTF">2023-03-30T13:26:09Z</dcterms:modified>
</cp:coreProperties>
</file>