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4" r:id="rId4"/>
    <p:sldId id="294" r:id="rId5"/>
    <p:sldId id="293" r:id="rId6"/>
    <p:sldId id="295" r:id="rId7"/>
    <p:sldId id="283" r:id="rId8"/>
    <p:sldId id="285" r:id="rId9"/>
    <p:sldId id="263" r:id="rId10"/>
    <p:sldId id="296" r:id="rId11"/>
    <p:sldId id="287" r:id="rId12"/>
    <p:sldId id="288" r:id="rId13"/>
    <p:sldId id="289" r:id="rId14"/>
    <p:sldId id="290" r:id="rId15"/>
    <p:sldId id="291" r:id="rId16"/>
    <p:sldId id="292" r:id="rId17"/>
    <p:sldId id="275" r:id="rId18"/>
    <p:sldId id="276" r:id="rId19"/>
    <p:sldId id="277" r:id="rId20"/>
    <p:sldId id="274" r:id="rId21"/>
    <p:sldId id="278" r:id="rId22"/>
    <p:sldId id="279" r:id="rId23"/>
    <p:sldId id="280" r:id="rId24"/>
    <p:sldId id="281" r:id="rId25"/>
    <p:sldId id="269" r:id="rId26"/>
    <p:sldId id="270" r:id="rId27"/>
    <p:sldId id="271" r:id="rId28"/>
    <p:sldId id="272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084" autoAdjust="0"/>
  </p:normalViewPr>
  <p:slideViewPr>
    <p:cSldViewPr snapToGrid="0" snapToObjects="1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EF682-0A9B-4EC6-820B-86041966EC0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9A90F2-CE9C-4B53-BF23-B5BA714138C7}">
      <dgm:prSet phldrT="[文本]" custT="1"/>
      <dgm:spPr/>
      <dgm:t>
        <a:bodyPr/>
        <a:lstStyle/>
        <a:p>
          <a:r>
            <a:rPr lang="en-US" altLang="zh-CN" sz="2800" dirty="0"/>
            <a:t>No changes</a:t>
          </a:r>
          <a:endParaRPr lang="zh-CN" altLang="en-US" sz="2800" dirty="0"/>
        </a:p>
      </dgm:t>
    </dgm:pt>
    <dgm:pt modelId="{A146C4CC-8455-4A14-9A6B-3D284035A3DF}" type="parTrans" cxnId="{D948B6E0-8B23-4409-949B-F3E664CFDBA4}">
      <dgm:prSet/>
      <dgm:spPr/>
      <dgm:t>
        <a:bodyPr/>
        <a:lstStyle/>
        <a:p>
          <a:endParaRPr lang="zh-CN" altLang="en-US"/>
        </a:p>
      </dgm:t>
    </dgm:pt>
    <dgm:pt modelId="{0CB21F71-84CB-4230-944C-BEA40CF0B85E}" type="sibTrans" cxnId="{D948B6E0-8B23-4409-949B-F3E664CFDBA4}">
      <dgm:prSet/>
      <dgm:spPr/>
      <dgm:t>
        <a:bodyPr/>
        <a:lstStyle/>
        <a:p>
          <a:endParaRPr lang="zh-CN" altLang="en-US"/>
        </a:p>
      </dgm:t>
    </dgm:pt>
    <dgm:pt modelId="{09D51941-4C23-47DE-A356-DD461EF738F2}">
      <dgm:prSet phldrT="[文本]" custT="1"/>
      <dgm:spPr/>
      <dgm:t>
        <a:bodyPr/>
        <a:lstStyle/>
        <a:p>
          <a:r>
            <a:rPr lang="en-US" altLang="zh-CN" sz="2800" dirty="0"/>
            <a:t>Same Value</a:t>
          </a:r>
          <a:endParaRPr lang="zh-CN" altLang="en-US" sz="2800" dirty="0"/>
        </a:p>
      </dgm:t>
    </dgm:pt>
    <dgm:pt modelId="{314F5523-603F-4D79-8DB4-32402DF3662B}" type="parTrans" cxnId="{D64DF672-6B40-4608-A4A2-B379592E9799}">
      <dgm:prSet/>
      <dgm:spPr/>
      <dgm:t>
        <a:bodyPr/>
        <a:lstStyle/>
        <a:p>
          <a:endParaRPr lang="zh-CN" altLang="en-US"/>
        </a:p>
      </dgm:t>
    </dgm:pt>
    <dgm:pt modelId="{AE999FB2-D0F9-4B89-93C3-322A1D86E398}" type="sibTrans" cxnId="{D64DF672-6B40-4608-A4A2-B379592E9799}">
      <dgm:prSet/>
      <dgm:spPr/>
      <dgm:t>
        <a:bodyPr/>
        <a:lstStyle/>
        <a:p>
          <a:endParaRPr lang="zh-CN" altLang="en-US"/>
        </a:p>
      </dgm:t>
    </dgm:pt>
    <dgm:pt modelId="{19582801-B196-4B14-9112-970E54F3C206}">
      <dgm:prSet phldrT="[文本]" custT="1"/>
      <dgm:spPr/>
      <dgm:t>
        <a:bodyPr/>
        <a:lstStyle/>
        <a:p>
          <a:r>
            <a:rPr lang="en-US" altLang="zh-CN" sz="2800" dirty="0"/>
            <a:t>Same action</a:t>
          </a:r>
          <a:endParaRPr lang="zh-CN" altLang="en-US" sz="2800" dirty="0"/>
        </a:p>
      </dgm:t>
    </dgm:pt>
    <dgm:pt modelId="{9821524F-5C9A-4052-8E95-15F716D20E42}" type="parTrans" cxnId="{34AD661E-6967-4CB9-97E5-14731037E6E6}">
      <dgm:prSet/>
      <dgm:spPr/>
      <dgm:t>
        <a:bodyPr/>
        <a:lstStyle/>
        <a:p>
          <a:endParaRPr lang="zh-CN" altLang="en-US"/>
        </a:p>
      </dgm:t>
    </dgm:pt>
    <dgm:pt modelId="{38C2565F-C63A-402A-8815-1636D108373D}" type="sibTrans" cxnId="{34AD661E-6967-4CB9-97E5-14731037E6E6}">
      <dgm:prSet/>
      <dgm:spPr/>
      <dgm:t>
        <a:bodyPr/>
        <a:lstStyle/>
        <a:p>
          <a:endParaRPr lang="zh-CN" altLang="en-US"/>
        </a:p>
      </dgm:t>
    </dgm:pt>
    <dgm:pt modelId="{65CD196E-9F66-4666-A479-3DEC3E2C4640}" type="pres">
      <dgm:prSet presAssocID="{CA0EF682-0A9B-4EC6-820B-86041966EC02}" presName="cycle" presStyleCnt="0">
        <dgm:presLayoutVars>
          <dgm:dir/>
          <dgm:resizeHandles val="exact"/>
        </dgm:presLayoutVars>
      </dgm:prSet>
      <dgm:spPr/>
    </dgm:pt>
    <dgm:pt modelId="{C686A83F-D75E-4B9A-B58D-AE9820065047}" type="pres">
      <dgm:prSet presAssocID="{F69A90F2-CE9C-4B53-BF23-B5BA714138C7}" presName="node" presStyleLbl="node1" presStyleIdx="0" presStyleCnt="3" custScaleX="135636" custScaleY="121993">
        <dgm:presLayoutVars>
          <dgm:bulletEnabled val="1"/>
        </dgm:presLayoutVars>
      </dgm:prSet>
      <dgm:spPr/>
    </dgm:pt>
    <dgm:pt modelId="{E4213581-408C-43E7-A49A-E30CEF6506A2}" type="pres">
      <dgm:prSet presAssocID="{0CB21F71-84CB-4230-944C-BEA40CF0B85E}" presName="sibTrans" presStyleLbl="sibTrans2D1" presStyleIdx="0" presStyleCnt="3"/>
      <dgm:spPr/>
    </dgm:pt>
    <dgm:pt modelId="{AF0677BE-0654-46EA-AF66-A05D49A7ACBB}" type="pres">
      <dgm:prSet presAssocID="{0CB21F71-84CB-4230-944C-BEA40CF0B85E}" presName="connectorText" presStyleLbl="sibTrans2D1" presStyleIdx="0" presStyleCnt="3"/>
      <dgm:spPr/>
    </dgm:pt>
    <dgm:pt modelId="{07507377-B1E7-488B-845A-75D4055AE967}" type="pres">
      <dgm:prSet presAssocID="{09D51941-4C23-47DE-A356-DD461EF738F2}" presName="node" presStyleLbl="node1" presStyleIdx="1" presStyleCnt="3" custScaleX="135636" custScaleY="121993" custRadScaleRad="115189" custRadScaleInc="-7124">
        <dgm:presLayoutVars>
          <dgm:bulletEnabled val="1"/>
        </dgm:presLayoutVars>
      </dgm:prSet>
      <dgm:spPr/>
    </dgm:pt>
    <dgm:pt modelId="{0BE8971C-0213-4B56-81E4-EE3102AE24F5}" type="pres">
      <dgm:prSet presAssocID="{AE999FB2-D0F9-4B89-93C3-322A1D86E398}" presName="sibTrans" presStyleLbl="sibTrans2D1" presStyleIdx="1" presStyleCnt="3"/>
      <dgm:spPr/>
    </dgm:pt>
    <dgm:pt modelId="{D3635ACE-7095-48AC-BE1E-9BB44ED31937}" type="pres">
      <dgm:prSet presAssocID="{AE999FB2-D0F9-4B89-93C3-322A1D86E398}" presName="connectorText" presStyleLbl="sibTrans2D1" presStyleIdx="1" presStyleCnt="3"/>
      <dgm:spPr/>
    </dgm:pt>
    <dgm:pt modelId="{1041F599-B242-4840-B7BB-F9D98AC0AED9}" type="pres">
      <dgm:prSet presAssocID="{19582801-B196-4B14-9112-970E54F3C206}" presName="node" presStyleLbl="node1" presStyleIdx="2" presStyleCnt="3" custScaleX="135636" custScaleY="121993" custRadScaleRad="115189" custRadScaleInc="7124">
        <dgm:presLayoutVars>
          <dgm:bulletEnabled val="1"/>
        </dgm:presLayoutVars>
      </dgm:prSet>
      <dgm:spPr/>
    </dgm:pt>
    <dgm:pt modelId="{26F26AE3-1CB9-48A1-8820-A5CB7D53E5FF}" type="pres">
      <dgm:prSet presAssocID="{38C2565F-C63A-402A-8815-1636D108373D}" presName="sibTrans" presStyleLbl="sibTrans2D1" presStyleIdx="2" presStyleCnt="3"/>
      <dgm:spPr/>
    </dgm:pt>
    <dgm:pt modelId="{15C7C27C-AA83-4CEA-940C-F2EC2347D7D3}" type="pres">
      <dgm:prSet presAssocID="{38C2565F-C63A-402A-8815-1636D108373D}" presName="connectorText" presStyleLbl="sibTrans2D1" presStyleIdx="2" presStyleCnt="3"/>
      <dgm:spPr/>
    </dgm:pt>
  </dgm:ptLst>
  <dgm:cxnLst>
    <dgm:cxn modelId="{34AD661E-6967-4CB9-97E5-14731037E6E6}" srcId="{CA0EF682-0A9B-4EC6-820B-86041966EC02}" destId="{19582801-B196-4B14-9112-970E54F3C206}" srcOrd="2" destOrd="0" parTransId="{9821524F-5C9A-4052-8E95-15F716D20E42}" sibTransId="{38C2565F-C63A-402A-8815-1636D108373D}"/>
    <dgm:cxn modelId="{C9BD5430-B3E6-48DE-A77E-B9C932009B3A}" type="presOf" srcId="{19582801-B196-4B14-9112-970E54F3C206}" destId="{1041F599-B242-4840-B7BB-F9D98AC0AED9}" srcOrd="0" destOrd="0" presId="urn:microsoft.com/office/officeart/2005/8/layout/cycle2"/>
    <dgm:cxn modelId="{5E1FFD34-2EB4-4330-9C18-3D09092BD760}" type="presOf" srcId="{09D51941-4C23-47DE-A356-DD461EF738F2}" destId="{07507377-B1E7-488B-845A-75D4055AE967}" srcOrd="0" destOrd="0" presId="urn:microsoft.com/office/officeart/2005/8/layout/cycle2"/>
    <dgm:cxn modelId="{DF839D36-0E58-4951-9235-A734A700842A}" type="presOf" srcId="{0CB21F71-84CB-4230-944C-BEA40CF0B85E}" destId="{AF0677BE-0654-46EA-AF66-A05D49A7ACBB}" srcOrd="1" destOrd="0" presId="urn:microsoft.com/office/officeart/2005/8/layout/cycle2"/>
    <dgm:cxn modelId="{52D6495C-9823-4BFA-A922-E23EE38872B1}" type="presOf" srcId="{0CB21F71-84CB-4230-944C-BEA40CF0B85E}" destId="{E4213581-408C-43E7-A49A-E30CEF6506A2}" srcOrd="0" destOrd="0" presId="urn:microsoft.com/office/officeart/2005/8/layout/cycle2"/>
    <dgm:cxn modelId="{B7010744-AB40-4105-8FFA-E297D912D44A}" type="presOf" srcId="{F69A90F2-CE9C-4B53-BF23-B5BA714138C7}" destId="{C686A83F-D75E-4B9A-B58D-AE9820065047}" srcOrd="0" destOrd="0" presId="urn:microsoft.com/office/officeart/2005/8/layout/cycle2"/>
    <dgm:cxn modelId="{D64DF672-6B40-4608-A4A2-B379592E9799}" srcId="{CA0EF682-0A9B-4EC6-820B-86041966EC02}" destId="{09D51941-4C23-47DE-A356-DD461EF738F2}" srcOrd="1" destOrd="0" parTransId="{314F5523-603F-4D79-8DB4-32402DF3662B}" sibTransId="{AE999FB2-D0F9-4B89-93C3-322A1D86E398}"/>
    <dgm:cxn modelId="{E2143874-E4F5-4EE2-8DFD-43632510E97D}" type="presOf" srcId="{AE999FB2-D0F9-4B89-93C3-322A1D86E398}" destId="{D3635ACE-7095-48AC-BE1E-9BB44ED31937}" srcOrd="1" destOrd="0" presId="urn:microsoft.com/office/officeart/2005/8/layout/cycle2"/>
    <dgm:cxn modelId="{D80996B0-8A93-42D0-AE2D-7E78571FFC5E}" type="presOf" srcId="{CA0EF682-0A9B-4EC6-820B-86041966EC02}" destId="{65CD196E-9F66-4666-A479-3DEC3E2C4640}" srcOrd="0" destOrd="0" presId="urn:microsoft.com/office/officeart/2005/8/layout/cycle2"/>
    <dgm:cxn modelId="{5FE7BCC4-4758-4023-B194-E35DE86FA916}" type="presOf" srcId="{38C2565F-C63A-402A-8815-1636D108373D}" destId="{26F26AE3-1CB9-48A1-8820-A5CB7D53E5FF}" srcOrd="0" destOrd="0" presId="urn:microsoft.com/office/officeart/2005/8/layout/cycle2"/>
    <dgm:cxn modelId="{6580C7D1-D0BE-4464-A9FF-DB208E46362C}" type="presOf" srcId="{AE999FB2-D0F9-4B89-93C3-322A1D86E398}" destId="{0BE8971C-0213-4B56-81E4-EE3102AE24F5}" srcOrd="0" destOrd="0" presId="urn:microsoft.com/office/officeart/2005/8/layout/cycle2"/>
    <dgm:cxn modelId="{D948B6E0-8B23-4409-949B-F3E664CFDBA4}" srcId="{CA0EF682-0A9B-4EC6-820B-86041966EC02}" destId="{F69A90F2-CE9C-4B53-BF23-B5BA714138C7}" srcOrd="0" destOrd="0" parTransId="{A146C4CC-8455-4A14-9A6B-3D284035A3DF}" sibTransId="{0CB21F71-84CB-4230-944C-BEA40CF0B85E}"/>
    <dgm:cxn modelId="{503F27EC-C0A4-4A61-91C9-9DACC3ADED87}" type="presOf" srcId="{38C2565F-C63A-402A-8815-1636D108373D}" destId="{15C7C27C-AA83-4CEA-940C-F2EC2347D7D3}" srcOrd="1" destOrd="0" presId="urn:microsoft.com/office/officeart/2005/8/layout/cycle2"/>
    <dgm:cxn modelId="{D16983CA-D458-4265-8500-F1E57E2A0B82}" type="presParOf" srcId="{65CD196E-9F66-4666-A479-3DEC3E2C4640}" destId="{C686A83F-D75E-4B9A-B58D-AE9820065047}" srcOrd="0" destOrd="0" presId="urn:microsoft.com/office/officeart/2005/8/layout/cycle2"/>
    <dgm:cxn modelId="{29667811-3760-46BC-BA7A-CF4EC613BDF2}" type="presParOf" srcId="{65CD196E-9F66-4666-A479-3DEC3E2C4640}" destId="{E4213581-408C-43E7-A49A-E30CEF6506A2}" srcOrd="1" destOrd="0" presId="urn:microsoft.com/office/officeart/2005/8/layout/cycle2"/>
    <dgm:cxn modelId="{4F482C19-B6BE-4C86-B91A-FE3F089CFE34}" type="presParOf" srcId="{E4213581-408C-43E7-A49A-E30CEF6506A2}" destId="{AF0677BE-0654-46EA-AF66-A05D49A7ACBB}" srcOrd="0" destOrd="0" presId="urn:microsoft.com/office/officeart/2005/8/layout/cycle2"/>
    <dgm:cxn modelId="{35F24579-991B-4327-922D-25E0A9FD70FC}" type="presParOf" srcId="{65CD196E-9F66-4666-A479-3DEC3E2C4640}" destId="{07507377-B1E7-488B-845A-75D4055AE967}" srcOrd="2" destOrd="0" presId="urn:microsoft.com/office/officeart/2005/8/layout/cycle2"/>
    <dgm:cxn modelId="{5BB0E711-6277-43FE-90A4-A35DADB58BED}" type="presParOf" srcId="{65CD196E-9F66-4666-A479-3DEC3E2C4640}" destId="{0BE8971C-0213-4B56-81E4-EE3102AE24F5}" srcOrd="3" destOrd="0" presId="urn:microsoft.com/office/officeart/2005/8/layout/cycle2"/>
    <dgm:cxn modelId="{758A7397-E361-41CA-876F-EEE6E0AD9BB9}" type="presParOf" srcId="{0BE8971C-0213-4B56-81E4-EE3102AE24F5}" destId="{D3635ACE-7095-48AC-BE1E-9BB44ED31937}" srcOrd="0" destOrd="0" presId="urn:microsoft.com/office/officeart/2005/8/layout/cycle2"/>
    <dgm:cxn modelId="{D24BA20B-0BF1-45DF-8A36-5A12A090E507}" type="presParOf" srcId="{65CD196E-9F66-4666-A479-3DEC3E2C4640}" destId="{1041F599-B242-4840-B7BB-F9D98AC0AED9}" srcOrd="4" destOrd="0" presId="urn:microsoft.com/office/officeart/2005/8/layout/cycle2"/>
    <dgm:cxn modelId="{109321C2-D4D4-4024-A1BD-BF94F06CA883}" type="presParOf" srcId="{65CD196E-9F66-4666-A479-3DEC3E2C4640}" destId="{26F26AE3-1CB9-48A1-8820-A5CB7D53E5FF}" srcOrd="5" destOrd="0" presId="urn:microsoft.com/office/officeart/2005/8/layout/cycle2"/>
    <dgm:cxn modelId="{981D5D21-A9C9-43DF-A311-FB6E53327D13}" type="presParOf" srcId="{26F26AE3-1CB9-48A1-8820-A5CB7D53E5FF}" destId="{15C7C27C-AA83-4CEA-940C-F2EC2347D7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6A83F-D75E-4B9A-B58D-AE9820065047}">
      <dsp:nvSpPr>
        <dsp:cNvPr id="0" name=""/>
        <dsp:cNvSpPr/>
      </dsp:nvSpPr>
      <dsp:spPr>
        <a:xfrm>
          <a:off x="1278763" y="-152738"/>
          <a:ext cx="1886672" cy="169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No changes</a:t>
          </a:r>
          <a:endParaRPr lang="zh-CN" altLang="en-US" sz="2800" kern="1200" dirty="0"/>
        </a:p>
      </dsp:txBody>
      <dsp:txXfrm>
        <a:off x="1555060" y="95767"/>
        <a:ext cx="1334078" cy="1199890"/>
      </dsp:txXfrm>
    </dsp:sp>
    <dsp:sp modelId="{E4213581-408C-43E7-A49A-E30CEF6506A2}">
      <dsp:nvSpPr>
        <dsp:cNvPr id="0" name=""/>
        <dsp:cNvSpPr/>
      </dsp:nvSpPr>
      <dsp:spPr>
        <a:xfrm rot="3319433">
          <a:off x="2725378" y="1360404"/>
          <a:ext cx="237909" cy="469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740761" y="1424947"/>
        <a:ext cx="166536" cy="281674"/>
      </dsp:txXfrm>
    </dsp:sp>
    <dsp:sp modelId="{07507377-B1E7-488B-845A-75D4055AE967}">
      <dsp:nvSpPr>
        <dsp:cNvPr id="0" name=""/>
        <dsp:cNvSpPr/>
      </dsp:nvSpPr>
      <dsp:spPr>
        <a:xfrm>
          <a:off x="2530892" y="1657177"/>
          <a:ext cx="1886672" cy="169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Same Value</a:t>
          </a:r>
          <a:endParaRPr lang="zh-CN" altLang="en-US" sz="2800" kern="1200" dirty="0"/>
        </a:p>
      </dsp:txBody>
      <dsp:txXfrm>
        <a:off x="2807189" y="1905682"/>
        <a:ext cx="1334078" cy="1199890"/>
      </dsp:txXfrm>
    </dsp:sp>
    <dsp:sp modelId="{0BE8971C-0213-4B56-81E4-EE3102AE24F5}">
      <dsp:nvSpPr>
        <dsp:cNvPr id="0" name=""/>
        <dsp:cNvSpPr/>
      </dsp:nvSpPr>
      <dsp:spPr>
        <a:xfrm rot="10800000">
          <a:off x="2067703" y="2270899"/>
          <a:ext cx="327320" cy="469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2165899" y="2364790"/>
        <a:ext cx="229124" cy="281674"/>
      </dsp:txXfrm>
    </dsp:sp>
    <dsp:sp modelId="{1041F599-B242-4840-B7BB-F9D98AC0AED9}">
      <dsp:nvSpPr>
        <dsp:cNvPr id="0" name=""/>
        <dsp:cNvSpPr/>
      </dsp:nvSpPr>
      <dsp:spPr>
        <a:xfrm>
          <a:off x="26634" y="1657177"/>
          <a:ext cx="1886672" cy="1696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Same action</a:t>
          </a:r>
          <a:endParaRPr lang="zh-CN" altLang="en-US" sz="2800" kern="1200" dirty="0"/>
        </a:p>
      </dsp:txBody>
      <dsp:txXfrm>
        <a:off x="302931" y="1905682"/>
        <a:ext cx="1334078" cy="1199890"/>
      </dsp:txXfrm>
    </dsp:sp>
    <dsp:sp modelId="{26F26AE3-1CB9-48A1-8820-A5CB7D53E5FF}">
      <dsp:nvSpPr>
        <dsp:cNvPr id="0" name=""/>
        <dsp:cNvSpPr/>
      </dsp:nvSpPr>
      <dsp:spPr>
        <a:xfrm rot="18280567">
          <a:off x="1473249" y="1371478"/>
          <a:ext cx="237909" cy="469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1488632" y="1494717"/>
        <a:ext cx="166536" cy="28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F990-4279-964D-8D62-BD9DE620F371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A10A-AC53-EF4A-B20F-CD7086185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High-level description of problem being solved</a:t>
            </a:r>
          </a:p>
          <a:p>
            <a:pPr marL="0" indent="0">
              <a:buNone/>
            </a:pPr>
            <a:r>
              <a:rPr lang="en-US" altLang="zh-CN" dirty="0"/>
              <a:t>Why is the problem important?</a:t>
            </a:r>
          </a:p>
          <a:p>
            <a:r>
              <a:rPr lang="en-US" altLang="zh-CN" dirty="0"/>
              <a:t>	its significance towards general-purpose robot autonomy</a:t>
            </a:r>
          </a:p>
          <a:p>
            <a:r>
              <a:rPr lang="en-US" altLang="zh-CN" dirty="0"/>
              <a:t>	its potential application and societal impact of the problem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Technical challenges arising from the problem</a:t>
            </a:r>
          </a:p>
          <a:p>
            <a:r>
              <a:rPr lang="en-US" altLang="zh-CN" dirty="0"/>
              <a:t>	the role of the AI and machine learning in tackling this problem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High-level idea of why prior approaches didn’t already solve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Key insight(s) (try to do in 1-3) of the proposed work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14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6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54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首先，每个动作的</a:t>
            </a:r>
            <a:r>
              <a:rPr lang="en-US" altLang="zh-CN" dirty="0"/>
              <a:t>Q</a:t>
            </a:r>
            <a:r>
              <a:rPr lang="zh-CN" altLang="en-US" dirty="0"/>
              <a:t>值预测现在具有相对于其他动作的明确的空间局部性概念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其次，</a:t>
            </a:r>
            <a:r>
              <a:rPr lang="en-US" altLang="zh-CN" dirty="0" err="1"/>
              <a:t>fcn</a:t>
            </a:r>
            <a:r>
              <a:rPr lang="zh-CN" altLang="en-US" dirty="0"/>
              <a:t>对于像素级计算</a:t>
            </a:r>
            <a:r>
              <a:rPr lang="zh-CN" altLang="en-US"/>
              <a:t>非常有效</a:t>
            </a:r>
            <a:endParaRPr lang="en-US" altLang="zh-CN"/>
          </a:p>
          <a:p>
            <a:r>
              <a:rPr lang="zh-CN" altLang="en-US" dirty="0"/>
              <a:t>最后，我们的</a:t>
            </a:r>
            <a:r>
              <a:rPr lang="en-US" altLang="zh-CN" dirty="0"/>
              <a:t>FCN</a:t>
            </a:r>
            <a:r>
              <a:rPr lang="zh-CN" altLang="en-US" dirty="0"/>
              <a:t>模型可以用更少的训练数据收敛，因为末端执行器位置</a:t>
            </a:r>
            <a:r>
              <a:rPr lang="en-US" altLang="zh-CN" dirty="0"/>
              <a:t>(</a:t>
            </a:r>
            <a:r>
              <a:rPr lang="zh-CN" altLang="en-US" dirty="0"/>
              <a:t>按像素采样</a:t>
            </a:r>
            <a:r>
              <a:rPr lang="en-US" altLang="zh-CN" dirty="0"/>
              <a:t>)</a:t>
            </a:r>
            <a:r>
              <a:rPr lang="zh-CN" altLang="en-US" dirty="0"/>
              <a:t>和方向</a:t>
            </a:r>
            <a:r>
              <a:rPr lang="en-US" altLang="zh-CN" dirty="0"/>
              <a:t>(</a:t>
            </a:r>
            <a:r>
              <a:rPr lang="zh-CN" altLang="en-US" dirty="0"/>
              <a:t>通过旋转</a:t>
            </a:r>
            <a:r>
              <a:rPr lang="en-US" altLang="zh-CN" dirty="0" err="1"/>
              <a:t>st</a:t>
            </a:r>
            <a:r>
              <a:rPr lang="en-US" altLang="zh-CN" dirty="0"/>
              <a:t>)</a:t>
            </a:r>
            <a:r>
              <a:rPr lang="zh-CN" altLang="en-US" dirty="0"/>
              <a:t>的参数化使得卷积特征可以在位置和方向之间共享</a:t>
            </a:r>
            <a:r>
              <a:rPr lang="en-US" altLang="zh-CN" dirty="0"/>
              <a:t>(</a:t>
            </a:r>
            <a:r>
              <a:rPr lang="zh-CN" altLang="en-US" dirty="0"/>
              <a:t>即平移和旋转的等效方差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Threshold </a:t>
            </a:r>
            <a:r>
              <a:rPr lang="zh-CN" altLang="en-US" dirty="0"/>
              <a:t>阈值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6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Naively weighting actions based on visit counts can also be inefficient due our pixel-wise parameterization of the action space</a:t>
            </a:r>
          </a:p>
          <a:p>
            <a:r>
              <a:rPr lang="zh-CN" altLang="en-US" dirty="0"/>
              <a:t>由于动作空间的像素参数化，基于访问次数对动作进行简单的加权也是低效的。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8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 reward: </a:t>
            </a:r>
            <a:r>
              <a:rPr lang="zh-CN" altLang="en-US" dirty="0"/>
              <a:t>没有对推做出奖励</a:t>
            </a:r>
            <a:endParaRPr lang="en-US" altLang="zh-CN" dirty="0"/>
          </a:p>
          <a:p>
            <a:r>
              <a:rPr lang="en-US" altLang="zh-CN" dirty="0"/>
              <a:t>No pretrain</a:t>
            </a:r>
            <a:r>
              <a:rPr lang="zh-CN" altLang="en-US" dirty="0"/>
              <a:t>：没有对</a:t>
            </a:r>
            <a:r>
              <a:rPr lang="en-US" altLang="zh-CN" dirty="0"/>
              <a:t>FCN </a:t>
            </a:r>
            <a:r>
              <a:rPr lang="zh-CN" altLang="en-US" dirty="0"/>
              <a:t>进行权重的提前训练</a:t>
            </a:r>
            <a:endParaRPr lang="en-US" altLang="zh-CN" dirty="0"/>
          </a:p>
          <a:p>
            <a:r>
              <a:rPr lang="en-US" altLang="zh-CN" dirty="0"/>
              <a:t>No pretrain-no depth</a:t>
            </a:r>
            <a:r>
              <a:rPr lang="zh-CN" altLang="en-US" dirty="0"/>
              <a:t>：相机没有深度，只有平面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Noreward</a:t>
            </a:r>
            <a:r>
              <a:rPr lang="en-US" altLang="zh-CN" dirty="0"/>
              <a:t>: </a:t>
            </a:r>
            <a:r>
              <a:rPr lang="zh-CN" altLang="en-US" dirty="0"/>
              <a:t>没有对推做出奖励</a:t>
            </a:r>
            <a:endParaRPr lang="en-US" altLang="zh-CN" dirty="0"/>
          </a:p>
          <a:p>
            <a:r>
              <a:rPr lang="en-US" altLang="zh-CN" dirty="0" err="1"/>
              <a:t>Nopretrain</a:t>
            </a:r>
            <a:r>
              <a:rPr lang="zh-CN" altLang="en-US" dirty="0"/>
              <a:t>：没有对</a:t>
            </a:r>
            <a:r>
              <a:rPr lang="en-US" altLang="zh-CN" dirty="0"/>
              <a:t>FCN </a:t>
            </a:r>
            <a:r>
              <a:rPr lang="zh-CN" altLang="en-US" dirty="0"/>
              <a:t>进行权重的提前训练</a:t>
            </a:r>
            <a:endParaRPr lang="en-US" altLang="zh-CN" dirty="0"/>
          </a:p>
          <a:p>
            <a:r>
              <a:rPr lang="en-US" altLang="zh-CN" dirty="0" err="1"/>
              <a:t>Nopretrain-nodepth</a:t>
            </a:r>
            <a:r>
              <a:rPr lang="zh-CN" altLang="en-US" dirty="0"/>
              <a:t>：相机没有深度，只有平面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What conclusions are drawn from the results by the authors?</a:t>
            </a:r>
          </a:p>
          <a:p>
            <a:r>
              <a:rPr lang="en-US" altLang="zh-CN" dirty="0"/>
              <a:t>What insights are gained from the experiments?</a:t>
            </a:r>
          </a:p>
          <a:p>
            <a:r>
              <a:rPr lang="en-US" altLang="zh-CN" dirty="0"/>
              <a:t>What strengths and weaknesses of the proposed method are illustrated by the results?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Are the stated conclusions fully backed by the results and references?</a:t>
            </a:r>
          </a:p>
          <a:p>
            <a:r>
              <a:rPr lang="en-US" altLang="zh-CN" dirty="0"/>
              <a:t>If so, why? (Recap the relevant supporting evidences from the given results + refs)</a:t>
            </a:r>
          </a:p>
          <a:p>
            <a:r>
              <a:rPr lang="en-US" altLang="zh-CN" dirty="0"/>
              <a:t>If not, what are the additional experiments / comparisons that can further support/repudiate the conclusions of the paper?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What are the key limitations of the proposed approach / ideas? (e.g., does it require strong assumptions that are unlikely to be practical? Computationally expensive? Require a lot of data?)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Are there any practical challenges in deploying the approach on physical robots in the real world? Are there any safety or ethical concerns of using such approach?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If follow-up work has addressed some of these limitations, include pointers to that. But don’t limit your discussion only to the problems / limitations that have already been addressed.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8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What interesting questions does it raise for future work? </a:t>
            </a:r>
          </a:p>
          <a:p>
            <a:r>
              <a:rPr lang="en-US" altLang="zh-CN" dirty="0"/>
              <a:t>Your own ideas for future work</a:t>
            </a:r>
          </a:p>
          <a:p>
            <a:r>
              <a:rPr lang="en-US" altLang="zh-CN" dirty="0"/>
              <a:t>Others’ ideas (if others have already built on this idea)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8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Approximately one bullet for each of the following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Problem the reading is discussing</a:t>
            </a:r>
          </a:p>
          <a:p>
            <a:r>
              <a:rPr lang="en-US" altLang="zh-CN" dirty="0"/>
              <a:t>Why is it important and hard</a:t>
            </a:r>
          </a:p>
          <a:p>
            <a:r>
              <a:rPr lang="en-US" altLang="zh-CN" dirty="0"/>
              <a:t>What is the key limitation of prior work</a:t>
            </a:r>
          </a:p>
          <a:p>
            <a:r>
              <a:rPr lang="en-US" altLang="zh-CN" dirty="0"/>
              <a:t>What is the key insight(s) (try to do in 1-3) of the proposed work</a:t>
            </a:r>
          </a:p>
          <a:p>
            <a:r>
              <a:rPr lang="en-US" altLang="zh-CN" dirty="0"/>
              <a:t>What did they demonstrate by this insight? (tighter theoretical bounds, state of the art performance on X, etc.)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9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6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0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Problem formulation, key definitions and notations</a:t>
            </a:r>
          </a:p>
          <a:p>
            <a:r>
              <a:rPr lang="en-US" altLang="zh-CN" dirty="0"/>
              <a:t>Be precise -- should be as formal as in the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马尔可夫决策过程：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为了解决最优控制问题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状态 动作 策略 奖励 回报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/>
          </a:p>
          <a:p>
            <a:r>
              <a:rPr lang="en-US" altLang="zh-CN" sz="1200" dirty="0">
                <a:solidFill>
                  <a:schemeClr val="bg1"/>
                </a:solidFill>
              </a:rPr>
              <a:t>action-value function</a:t>
            </a:r>
          </a:p>
          <a:p>
            <a:r>
              <a:rPr lang="en-US" altLang="zh-CN" dirty="0"/>
              <a:t>which measures the expected reward of taking action at in state </a:t>
            </a:r>
            <a:r>
              <a:rPr lang="en-US" altLang="zh-CN" dirty="0" err="1"/>
              <a:t>s</a:t>
            </a:r>
            <a:r>
              <a:rPr lang="en-US" altLang="zh-CN" baseline="-25000" dirty="0" err="1"/>
              <a:t>t</a:t>
            </a:r>
            <a:r>
              <a:rPr lang="en-US" altLang="zh-CN" dirty="0"/>
              <a:t> at time</a:t>
            </a:r>
            <a:r>
              <a:rPr lang="en-US" altLang="zh-CN" sz="1200" dirty="0">
                <a:solidFill>
                  <a:schemeClr val="bg1"/>
                </a:solidFill>
              </a:rPr>
              <a:t> 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r>
              <a:rPr lang="en-US" altLang="zh-CN" dirty="0"/>
              <a:t>argmax ---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arguments of the maxima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最大值自变量点集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a’ --- the set of all available actions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0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Which other papers have tried to tackle this problem or a related problem?</a:t>
            </a:r>
          </a:p>
          <a:p>
            <a:r>
              <a:rPr lang="en-US" altLang="zh-CN" dirty="0"/>
              <a:t>The paper’s related work is a good start, but there may be others</a:t>
            </a:r>
          </a:p>
          <a:p>
            <a:r>
              <a:rPr lang="en-US" altLang="zh-CN" dirty="0"/>
              <a:t>What is the key limitations of prior work(s)?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6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Which other papers have tried to tackle this problem or a related problem?</a:t>
            </a:r>
          </a:p>
          <a:p>
            <a:r>
              <a:rPr lang="en-US" altLang="zh-CN" dirty="0"/>
              <a:t>The paper’s related work is a good start, but there may be others</a:t>
            </a:r>
          </a:p>
          <a:p>
            <a:r>
              <a:rPr lang="en-US" altLang="zh-CN" dirty="0"/>
              <a:t>What is the key limitations of prior work(s)?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A10A-AC53-EF4A-B20F-CD7086185D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8" y="1122363"/>
            <a:ext cx="117907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202" y="3602038"/>
            <a:ext cx="104035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DD2C22-3B0E-784D-B6FF-15A90CAE1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9BE109-A4EE-9F4B-938E-D5DA3BB0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DB082C-2E6A-C747-A349-3407AEE7A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769E78-B915-BA4D-B360-8DB99597D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627" y="5349875"/>
            <a:ext cx="891873" cy="891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892F8-E70D-F23B-E6A5-77FB130F5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66" y="5349875"/>
            <a:ext cx="891873" cy="8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49401"/>
            <a:ext cx="4571397" cy="1339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50472"/>
            <a:ext cx="6777439" cy="62503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062B7A0-C7F6-4499-9AE1-5E26432B2BF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08301586-1E36-4E84-B722-488EB2E00B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25C2B1-63C2-3045-8AE6-55CA83E910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B6833B-73CB-2E40-878C-C3345699B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7755808-D092-5743-B10C-07498BA80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8E35-56FA-4CAA-AA89-4862F63EA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1AED8E2-D455-6949-BB13-9BE6A6779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859EBA-5BF8-874E-AA5C-720BBCBAF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901B7A-4FAA-CC40-AEEA-0F7CDFA84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C18687A-6B7C-4A0E-A95F-37F09B16D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986223-59FC-47A1-9B2C-5C7FFD8A0631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513A4D-5099-4C4D-AF53-567FDDD97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5BDCD0-FF38-0843-BDD6-C6B81E5BF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F42434-46D3-114B-82C2-086A016CF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6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5324909"/>
            <a:ext cx="7059539" cy="9246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FC18687A-6B7C-4A0E-A95F-37F09B16D9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60168" y="5324910"/>
            <a:ext cx="4106172" cy="924604"/>
          </a:xfrm>
        </p:spPr>
        <p:txBody>
          <a:bodyPr anchor="ctr"/>
          <a:lstStyle>
            <a:lvl1pPr marL="0" indent="0" algn="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986223-59FC-47A1-9B2C-5C7FFD8A0631}"/>
              </a:ext>
            </a:extLst>
          </p:cNvPr>
          <p:cNvCxnSpPr>
            <a:cxnSpLocks/>
          </p:cNvCxnSpPr>
          <p:nvPr userDrawn="1"/>
        </p:nvCxnSpPr>
        <p:spPr>
          <a:xfrm>
            <a:off x="200628" y="5324909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39C3D3-5EFD-FA4D-B9BB-AC9BDFDBC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3AAFD2-275B-7747-B467-5F1546DFD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738028-6D12-AA43-8A67-848E4D48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709740"/>
            <a:ext cx="11778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4589465"/>
            <a:ext cx="1177804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243271-FCFC-604D-B032-508076E4E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C6FE3-F7F4-504F-AD71-7A7B2908B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220348-FA7B-A140-BA52-CC80467BB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29" y="1570697"/>
            <a:ext cx="5819172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697"/>
            <a:ext cx="5788427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27CF21A-1DCD-408C-9383-0D5F82DDAF2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>
            <a:extLst>
              <a:ext uri="{FF2B5EF4-FFF2-40B4-BE49-F238E27FC236}">
                <a16:creationId xmlns:a16="http://schemas.microsoft.com/office/drawing/2014/main" id="{311DAFEA-2883-4280-BCD5-93E869E9A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FF7A8A-D0B5-0348-B907-06CC8B585F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09DAB33-41E6-474E-8426-400D78720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44C64B-597F-1E4D-A0A6-DC5F2F3A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98909"/>
            <a:ext cx="11793920" cy="90341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9" y="1478509"/>
            <a:ext cx="57969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629" y="2356460"/>
            <a:ext cx="5796948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8509"/>
            <a:ext cx="57884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6460"/>
            <a:ext cx="5788427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3014AB-2312-43CA-98FC-6AC558647CE4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7">
            <a:extLst>
              <a:ext uri="{FF2B5EF4-FFF2-40B4-BE49-F238E27FC236}">
                <a16:creationId xmlns:a16="http://schemas.microsoft.com/office/drawing/2014/main" id="{E7E1084D-856C-4353-B132-0B197B1BE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2203D2-FC7D-934A-93E6-22AD01EC0E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89E28F-506D-BA49-BD9F-FA987D0F81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52A0E8-39C4-B545-B8EB-AD3AAB1F9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3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EED3D74-1980-430C-8B6D-7885CDB40620}"/>
              </a:ext>
            </a:extLst>
          </p:cNvPr>
          <p:cNvCxnSpPr>
            <a:cxnSpLocks/>
          </p:cNvCxnSpPr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776C7B6-3033-48C8-A944-716F94FC08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C1D573A-8E45-0B4F-90B9-83AC66B46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849F1A-087E-C349-8797-E4E2EE60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4371A0-631E-5545-B464-D20A2ABE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76D56-275F-FF4F-B298-99E15D5CB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97DCAF-4B83-3142-B40F-8B32A5CFE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AC5989-B6C1-8C40-8A73-7D4DD41E0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50473"/>
            <a:ext cx="4571397" cy="1338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50472"/>
            <a:ext cx="6777439" cy="6227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20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BDD881-E086-47B9-843D-073E43A05E7F}"/>
              </a:ext>
            </a:extLst>
          </p:cNvPr>
          <p:cNvCxnSpPr>
            <a:cxnSpLocks/>
          </p:cNvCxnSpPr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7">
            <a:extLst>
              <a:ext uri="{FF2B5EF4-FFF2-40B4-BE49-F238E27FC236}">
                <a16:creationId xmlns:a16="http://schemas.microsoft.com/office/drawing/2014/main" id="{944C8DE1-6763-4C87-B03C-70637387A9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672E9E0-3B32-7442-8826-C6EFB966CC4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94CEE2C-1C0A-0C43-80BF-F3C9DCE16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27376C-1A91-9F43-BBF6-E6B61F19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26"/>
            <a:ext cx="12192000" cy="643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628" y="77719"/>
            <a:ext cx="11760000" cy="92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0627" y="6196117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AncoraSIR.com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C186F1-3118-4A1F-BB0F-E55E8D44F4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21687" y="5511706"/>
            <a:ext cx="538940" cy="91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1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2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pc.cs.princeton.edu/" TargetMode="External"/><Relationship Id="rId2" Type="http://schemas.openxmlformats.org/officeDocument/2006/relationships/hyperlink" Target="http://amazonpickingchallenge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BBF7-F23D-8244-8305-BE0C7FB42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28" y="937168"/>
            <a:ext cx="11790744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Learning Synergies between Pushing and Grasping with Self-supervised Deep Reinforcement Learning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DB6AC-3607-8542-9318-33C65C709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595959"/>
                </a:solidFill>
              </a:rPr>
              <a:t>Presenter: </a:t>
            </a:r>
            <a:r>
              <a:rPr lang="zh-CN" altLang="en-US" sz="2400" dirty="0">
                <a:solidFill>
                  <a:srgbClr val="595959"/>
                </a:solidFill>
                <a:latin typeface="+mn-ea"/>
              </a:rPr>
              <a:t>靳子灿 左可玮 王子豪 刘瀚迪 鲁逸舟</a:t>
            </a:r>
            <a:endParaRPr lang="en-US" sz="2400" dirty="0">
              <a:solidFill>
                <a:srgbClr val="595959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</a:rPr>
              <a:t>2023/4/6</a:t>
            </a:r>
          </a:p>
        </p:txBody>
      </p:sp>
    </p:spTree>
    <p:extLst>
      <p:ext uri="{BB962C8B-B14F-4D97-AF65-F5344CB8AC3E}">
        <p14:creationId xmlns:p14="http://schemas.microsoft.com/office/powerpoint/2010/main" val="356710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Limitations of Prior Work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073020"/>
            <a:ext cx="5242229" cy="50882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000"/>
              </a:spcBef>
              <a:buNone/>
            </a:pPr>
            <a:r>
              <a:rPr lang="en-US" altLang="zh-CN" sz="2800" dirty="0">
                <a:solidFill>
                  <a:srgbClr val="14A599"/>
                </a:solidFill>
                <a:latin typeface="Times New Roman" panose="02020603050405020304" charset="0"/>
                <a:cs typeface="Times New Roman" panose="02020603050405020304" charset="0"/>
              </a:rPr>
              <a:t>2.Self shielding.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Due to the limited location of the camera, the system can only see a partial view of the object.</a:t>
            </a:r>
            <a:endParaRPr lang="en-US" altLang="zh-CN" dirty="0">
              <a:solidFill>
                <a:srgbClr val="14A59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Bef>
                <a:spcPts val="2000"/>
              </a:spcBef>
              <a:buNone/>
            </a:pPr>
            <a:endParaRPr lang="en-US" altLang="zh-CN" sz="2800" dirty="0">
              <a:solidFill>
                <a:srgbClr val="14A59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Bef>
                <a:spcPts val="2000"/>
              </a:spcBef>
              <a:buNone/>
            </a:pPr>
            <a:r>
              <a:rPr lang="en-US" altLang="zh-CN" sz="2800" dirty="0">
                <a:solidFill>
                  <a:srgbClr val="14A599"/>
                </a:solidFill>
                <a:latin typeface="Times New Roman" panose="02020603050405020304" charset="0"/>
                <a:cs typeface="Times New Roman" panose="02020603050405020304" charset="0"/>
              </a:rPr>
              <a:t>3.Sensor noise.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Commercial depth sensors are not reliable in capturing reflective, transparent, or mesh surfaces.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Zihao</a:t>
            </a:r>
            <a:r>
              <a:rPr lang="en-US" dirty="0"/>
              <a:t> Wang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6897755-5271-A2C3-7A2A-B36A4638A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AF468A-0156-F3A6-4970-D53275D8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4166"/>
            <a:ext cx="5111601" cy="26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each state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: visual 3D data --- heightmaps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1.Capture RGB-D images from a fixed-mount camera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/>
              <a:t>2.Project the data onto a 3D point cloud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/>
              <a:t>3.Orthographically back-project upwards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Workspace:  0.448m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Pixel resolution: 224*224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A.</a:t>
            </a:r>
            <a:r>
              <a:rPr lang="en-US" altLang="zh-CN" b="1" dirty="0"/>
              <a:t> </a:t>
            </a:r>
            <a:r>
              <a:rPr lang="en-US" altLang="zh-CN" dirty="0"/>
              <a:t>State Representations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6D0FD41-F8C2-2AAB-6289-D2F57D97B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797E5F8-770F-D3C0-AA3A-904203C68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34474C8-EBC1-F32A-2885-07581DB4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886" y="3260995"/>
            <a:ext cx="4988835" cy="31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zh-CN" dirty="0"/>
              <a:t>ψ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 motion primitive behavior parametrized from action α</a:t>
            </a:r>
            <a:r>
              <a:rPr lang="en-US" altLang="zh-CN" baseline="-25000" dirty="0"/>
              <a:t>t</a:t>
            </a:r>
            <a:r>
              <a:rPr lang="en-US" altLang="zh-CN" dirty="0"/>
              <a:t> (can be pushing or grasping)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Pushing: 10cm horizontal movement</a:t>
            </a:r>
          </a:p>
          <a:p>
            <a:pPr marL="0" indent="0">
              <a:buNone/>
            </a:pPr>
            <a:r>
              <a:rPr lang="en-US" altLang="zh-CN" dirty="0"/>
              <a:t>Grasping: 3cm vertical decline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B.</a:t>
            </a:r>
            <a:r>
              <a:rPr lang="en-US" altLang="zh-CN" b="1" dirty="0"/>
              <a:t> </a:t>
            </a:r>
            <a:r>
              <a:rPr lang="en-US" altLang="zh-CN" dirty="0"/>
              <a:t>Primitive Actions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0D845E-A5FE-1E2C-0780-5A301749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2" y="2656545"/>
            <a:ext cx="7049484" cy="552527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317001A-9B59-7BB0-8F64-FD6504E7D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5CD85109-F4F4-2F3C-844C-E4DB74445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26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16 directions: each 22.5°</a:t>
            </a:r>
          </a:p>
          <a:p>
            <a:pPr marL="0" indent="0">
              <a:buNone/>
            </a:pPr>
            <a:r>
              <a:rPr lang="en-US" altLang="zh-CN" dirty="0"/>
              <a:t>First, the Q value prediction for each action now has an explicit notion of spatial locality with respect to other actions.</a:t>
            </a:r>
          </a:p>
          <a:p>
            <a:pPr marL="0" indent="0">
              <a:buNone/>
            </a:pPr>
            <a:r>
              <a:rPr lang="en-US" altLang="zh-CN" dirty="0"/>
              <a:t>Second, FCNs are efficient for pixel-wise computations.</a:t>
            </a:r>
          </a:p>
          <a:p>
            <a:pPr marL="0" indent="0">
              <a:buNone/>
            </a:pPr>
            <a:r>
              <a:rPr lang="en-US" dirty="0"/>
              <a:t>Finally, FCN models can converge with less training data.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C.</a:t>
            </a:r>
            <a:r>
              <a:rPr lang="en-US" altLang="zh-CN" b="1" dirty="0"/>
              <a:t> </a:t>
            </a:r>
            <a:r>
              <a:rPr lang="en-US" altLang="zh-CN" dirty="0"/>
              <a:t>Learning Fully Convolutional Action-Value Functions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12833F-9740-CD37-0425-AEAD2248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51" y="4732649"/>
            <a:ext cx="1103347" cy="133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02DE10-1764-0FAF-6442-C14014AD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810" y="4732649"/>
            <a:ext cx="1103347" cy="133514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2E74836-3E65-B40E-29E2-7B1143C27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DD82B5-3B03-58DA-6BC1-2EAF06C3B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779" y="4052489"/>
            <a:ext cx="2504501" cy="2181593"/>
          </a:xfrm>
          <a:prstGeom prst="rect">
            <a:avLst/>
          </a:prstGeom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5573DF4A-BB3F-FD1F-A017-BA25EF304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67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Grasp successfully: 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g</a:t>
            </a:r>
            <a:r>
              <a:rPr lang="en-US" altLang="zh-CN" dirty="0"/>
              <a:t>(</a:t>
            </a:r>
            <a:r>
              <a:rPr lang="en-US" altLang="zh-CN" dirty="0" err="1"/>
              <a:t>s</a:t>
            </a:r>
            <a:r>
              <a:rPr lang="en-US" altLang="zh-CN" baseline="-25000" dirty="0" err="1"/>
              <a:t>t</a:t>
            </a:r>
            <a:r>
              <a:rPr lang="en-US" altLang="zh-CN" dirty="0"/>
              <a:t>, s</a:t>
            </a:r>
            <a:r>
              <a:rPr lang="en-US" altLang="zh-CN" baseline="-25000" dirty="0"/>
              <a:t>t+1</a:t>
            </a:r>
            <a:r>
              <a:rPr lang="en-US" altLang="zh-CN" dirty="0"/>
              <a:t>) = 1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altLang="zh-CN" dirty="0"/>
              <a:t>(if antipodal distances between gripper fingers after a grasp attempt 	exceed threshold)</a:t>
            </a:r>
            <a:endParaRPr lang="zh-CN" alt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altLang="zh-CN" dirty="0"/>
              <a:t>Pushes that make detectable changes: R</a:t>
            </a:r>
            <a:r>
              <a:rPr lang="en-US" altLang="zh-CN" baseline="-25000" dirty="0"/>
              <a:t>p</a:t>
            </a:r>
            <a:r>
              <a:rPr lang="en-US" altLang="zh-CN" dirty="0"/>
              <a:t>(</a:t>
            </a:r>
            <a:r>
              <a:rPr lang="en-US" altLang="zh-CN" dirty="0" err="1"/>
              <a:t>s</a:t>
            </a:r>
            <a:r>
              <a:rPr lang="en-US" altLang="zh-CN" baseline="-25000" dirty="0" err="1"/>
              <a:t>t</a:t>
            </a:r>
            <a:r>
              <a:rPr lang="en-US" altLang="zh-CN" dirty="0"/>
              <a:t>, s</a:t>
            </a:r>
            <a:r>
              <a:rPr lang="en-US" altLang="zh-CN" baseline="-25000" dirty="0"/>
              <a:t>t+1</a:t>
            </a:r>
            <a:r>
              <a:rPr lang="en-US" altLang="zh-CN" dirty="0"/>
              <a:t>) = 0.5</a:t>
            </a:r>
          </a:p>
          <a:p>
            <a:pPr marL="0" indent="0">
              <a:buNone/>
            </a:pPr>
            <a:r>
              <a:rPr lang="en-US" altLang="zh-CN" dirty="0"/>
              <a:t>	(if sum of differences between heightmaps exceeds threshold)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en-US" altLang="zh-CN" baseline="-25000" dirty="0">
                <a:solidFill>
                  <a:srgbClr val="FF0000"/>
                </a:solidFill>
              </a:rPr>
              <a:t>p</a:t>
            </a:r>
            <a:r>
              <a:rPr lang="en-US" altLang="zh-CN" dirty="0">
                <a:solidFill>
                  <a:srgbClr val="FF0000"/>
                </a:solidFill>
              </a:rPr>
              <a:t> does not ensure one push action enables future grasp actions!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D. rewards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9E8DB73-4E41-3F38-0B19-95D895FF3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3607AB7-CDB8-91C6-0309-C592321DE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2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Huber loss function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l-GR" altLang="zh-CN" dirty="0"/>
              <a:t>θ</a:t>
            </a:r>
            <a:r>
              <a:rPr lang="en-US" altLang="zh-CN" baseline="-25000" dirty="0" err="1"/>
              <a:t>i</a:t>
            </a:r>
            <a:r>
              <a:rPr lang="en-US" altLang="zh-CN" dirty="0"/>
              <a:t> : parameters of the neural network at iteration I</a:t>
            </a:r>
          </a:p>
          <a:p>
            <a:pPr marL="0" indent="0">
              <a:buNone/>
            </a:pPr>
            <a:r>
              <a:rPr lang="el-GR" altLang="zh-CN" dirty="0"/>
              <a:t>θ</a:t>
            </a:r>
            <a:r>
              <a:rPr lang="en-US" altLang="zh-CN" baseline="-25000" dirty="0" err="1"/>
              <a:t>i</a:t>
            </a:r>
            <a:r>
              <a:rPr lang="en-US" altLang="zh-CN" baseline="30000" dirty="0"/>
              <a:t>- </a:t>
            </a:r>
            <a:r>
              <a:rPr lang="en-US" altLang="zh-CN" dirty="0"/>
              <a:t>: fixed</a:t>
            </a:r>
          </a:p>
          <a:p>
            <a:pPr marL="0" indent="0">
              <a:buNone/>
            </a:pPr>
            <a:r>
              <a:rPr lang="el-GR" altLang="zh-CN" dirty="0"/>
              <a:t>φ</a:t>
            </a:r>
            <a:r>
              <a:rPr lang="el-GR" altLang="zh-CN" baseline="-25000" dirty="0"/>
              <a:t>ψ</a:t>
            </a:r>
            <a:r>
              <a:rPr lang="en-US" altLang="zh-CN" dirty="0"/>
              <a:t> :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trained</a:t>
            </a:r>
            <a:endParaRPr lang="en-US" altLang="zh-CN" baseline="-25000" dirty="0"/>
          </a:p>
          <a:p>
            <a:pPr marL="0" indent="0">
              <a:buNone/>
            </a:pPr>
            <a:r>
              <a:rPr lang="el-GR" dirty="0"/>
              <a:t>ϵ</a:t>
            </a:r>
            <a:r>
              <a:rPr lang="en-US" dirty="0"/>
              <a:t> : =0.5~0.1</a:t>
            </a:r>
          </a:p>
          <a:p>
            <a:pPr marL="0" indent="0">
              <a:buNone/>
            </a:pPr>
            <a:r>
              <a:rPr lang="el-GR" altLang="zh-CN" dirty="0"/>
              <a:t>γ</a:t>
            </a:r>
            <a:r>
              <a:rPr lang="en-US" altLang="zh-CN" dirty="0"/>
              <a:t> :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discount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0.5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E. Training details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6882875-9070-1309-F8EF-D0209DE1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72" y="2022069"/>
            <a:ext cx="7878619" cy="1154268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4581FB3-5198-E683-6E44-483A8A630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4263E12-5A0F-98F0-0EE7-2EA7CF8A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628" y="1675835"/>
            <a:ext cx="3576715" cy="3587023"/>
          </a:xfrm>
          <a:prstGeom prst="rect">
            <a:avLst/>
          </a:prstGeom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9222EEB-9C84-F8A2-DFBE-9D53D5557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7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Method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570697"/>
            <a:ext cx="10230751" cy="515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Greedy deterministic policy --- easy to get stuck (repeat same actions)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F. Testing details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2DEF867C-420D-B7FA-614F-BDFF5C7E2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955337"/>
              </p:ext>
            </p:extLst>
          </p:nvPr>
        </p:nvGraphicFramePr>
        <p:xfrm>
          <a:off x="200629" y="2477556"/>
          <a:ext cx="4444199" cy="320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716C24-72D5-EF81-AA5F-E7E6A10DE509}"/>
              </a:ext>
            </a:extLst>
          </p:cNvPr>
          <p:cNvSpPr txBox="1">
            <a:spLocks/>
          </p:cNvSpPr>
          <p:nvPr/>
        </p:nvSpPr>
        <p:spPr>
          <a:xfrm>
            <a:off x="4879470" y="2901035"/>
            <a:ext cx="7111901" cy="2429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3200" dirty="0"/>
              <a:t>Network weights are reset to original state when:</a:t>
            </a:r>
          </a:p>
          <a:p>
            <a:pPr marL="0" indent="0"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3200" dirty="0"/>
              <a:t>1.All objects are grasped successfully</a:t>
            </a:r>
          </a:p>
          <a:p>
            <a:pPr marL="0" indent="0"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3200" dirty="0"/>
              <a:t>2.No change of environment exceed 10 times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10ADBB6-4676-2D31-DAF0-6FC3167B5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8A73537-BC8C-999D-190B-8741528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7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44C18-1F2D-0736-4294-6FF0A7C7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 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6E60EC-9F24-BFC3-FF12-93EAE395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7" y="1570697"/>
            <a:ext cx="6411187" cy="4148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500" b="1" dirty="0"/>
              <a:t>Environment: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200" dirty="0"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UR5 robot arm with an RG2 </a:t>
            </a:r>
            <a:r>
              <a:rPr lang="en-US" altLang="zh-CN" sz="2200" dirty="0">
                <a:solidFill>
                  <a:srgbClr val="000000"/>
                </a:solidFill>
                <a:effectLst/>
              </a:rPr>
              <a:t>gripper in V-REP [39] (illustrated in Fig</a:t>
            </a:r>
            <a:r>
              <a:rPr lang="en-US" altLang="zh-CN" sz="2200" dirty="0">
                <a:solidFill>
                  <a:srgbClr val="000000"/>
                </a:solidFill>
              </a:rPr>
              <a:t>.3</a:t>
            </a:r>
            <a:r>
              <a:rPr lang="en-US" altLang="zh-CN" sz="2200" dirty="0">
                <a:solidFill>
                  <a:srgbClr val="000000"/>
                </a:solidFill>
                <a:effectLst/>
              </a:rPr>
              <a:t>) with Bullet Physics 2.83 for dynamics and V-REP’s internal inverse kinematics module for robot motion planning.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200" dirty="0">
                <a:solidFill>
                  <a:srgbClr val="000000"/>
                </a:solidFill>
                <a:effectLst/>
              </a:rPr>
              <a:t>Each test run in simulation was run </a:t>
            </a:r>
            <a:r>
              <a:rPr lang="en-US" altLang="zh-CN" sz="2200" i="1" dirty="0">
                <a:solidFill>
                  <a:srgbClr val="000000"/>
                </a:solidFill>
                <a:effectLst/>
              </a:rPr>
              <a:t>n </a:t>
            </a:r>
            <a:r>
              <a:rPr lang="en-US" altLang="zh-CN" sz="2200" dirty="0">
                <a:solidFill>
                  <a:srgbClr val="000000"/>
                </a:solidFill>
                <a:effectLst/>
              </a:rPr>
              <a:t>= 30 times. The objects used in these simulations include 9 different 3D toy blocks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200" dirty="0">
                <a:solidFill>
                  <a:srgbClr val="000000"/>
                </a:solidFill>
                <a:effectLst/>
              </a:rPr>
              <a:t>simulate a statically mounted perspective 3D camera in the environment, from which perception data is captured. RGBD images of resolution 640</a:t>
            </a:r>
            <a:r>
              <a:rPr lang="en-US" altLang="zh-CN" sz="2200" i="1" dirty="0">
                <a:solidFill>
                  <a:srgbClr val="000000"/>
                </a:solidFill>
                <a:effectLst/>
              </a:rPr>
              <a:t>×</a:t>
            </a:r>
            <a:r>
              <a:rPr lang="en-US" altLang="zh-CN" sz="2200" dirty="0">
                <a:solidFill>
                  <a:srgbClr val="000000"/>
                </a:solidFill>
                <a:effectLst/>
              </a:rPr>
              <a:t>480 are rendered with OpenGL from the camera, without any noise models for depth or color. </a:t>
            </a:r>
            <a:endParaRPr lang="zh-CN" altLang="en-US" sz="22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F62D16-F46A-EB66-C966-D92993DF88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Virtual Simulation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F1C1CE-9FC3-8FAB-F322-E1E5ADC282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AF6B1A-9664-1176-8C79-C08250C16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2B75B8-3B95-8281-792A-938CC2CD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72" y="1894407"/>
            <a:ext cx="3746693" cy="3549832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540567B-67C1-3D48-3F8F-DFADD2366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22914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44C18-1F2D-0736-4294-6FF0A7C7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 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6E60EC-9F24-BFC3-FF12-93EAE395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7" y="1570697"/>
            <a:ext cx="7033550" cy="4587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200" b="1" dirty="0"/>
              <a:t>Environment: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 dirty="0"/>
              <a:t>a UR5 robot arm with an RG2 gripper, overlooking a tabletop scenario. Objects vary across different experiments, including a collection of 30+ different toy blocks for training and testing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 dirty="0"/>
              <a:t>For perception data, RGB-D images of resolution 640 × 480 are captured from an Intel RealSense SR300, statically mounted on a fixed tripod overlooking the tabletop setting.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F62D16-F46A-EB66-C966-D92993DF88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Real-world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AF6B1A-9664-1176-8C79-C08250C16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66D32A-0BDC-15D2-3CC1-552C824A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84" y="1988438"/>
            <a:ext cx="4076910" cy="3467278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D595240-2BAE-826F-E05F-207AF9E27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ED8D8C65-86AE-26A2-9712-22643AA2A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Setup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570697"/>
            <a:ext cx="11760000" cy="3290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Baselines: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Reactive Grasping-only Policy (Grasping-only) ;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Reactive Pushing and Grasping Policy (P+G Reactive)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b="1" dirty="0"/>
              <a:t>Tested hypotheses: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</a:rPr>
              <a:t>Visual Pushing for Grasping (VPG)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Baselines and hypotheses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2456E7C-8B67-4513-0775-D97E4156F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10" name="日期占位符 4">
            <a:extLst>
              <a:ext uri="{FF2B5EF4-FFF2-40B4-BE49-F238E27FC236}">
                <a16:creationId xmlns:a16="http://schemas.microsoft.com/office/drawing/2014/main" id="{072DBBF9-8222-973F-4CCD-783FC1332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3200" dirty="0"/>
              <a:t>With such a method, there will be even fewer people needed in transportation </a:t>
            </a:r>
          </a:p>
          <a:p>
            <a:pPr marL="0" indent="0" algn="just">
              <a:buNone/>
            </a:pPr>
            <a:endParaRPr lang="en-US" altLang="zh-CN" sz="3200" dirty="0"/>
          </a:p>
          <a:p>
            <a:pPr marL="0" indent="0" algn="just">
              <a:buNone/>
            </a:pPr>
            <a:r>
              <a:rPr lang="en-US" altLang="zh-CN" sz="3200" dirty="0"/>
              <a:t>Solving the problem helps robots grab things and transport them with more wisdom.</a:t>
            </a:r>
          </a:p>
          <a:p>
            <a:pPr marL="0" indent="0" algn="just">
              <a:buNone/>
            </a:pPr>
            <a:endParaRPr lang="en-US" altLang="zh-CN" sz="3200" dirty="0"/>
          </a:p>
          <a:p>
            <a:pPr marL="0" indent="0" algn="just">
              <a:buNone/>
            </a:pPr>
            <a:r>
              <a:rPr lang="en-US" altLang="zh-CN" sz="3200" dirty="0"/>
              <a:t>Machine learning will help collecting, filtering and analyzing the data we need and is trained to help solve the problem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Why is the problem important</a:t>
            </a:r>
            <a:endParaRPr lang="en-C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Handi</a:t>
            </a:r>
            <a:r>
              <a:rPr lang="en-US" dirty="0"/>
              <a:t> Liu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C5BB-4D88-A757-A810-5560F0AE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EAC00-CEDE-90FB-4ABF-FC9498F0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E54A85-6E7C-197E-AF18-1D2695F3E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/>
                  <a:t>Clear description of the metrics that will be used: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</a:rPr>
                  <a:t>1) the average 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</a:rPr>
                  <a:t>% completion rate over the </a:t>
                </a:r>
                <a:r>
                  <a:rPr lang="en-US" altLang="zh-CN" sz="2400" i="1" dirty="0">
                    <a:solidFill>
                      <a:srgbClr val="000000"/>
                    </a:solidFill>
                    <a:effectLst/>
                  </a:rPr>
                  <a:t>n </a:t>
                </a:r>
                <a:r>
                  <a:rPr lang="en-US" altLang="zh-CN" sz="2400" dirty="0">
                    <a:solidFill>
                      <a:srgbClr val="000000"/>
                    </a:solidFill>
                    <a:effectLst/>
                  </a:rPr>
                  <a:t>test runs, which measures the ability of the policy to finish the task by picking up all objects without failing consecutively for more than 10 attempts,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effectLst/>
                  </a:rPr>
                  <a:t>2) the average % grasp success rate per completion;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effectLst/>
                  </a:rPr>
                  <a:t>3) the % action efficiency (defined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objects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test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actions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before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completion</m:t>
                        </m:r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C00000"/>
                            </a:solidFill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effectLst/>
                  </a:rPr>
                  <a:t>), which describes how succinctly the policy is capable of finishing the task.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0E54A85-6E7C-197E-AF18-1D2695F3E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258" r="-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BAB5B3-6B7F-24D4-70A0-9878E87839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400" i="1" dirty="0">
                <a:effectLst/>
                <a:latin typeface="+mj-lt"/>
              </a:rPr>
              <a:t>Evaluation Metrics</a:t>
            </a:r>
            <a:endParaRPr lang="zh-CN" altLang="en-US" sz="2400" dirty="0">
              <a:latin typeface="+mj-lt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EF9FD-822B-6369-7FAF-FB46218DD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3B15C88-56BE-C7CF-A941-BAD464E75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7B639786-FDF4-9FD5-5A1E-C2CB8160A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3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468056"/>
            <a:ext cx="11760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   Random arrangements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altLang="zh-CN" dirty="0"/>
              <a:t>Challenging arrangements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Virtual Simulation</a:t>
            </a:r>
            <a:endParaRPr lang="zh-CN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E56E77-BADE-33B1-E4D9-A8661F514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4" y="1985529"/>
            <a:ext cx="5588287" cy="158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3398071-68BC-3345-0E70-BAB9322A3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90" y="4526950"/>
            <a:ext cx="5191928" cy="1679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49D2D24-55E2-4148-B7F1-B6DCC281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865" y="1812623"/>
            <a:ext cx="1948531" cy="409484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726BE3F-11FC-37AA-A8D1-84E212BAF8BA}"/>
              </a:ext>
            </a:extLst>
          </p:cNvPr>
          <p:cNvSpPr txBox="1"/>
          <p:nvPr/>
        </p:nvSpPr>
        <p:spPr>
          <a:xfrm>
            <a:off x="6146468" y="2032422"/>
            <a:ext cx="2407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30 </a:t>
            </a:r>
            <a:endParaRPr lang="en-US" altLang="zh-CN" dirty="0"/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objects are randomly dropped onto a table</a:t>
            </a:r>
          </a:p>
          <a:p>
            <a:pPr algn="ctr"/>
            <a:endParaRPr lang="en-US" altLang="zh-CN" baseline="0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baseline="0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baseline="0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baseline="0" dirty="0">
              <a:solidFill>
                <a:srgbClr val="000000"/>
              </a:solidFill>
              <a:latin typeface="NimbusRomNo9L-Regu"/>
            </a:endParaRPr>
          </a:p>
          <a:p>
            <a:pPr algn="ctr"/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11 challenging test </a:t>
            </a:r>
            <a:endParaRPr lang="en-US" altLang="zh-CN" dirty="0"/>
          </a:p>
          <a:p>
            <a:pPr algn="ctr"/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Cases similar to the right figure</a:t>
            </a:r>
            <a:endParaRPr lang="zh-CN" altLang="en-US" baseline="0" dirty="0" err="1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1AA45FF-999F-6D0C-1CEA-52B454FDA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10" name="日期占位符 4">
            <a:extLst>
              <a:ext uri="{FF2B5EF4-FFF2-40B4-BE49-F238E27FC236}">
                <a16:creationId xmlns:a16="http://schemas.microsoft.com/office/drawing/2014/main" id="{B41A733D-3627-972E-B6BB-7FA6D7692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BDF9-7D88-BCCB-9373-06FF114D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525DA29-BE34-887E-7E85-BC56B797A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855" y="1640377"/>
            <a:ext cx="5024537" cy="4086346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20D552-E286-47EA-5BF3-9B11E4523C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Success rate with respect to training steps(in simulation)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3BB95F-69A1-7434-3EC9-A44E6F23C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4C214E-9289-29C7-DBDE-4192BC2F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628" y="1613687"/>
            <a:ext cx="5286279" cy="4773953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7418765C-117B-FD2B-E268-A8BAAFFCA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8" name="日期占位符 4">
            <a:extLst>
              <a:ext uri="{FF2B5EF4-FFF2-40B4-BE49-F238E27FC236}">
                <a16:creationId xmlns:a16="http://schemas.microsoft.com/office/drawing/2014/main" id="{302B2791-3498-4246-E102-D083C956B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BDF9-7D88-BCCB-9373-06FF114D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20D552-E286-47EA-5BF3-9B11E4523C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Real-world result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3BB95F-69A1-7434-3EC9-A44E6F23C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7D7D7E3C-FC96-F0D9-9662-148A764DC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1747" y="2059536"/>
            <a:ext cx="5357185" cy="1425799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DC1707-D490-F286-995E-898FE60B0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93" y="1613687"/>
            <a:ext cx="5123123" cy="4363067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459FEC2-3390-63F9-F74E-8ED90D4A1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8" name="日期占位符 4">
            <a:extLst>
              <a:ext uri="{FF2B5EF4-FFF2-40B4-BE49-F238E27FC236}">
                <a16:creationId xmlns:a16="http://schemas.microsoft.com/office/drawing/2014/main" id="{73B7FFBD-A3A9-E132-B524-8EA4BD88E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0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Discussion of </a:t>
            </a:r>
            <a:r>
              <a:rPr lang="en-US" altLang="zh-CN" dirty="0"/>
              <a:t>R</a:t>
            </a:r>
            <a:r>
              <a:rPr lang="en" altLang="zh-CN" dirty="0"/>
              <a:t>esults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101012"/>
            <a:ext cx="11760000" cy="5329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</a:t>
            </a:r>
            <a:r>
              <a:rPr lang="zh-CN" altLang="en-US" sz="3200" dirty="0"/>
              <a:t> </a:t>
            </a:r>
            <a:r>
              <a:rPr lang="en-US" altLang="zh-CN" sz="3200" dirty="0"/>
              <a:t>can be easily concluded that VPG performs better in completion rate, success rate and efficiency.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Moreover, it has high training efficiency for it can perform well in just six hours of training.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F2590AD-DAEA-8D86-C2BE-383EE6BA0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8" name="日期占位符 4">
            <a:extLst>
              <a:ext uri="{FF2B5EF4-FFF2-40B4-BE49-F238E27FC236}">
                <a16:creationId xmlns:a16="http://schemas.microsoft.com/office/drawing/2014/main" id="{07CB05F8-E6D8-EE2B-DF10-048763CF2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3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Limitations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464161"/>
            <a:ext cx="11760000" cy="486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  <a:sym typeface="+mn-ea"/>
              </a:rPr>
              <a:t>First 		</a:t>
            </a:r>
            <a:r>
              <a:rPr lang="en-US" altLang="zh-CN" dirty="0">
                <a:sym typeface="+mn-ea"/>
              </a:rPr>
              <a:t>M</a:t>
            </a:r>
            <a:r>
              <a:rPr lang="en-US" altLang="zh-CN" dirty="0"/>
              <a:t>otion primitives are defined with parameters specified on a 			regular grid (heightmap), which provides learning efficiency 			with deep networks, but limits expressiveness.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</a:rPr>
              <a:t>Second 	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deep learning system has only been trained with blocks and 		tested with a limited range of shapes (fruit, bottles, etc.). 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b="1" dirty="0">
                <a:solidFill>
                  <a:srgbClr val="14A599"/>
                </a:solidFill>
                <a:sym typeface="+mn-ea"/>
              </a:rPr>
              <a:t>Third</a:t>
            </a: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  <a:sym typeface="+mn-ea"/>
              </a:rPr>
              <a:t> 	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The synergy just covers two examples (pushing and grasping) of the 		larger family of primitive manipulation actions.</a:t>
            </a:r>
            <a:endParaRPr lang="en-US" altLang="zh-CN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Limitations of this paper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82D6DA-0A98-3BE5-77B8-6C6387D1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396E79B0-EB05-F565-F53C-852F02247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Yizhou</a:t>
            </a:r>
            <a:r>
              <a:rPr lang="en-US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140398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Future Work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454947"/>
            <a:ext cx="11760000" cy="486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  <a:sym typeface="+mn-ea"/>
              </a:rPr>
              <a:t>First 		</a:t>
            </a:r>
            <a:r>
              <a:rPr lang="en-US" altLang="zh-CN" dirty="0"/>
              <a:t>Parameterizations with more expressive motions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			(parallel combinations of pushing and grasping)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		Various contact surfaces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</a:rPr>
              <a:t>Second 	</a:t>
            </a:r>
            <a:r>
              <a:rPr lang="en-US" altLang="zh-CN" dirty="0"/>
              <a:t>Training on larger varieties of shapes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		</a:t>
            </a:r>
            <a:r>
              <a:rPr lang="en-US" altLang="zh-CN" sz="2700" dirty="0"/>
              <a:t>further evaluate the generalization capabilities of the learned policies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b="1" dirty="0">
                <a:solidFill>
                  <a:srgbClr val="14A599"/>
                </a:solidFill>
                <a:sym typeface="+mn-ea"/>
              </a:rPr>
              <a:t>Third</a:t>
            </a:r>
            <a:r>
              <a:rPr lang="en-US" altLang="zh-CN" sz="2800" b="1" dirty="0">
                <a:solidFill>
                  <a:srgbClr val="14A599"/>
                </a:solidFill>
                <a:latin typeface="+mn-lt"/>
                <a:ea typeface="+mn-ea"/>
                <a:cs typeface="+mn-cs"/>
                <a:sym typeface="+mn-ea"/>
              </a:rPr>
              <a:t> 	</a:t>
            </a:r>
            <a:r>
              <a:rPr lang="en-US" altLang="zh-CN" dirty="0">
                <a:sym typeface="+mn-ea"/>
              </a:rPr>
              <a:t>Study strategies of m</a:t>
            </a:r>
            <a:r>
              <a:rPr lang="en-US" altLang="zh-CN" dirty="0"/>
              <a:t>any other 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primitive manipulation actions 				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(</a:t>
            </a:r>
            <a:r>
              <a:rPr lang="en-US" altLang="zh-CN" dirty="0"/>
              <a:t>rolling, toppling, squeezing, levering, stacking, etc.)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Ideas for future work based on limitations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4CB354E-3D37-3AA9-C72F-B50B687ED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8C158DC4-88D3-6E6C-02E1-1C081EA4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Yizhou</a:t>
            </a:r>
            <a:r>
              <a:rPr lang="en-US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22013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100831"/>
            <a:ext cx="11760000" cy="5329866"/>
          </a:xfrm>
        </p:spPr>
        <p:txBody>
          <a:bodyPr>
            <a:normAutofit/>
          </a:bodyPr>
          <a:lstStyle/>
          <a:p>
            <a:pPr marL="0" indent="0">
              <a:spcBef>
                <a:spcPts val="2000"/>
              </a:spcBef>
              <a:buNone/>
            </a:pPr>
            <a:r>
              <a:rPr lang="en-US" altLang="zh-CN" sz="2400" dirty="0"/>
              <a:t>[1] Official website of amazon picking challenge. [Online]. Available: </a:t>
            </a:r>
            <a:r>
              <a:rPr lang="en-US" altLang="zh-CN" sz="2400" dirty="0">
                <a:hlinkClick r:id="rId2"/>
              </a:rPr>
              <a:t>http://amazonpickingchallenge.org</a:t>
            </a:r>
            <a:endParaRPr lang="en-US" altLang="zh-CN" sz="2400" dirty="0"/>
          </a:p>
          <a:p>
            <a:pPr marL="0" indent="0">
              <a:spcBef>
                <a:spcPts val="2000"/>
              </a:spcBef>
              <a:buNone/>
            </a:pPr>
            <a:r>
              <a:rPr lang="en-US" altLang="zh-CN" sz="2400" dirty="0"/>
              <a:t>[2] J. Long, E. </a:t>
            </a:r>
            <a:r>
              <a:rPr lang="en-US" altLang="zh-CN" sz="2400" dirty="0" err="1"/>
              <a:t>Shelhamer</a:t>
            </a:r>
            <a:r>
              <a:rPr lang="en-US" altLang="zh-CN" sz="2400" dirty="0"/>
              <a:t>, and T. Darrell, “Fully convolutional networks for semantic segmentation,” in CVPR, 2015, pp. 3431–3440.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altLang="zh-CN" sz="2400" dirty="0"/>
              <a:t>[3] Website for code and data. [Online]. Available: </a:t>
            </a:r>
            <a:r>
              <a:rPr lang="en-US" altLang="zh-CN" sz="2400" dirty="0">
                <a:hlinkClick r:id="rId3"/>
              </a:rPr>
              <a:t>http://apc.cs.princeton.edu/</a:t>
            </a:r>
            <a:endParaRPr lang="en-US" altLang="zh-CN" sz="2400" dirty="0"/>
          </a:p>
          <a:p>
            <a:pPr marL="0" indent="0">
              <a:spcBef>
                <a:spcPts val="2000"/>
              </a:spcBef>
              <a:buNone/>
            </a:pPr>
            <a:r>
              <a:rPr lang="en-US" altLang="zh-CN" sz="2400" dirty="0"/>
              <a:t>[4] R. </a:t>
            </a:r>
            <a:r>
              <a:rPr lang="en-US" altLang="zh-CN" sz="2400" dirty="0" err="1"/>
              <a:t>Jonschkowski</a:t>
            </a:r>
            <a:r>
              <a:rPr lang="en-US" altLang="zh-CN" sz="2400" dirty="0"/>
              <a:t>, C. </a:t>
            </a:r>
            <a:r>
              <a:rPr lang="en-US" altLang="zh-CN" sz="2400" dirty="0" err="1"/>
              <a:t>Eppner</a:t>
            </a:r>
            <a:r>
              <a:rPr lang="en-US" altLang="zh-CN" sz="2400" dirty="0"/>
              <a:t>, S. Hofer, R. Martin, and O. Brock, “Probabilistic multi-class segmentation for the amazon pick_x0002_ing challenge,” http://dx.doi.org/10.14279/depositonce-5051, 2016.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altLang="zh-CN" sz="2400" dirty="0"/>
              <a:t>[5] C. </a:t>
            </a:r>
            <a:r>
              <a:rPr lang="en-US" altLang="zh-CN" sz="2400" dirty="0" err="1"/>
              <a:t>Eppner</a:t>
            </a:r>
            <a:r>
              <a:rPr lang="en-US" altLang="zh-CN" sz="2400" dirty="0"/>
              <a:t>, S. Hofer, R. </a:t>
            </a:r>
            <a:r>
              <a:rPr lang="en-US" altLang="zh-CN" sz="2400" dirty="0" err="1"/>
              <a:t>Jonschkowski</a:t>
            </a:r>
            <a:r>
              <a:rPr lang="en-US" altLang="zh-CN" sz="2400" dirty="0"/>
              <a:t>, R. </a:t>
            </a:r>
            <a:r>
              <a:rPr lang="en-US" altLang="zh-CN" sz="2400" dirty="0" err="1"/>
              <a:t>Martın-Martın</a:t>
            </a:r>
            <a:r>
              <a:rPr lang="en-US" altLang="zh-CN" sz="2400" dirty="0"/>
              <a:t>, A. </a:t>
            </a:r>
            <a:r>
              <a:rPr lang="en-US" altLang="zh-CN" sz="2400" dirty="0" err="1"/>
              <a:t>Sieverling</a:t>
            </a:r>
            <a:r>
              <a:rPr lang="en-US" altLang="zh-CN" sz="2400" dirty="0"/>
              <a:t>, V. Wall, and O. Brock, “Lessons from the amazon picking challenge: Four aspects of building robotic systems,” in RSS, 2016.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Kewei</a:t>
            </a:r>
            <a:r>
              <a:rPr lang="en-US" dirty="0"/>
              <a:t> </a:t>
            </a:r>
            <a:r>
              <a:rPr lang="en-US" dirty="0" err="1"/>
              <a:t>Zuo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1EFE71A-A78F-7395-665F-ADED0A312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8987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 and Summary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dirty="0"/>
              <a:t>This paper shows that the s</a:t>
            </a: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ynergy between planning non-prehensile (pushing) and prehensile (grasping) actions can be learned by the deep reinforcement learning system. 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sz="2800" dirty="0">
                <a:solidFill>
                  <a:schemeClr val="bg1"/>
                </a:solidFill>
                <a:latin typeface="+mn-lt"/>
              </a:rPr>
              <a:t>It is the first to realize performing complex sequences of pushing and grasping on a real robot in a short training time.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altLang="zh-CN" sz="2800" dirty="0">
                <a:solidFill>
                  <a:schemeClr val="bg1"/>
                </a:solidFill>
                <a:latin typeface="+mn-lt"/>
                <a:sym typeface="+mn-ea"/>
              </a:rPr>
              <a:t>The planning of combined manipulation actions for robots is still a new field which has unlimited potential and needs further more research. </a:t>
            </a:r>
            <a:endParaRPr lang="zh-CN" altLang="en-US" sz="2800" dirty="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C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Yizhou</a:t>
            </a:r>
            <a:r>
              <a:rPr lang="en-US" dirty="0"/>
              <a:t> Lu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3F3269-54EB-3C97-44D7-7DB3B7CC4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43107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BBF7-F23D-8244-8305-BE0C7FB42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28" y="1252994"/>
            <a:ext cx="11790744" cy="23876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707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en-US" sz="3200" dirty="0"/>
              <a:t>Both networks are trained jointly in a Q-learning</a:t>
            </a:r>
            <a:r>
              <a:rPr lang="en-US" altLang="zh-CN" sz="3200" dirty="0"/>
              <a:t> </a:t>
            </a:r>
            <a:r>
              <a:rPr lang="zh-CN" altLang="en-US" sz="3200" dirty="0"/>
              <a:t>framework</a:t>
            </a:r>
            <a:r>
              <a:rPr lang="en-US" altLang="zh-CN" sz="3200" dirty="0"/>
              <a:t>, </a:t>
            </a:r>
            <a:r>
              <a:rPr lang="zh-CN" altLang="en-US" sz="3200" dirty="0"/>
              <a:t>and are entirely self-supervised by trial and error,</a:t>
            </a:r>
            <a:r>
              <a:rPr lang="en-US" altLang="zh-CN" sz="3200" dirty="0"/>
              <a:t> </a:t>
            </a:r>
            <a:r>
              <a:rPr lang="zh-CN" altLang="en-US" sz="3200" dirty="0"/>
              <a:t>where rewards are provided from successful grasps. </a:t>
            </a:r>
            <a:endParaRPr lang="en-US" altLang="zh-CN" sz="3200" dirty="0"/>
          </a:p>
          <a:p>
            <a:pPr marL="0" indent="0" algn="just">
              <a:buNone/>
            </a:pPr>
            <a:endParaRPr lang="en-US" altLang="zh-CN" sz="3200" dirty="0"/>
          </a:p>
          <a:p>
            <a:pPr marL="0" indent="0" algn="just">
              <a:buNone/>
            </a:pPr>
            <a:r>
              <a:rPr lang="zh-CN" altLang="en-US" sz="3200" dirty="0"/>
              <a:t>In this way,</a:t>
            </a:r>
            <a:r>
              <a:rPr lang="en-US" altLang="zh-CN" sz="3200" dirty="0"/>
              <a:t> </a:t>
            </a:r>
            <a:r>
              <a:rPr lang="zh-CN" altLang="en-US" sz="3200" dirty="0"/>
              <a:t>our policy learns pushing motions that enable future grasps,</a:t>
            </a:r>
            <a:r>
              <a:rPr lang="en-US" altLang="zh-CN" sz="3200" dirty="0"/>
              <a:t> </a:t>
            </a:r>
            <a:r>
              <a:rPr lang="zh-CN" altLang="en-US" sz="3200" dirty="0"/>
              <a:t>while learning grasps that can leverage past pushes</a:t>
            </a:r>
            <a:r>
              <a:rPr lang="en-US" altLang="zh-CN" sz="3200" dirty="0"/>
              <a:t>.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Technical challenges arising from the problem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DBA4072-C844-8816-28BF-9AECD5EF5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Handi</a:t>
            </a:r>
            <a:r>
              <a:rPr lang="en-US" dirty="0"/>
              <a:t> Liu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C78E09D-D0E5-2358-3AAC-D01D23DD1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1138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3200" dirty="0"/>
              <a:t>I</a:t>
            </a:r>
            <a:r>
              <a:rPr lang="zh-CN" altLang="en-US" sz="3200" dirty="0"/>
              <a:t>t remains unclear how to plan sequences</a:t>
            </a:r>
            <a:r>
              <a:rPr lang="en-US" altLang="zh-CN" sz="3200" dirty="0"/>
              <a:t> </a:t>
            </a:r>
            <a:r>
              <a:rPr lang="zh-CN" altLang="en-US" sz="3200" dirty="0"/>
              <a:t>of actions that combine grasps and pushes, each learned</a:t>
            </a:r>
            <a:r>
              <a:rPr lang="en-US" altLang="zh-CN" sz="3200" dirty="0"/>
              <a:t> </a:t>
            </a:r>
            <a:r>
              <a:rPr lang="zh-CN" altLang="en-US" sz="3200" dirty="0"/>
              <a:t>in isolation.</a:t>
            </a:r>
            <a:endParaRPr lang="en-US" altLang="zh-CN" sz="3200" dirty="0"/>
          </a:p>
          <a:p>
            <a:pPr marL="0" indent="0" algn="just">
              <a:buNone/>
            </a:pPr>
            <a:r>
              <a:rPr lang="zh-CN" altLang="en-US" sz="3200" dirty="0"/>
              <a:t>While hard-coded heuristics for supervising</a:t>
            </a:r>
            <a:r>
              <a:rPr lang="en-US" altLang="zh-CN" sz="3200" dirty="0"/>
              <a:t> </a:t>
            </a:r>
            <a:r>
              <a:rPr lang="zh-CN" altLang="en-US" sz="3200" dirty="0"/>
              <a:t>push-grasping policies have been successfully developed by</a:t>
            </a:r>
            <a:r>
              <a:rPr lang="en-US" altLang="zh-CN" sz="3200" dirty="0"/>
              <a:t> </a:t>
            </a:r>
            <a:r>
              <a:rPr lang="zh-CN" altLang="en-US" sz="3200" dirty="0"/>
              <a:t>exploiting domain-specific knowledge, they limit the</a:t>
            </a:r>
            <a:r>
              <a:rPr lang="en-US" altLang="zh-CN" sz="3200" dirty="0"/>
              <a:t> </a:t>
            </a:r>
            <a:r>
              <a:rPr lang="zh-CN" altLang="en-US" sz="3200" dirty="0"/>
              <a:t>types of synergistic behaviors between pushing and grasping</a:t>
            </a:r>
            <a:r>
              <a:rPr lang="en-US" altLang="zh-CN" sz="3200" dirty="0"/>
              <a:t> </a:t>
            </a:r>
            <a:r>
              <a:rPr lang="zh-CN" altLang="en-US" sz="3200" dirty="0"/>
              <a:t>that can be performed.</a:t>
            </a: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High-level idea of why prior approaches didn’t already solve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C7DDE03-B202-DEF7-9D68-F9E8579C5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Handi</a:t>
            </a:r>
            <a:r>
              <a:rPr lang="en-US" dirty="0"/>
              <a:t> Liu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239010C-DDEC-2615-30A7-3F19D3E76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422167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We learn joint pushing and grasping policies through</a:t>
            </a:r>
            <a:r>
              <a:rPr lang="en-US" altLang="zh-CN" sz="3200" dirty="0"/>
              <a:t> </a:t>
            </a:r>
            <a:r>
              <a:rPr lang="zh-CN" altLang="en-US" sz="3200" dirty="0"/>
              <a:t>self-supervised trial and error. Pushing actions are use-ful only if, in time, enable grasping. This is in contrast</a:t>
            </a:r>
            <a:r>
              <a:rPr lang="en-US" altLang="zh-CN" sz="3200" dirty="0"/>
              <a:t> </a:t>
            </a:r>
            <a:r>
              <a:rPr lang="zh-CN" altLang="en-US" sz="3200" dirty="0"/>
              <a:t>to prior approaches that define heuristics or hard-coded</a:t>
            </a:r>
            <a:r>
              <a:rPr lang="en-US" altLang="zh-CN" sz="3200" dirty="0"/>
              <a:t> </a:t>
            </a:r>
            <a:r>
              <a:rPr lang="zh-CN" altLang="en-US" sz="3200" dirty="0"/>
              <a:t>objectives for pushing motions.</a:t>
            </a:r>
            <a:r>
              <a:rPr lang="en-US" altLang="zh-CN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Key insights of the proposed work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A1A9537-E671-565C-327A-2AB7934E2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Handi</a:t>
            </a:r>
            <a:r>
              <a:rPr lang="en-US" dirty="0"/>
              <a:t> Liu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47F25C1-9DC5-60D7-5FB3-19CC53454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64260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Main Problem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We train our policies end-to-end with a deep network</a:t>
            </a:r>
            <a:r>
              <a:rPr lang="en-US" altLang="zh-CN" sz="3200" dirty="0"/>
              <a:t> </a:t>
            </a:r>
            <a:r>
              <a:rPr lang="zh-CN" altLang="en-US" sz="3200" dirty="0"/>
              <a:t>that takes in visual observations and outputs expected</a:t>
            </a:r>
            <a:r>
              <a:rPr lang="en-US" altLang="zh-CN" sz="3200" dirty="0"/>
              <a:t> </a:t>
            </a:r>
            <a:r>
              <a:rPr lang="zh-CN" altLang="en-US" sz="3200" dirty="0"/>
              <a:t>that takes in visual observations and outputs expected</a:t>
            </a:r>
            <a:r>
              <a:rPr lang="en-US" altLang="zh-CN" sz="3200" dirty="0"/>
              <a:t> </a:t>
            </a:r>
            <a:r>
              <a:rPr lang="zh-CN" altLang="en-US" sz="3200" dirty="0"/>
              <a:t>return (i.e. in the form of Q values) for potential pushing</a:t>
            </a:r>
            <a:r>
              <a:rPr lang="en-US" altLang="zh-CN" sz="3200" dirty="0"/>
              <a:t> </a:t>
            </a:r>
            <a:r>
              <a:rPr lang="zh-CN" altLang="en-US" sz="3200" dirty="0"/>
              <a:t>and grasping actions. The joint policy then chooses the</a:t>
            </a:r>
            <a:r>
              <a:rPr lang="en-US" altLang="zh-CN" sz="3200" dirty="0"/>
              <a:t> </a:t>
            </a:r>
            <a:r>
              <a:rPr lang="zh-CN" altLang="en-US" sz="3200" dirty="0"/>
              <a:t>action with the highest Q value – i.e. , the one that maximizes the expected success of current/future grasps.</a:t>
            </a:r>
            <a:r>
              <a:rPr lang="en-US" altLang="zh-CN" sz="3200" dirty="0"/>
              <a:t> </a:t>
            </a:r>
            <a:r>
              <a:rPr lang="zh-CN" altLang="en-US" sz="3200" dirty="0"/>
              <a:t>This is in contrast to explicitly perceiving individual</a:t>
            </a:r>
            <a:r>
              <a:rPr lang="en-US" altLang="zh-CN" sz="3200" dirty="0"/>
              <a:t> </a:t>
            </a:r>
            <a:r>
              <a:rPr lang="zh-CN" altLang="en-US" sz="3200" dirty="0"/>
              <a:t>objects and planning actions on them based on hand-designed features</a:t>
            </a:r>
            <a:r>
              <a:rPr lang="en-US" altLang="zh-CN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Key insights of the proposed work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85314D7-5955-B21E-F520-24D6CB65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</p:spPr>
        <p:txBody>
          <a:bodyPr/>
          <a:lstStyle/>
          <a:p>
            <a:r>
              <a:rPr lang="en-US" dirty="0" err="1"/>
              <a:t>Handi</a:t>
            </a:r>
            <a:r>
              <a:rPr lang="en-US" dirty="0"/>
              <a:t> Liu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A58005D-0694-BE98-96B3-2ED5B923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08656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Problem Setting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090A8-17A1-1028-11E1-87FD84410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853" y="1656422"/>
                <a:ext cx="5378369" cy="356846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Markov decision process: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State: s</a:t>
                </a:r>
                <a:r>
                  <a:rPr lang="en-US" baseline="-25000" dirty="0"/>
                  <a:t>t    </a:t>
                </a:r>
                <a:r>
                  <a:rPr lang="zh-CN" altLang="en-US" dirty="0"/>
                  <a:t>→  </a:t>
                </a:r>
                <a:r>
                  <a:rPr lang="en-US" dirty="0"/>
                  <a:t> new state: s</a:t>
                </a:r>
                <a:r>
                  <a:rPr lang="en-US" baseline="-25000" dirty="0"/>
                  <a:t>t+1</a:t>
                </a:r>
                <a:r>
                  <a:rPr lang="en-US" dirty="0"/>
                  <a:t>  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Action: a</a:t>
                </a:r>
                <a:r>
                  <a:rPr lang="en-US" baseline="-25000" dirty="0"/>
                  <a:t>t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Policy: </a:t>
                </a:r>
                <a:r>
                  <a:rPr lang="el-GR" dirty="0"/>
                  <a:t>π</a:t>
                </a:r>
                <a:r>
                  <a:rPr lang="en-US" dirty="0"/>
                  <a:t>(</a:t>
                </a:r>
                <a:r>
                  <a:rPr lang="en-US" altLang="zh-CN" dirty="0"/>
                  <a:t>s</a:t>
                </a:r>
                <a:r>
                  <a:rPr lang="en-US" altLang="zh-CN" baseline="-25000" dirty="0"/>
                  <a:t>t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Reward: R</a:t>
                </a:r>
                <a:r>
                  <a:rPr lang="en-US" baseline="-25000" dirty="0"/>
                  <a:t>at</a:t>
                </a:r>
                <a:r>
                  <a:rPr lang="en-US" dirty="0"/>
                  <a:t>(s</a:t>
                </a:r>
                <a:r>
                  <a:rPr lang="en-US" baseline="-25000" dirty="0"/>
                  <a:t>t </a:t>
                </a:r>
                <a:r>
                  <a:rPr lang="en-US" dirty="0"/>
                  <a:t>, s</a:t>
                </a:r>
                <a:r>
                  <a:rPr lang="en-US" baseline="-25000" dirty="0"/>
                  <a:t>t+1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Return: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090A8-17A1-1028-11E1-87FD84410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853" y="1656422"/>
                <a:ext cx="5378369" cy="3568462"/>
              </a:xfrm>
              <a:blipFill>
                <a:blip r:embed="rId3"/>
                <a:stretch>
                  <a:fillRect l="-2265" t="-1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The best control method </a:t>
            </a:r>
            <a:r>
              <a:rPr lang="en-US" dirty="0"/>
              <a:t>and off-policy Q-learning</a:t>
            </a:r>
            <a:endParaRPr lang="en-C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FangSong"/>
                <a:cs typeface="+mn-cs"/>
              </a:rPr>
              <a:t>Zican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FangSong"/>
                <a:cs typeface="+mn-cs"/>
              </a:rPr>
              <a:t> Jin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A1DE0-CF65-344E-A1C3-3B403388D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FangSong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07698F-5FA8-180B-41FF-4DABC43CB12D}"/>
              </a:ext>
            </a:extLst>
          </p:cNvPr>
          <p:cNvSpPr txBox="1"/>
          <p:nvPr/>
        </p:nvSpPr>
        <p:spPr>
          <a:xfrm>
            <a:off x="6096000" y="1656422"/>
            <a:ext cx="5378369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>
                <a:solidFill>
                  <a:schemeClr val="bg1"/>
                </a:solidFill>
              </a:rPr>
              <a:t>A greedy deterministic policy </a:t>
            </a:r>
          </a:p>
          <a:p>
            <a:pPr>
              <a:spcBef>
                <a:spcPts val="1000"/>
              </a:spcBef>
            </a:pPr>
            <a:r>
              <a:rPr lang="en-US" altLang="zh-CN" sz="2800" dirty="0">
                <a:solidFill>
                  <a:schemeClr val="bg1"/>
                </a:solidFill>
              </a:rPr>
              <a:t>chooses actions by maximizing the Q-function --- Q</a:t>
            </a:r>
            <a:r>
              <a:rPr lang="en-US" altLang="zh-CN" sz="2800" baseline="-25000" dirty="0">
                <a:solidFill>
                  <a:schemeClr val="bg1"/>
                </a:solidFill>
              </a:rPr>
              <a:t>π</a:t>
            </a:r>
            <a:r>
              <a:rPr lang="en-US" altLang="zh-CN" sz="2800" dirty="0">
                <a:solidFill>
                  <a:schemeClr val="bg1"/>
                </a:solidFill>
              </a:rPr>
              <a:t>(s</a:t>
            </a:r>
            <a:r>
              <a:rPr lang="en-US" altLang="zh-CN" sz="2800" baseline="-25000" dirty="0">
                <a:solidFill>
                  <a:schemeClr val="bg1"/>
                </a:solidFill>
              </a:rPr>
              <a:t>t</a:t>
            </a:r>
            <a:r>
              <a:rPr lang="en-US" altLang="zh-CN" sz="2800" dirty="0">
                <a:solidFill>
                  <a:schemeClr val="bg1"/>
                </a:solidFill>
              </a:rPr>
              <a:t>, a</a:t>
            </a:r>
            <a:r>
              <a:rPr lang="en-US" altLang="zh-CN" sz="2800" baseline="-25000" dirty="0">
                <a:solidFill>
                  <a:schemeClr val="bg1"/>
                </a:solidFill>
              </a:rPr>
              <a:t>t</a:t>
            </a:r>
            <a:r>
              <a:rPr lang="en-US" altLang="zh-CN" sz="2800" dirty="0">
                <a:solidFill>
                  <a:schemeClr val="bg1"/>
                </a:solidFill>
              </a:rPr>
              <a:t>),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FA13E62-8F06-ABFE-56C8-D27C367F1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201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Problem Setting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570697"/>
            <a:ext cx="9961944" cy="35684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 fixed target value </a:t>
            </a:r>
            <a:r>
              <a:rPr lang="en-US" b="1" dirty="0" err="1"/>
              <a:t>y</a:t>
            </a:r>
            <a:r>
              <a:rPr lang="en-US" b="1" baseline="-25000" dirty="0" err="1"/>
              <a:t>t</a:t>
            </a:r>
            <a:r>
              <a:rPr lang="en-US" b="1" dirty="0"/>
              <a:t> :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 minimize the temporal difference value </a:t>
            </a:r>
            <a:r>
              <a:rPr lang="en-US" altLang="zh-CN" b="1" dirty="0" err="1"/>
              <a:t>δ</a:t>
            </a:r>
            <a:r>
              <a:rPr lang="en-US" altLang="zh-CN" b="1" baseline="-25000" dirty="0" err="1"/>
              <a:t>t</a:t>
            </a:r>
            <a:r>
              <a:rPr lang="en-US" altLang="zh-CN" b="1" dirty="0"/>
              <a:t> between Q and </a:t>
            </a:r>
            <a:r>
              <a:rPr lang="en-US" altLang="zh-CN" b="1" dirty="0" err="1"/>
              <a:t>y</a:t>
            </a:r>
            <a:r>
              <a:rPr lang="en-US" altLang="zh-CN" b="1" baseline="-25000" dirty="0" err="1"/>
              <a:t>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5545F-0384-6887-E964-8EC87CA650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  <a:endParaRPr lang="en-C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Zican</a:t>
            </a:r>
            <a:r>
              <a:rPr lang="en-US" dirty="0">
                <a:solidFill>
                  <a:prstClr val="white">
                    <a:tint val="75000"/>
                  </a:prstClr>
                </a:solidFill>
                <a:latin typeface="Times New Roman"/>
                <a:ea typeface="FangSong"/>
              </a:rPr>
              <a:t> Jin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A1DE0-CF65-344E-A1C3-3B403388D3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FangSong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imes New Roman"/>
              <a:ea typeface="FangSong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E26FD-9CD6-A986-F159-49FF8FD01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2" y="3734589"/>
            <a:ext cx="2966288" cy="5706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1F169B-1ADA-7551-44FF-2E7717D99B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41"/>
          <a:stretch/>
        </p:blipFill>
        <p:spPr>
          <a:xfrm>
            <a:off x="297092" y="2154723"/>
            <a:ext cx="7613337" cy="411751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86BBD71-916D-5D45-2AC7-9E008F48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</p:spTree>
    <p:extLst>
      <p:ext uri="{BB962C8B-B14F-4D97-AF65-F5344CB8AC3E}">
        <p14:creationId xmlns:p14="http://schemas.microsoft.com/office/powerpoint/2010/main" val="368830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BD60-EFBA-2CD9-4965-B14AC2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Limitations of Prior Work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90A8-17A1-1028-11E1-87FD8441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8" y="1073021"/>
            <a:ext cx="5438172" cy="4378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dirty="0"/>
              <a:t>Paper: Multi-view Self-supervised Deep Learning for 6D Pose Estimation in the Amazon Picking Challenge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zh-CN" dirty="0">
                <a:solidFill>
                  <a:srgbClr val="14A599"/>
                </a:solidFill>
                <a:latin typeface="Times New Roman" panose="02020603050405020304" charset="0"/>
                <a:cs typeface="Times New Roman" panose="02020603050405020304" charset="0"/>
              </a:rPr>
              <a:t>1.C</a:t>
            </a:r>
            <a:r>
              <a:rPr lang="en-US" altLang="zh-CN" sz="2800" dirty="0">
                <a:solidFill>
                  <a:srgbClr val="14A599"/>
                </a:solidFill>
                <a:latin typeface="Times New Roman" panose="02020603050405020304" charset="0"/>
                <a:cs typeface="Times New Roman" panose="02020603050405020304" charset="0"/>
              </a:rPr>
              <a:t>haotic.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Shelves and handbags may have multiple objects and may be arranged to deceive visual algorithms.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92815-9F2B-F248-70D3-AB5400A64B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err="1"/>
              <a:t>Zihao</a:t>
            </a:r>
            <a:r>
              <a:rPr lang="en-US" dirty="0"/>
              <a:t> Wang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F435-5233-4D84-F3F6-F0BE2D9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6897755-5271-A2C3-7A2A-B36A4638A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</p:spPr>
        <p:txBody>
          <a:bodyPr/>
          <a:lstStyle/>
          <a:p>
            <a:r>
              <a:rPr lang="en-US" dirty="0"/>
              <a:t>Pushing and Grasping Robot Arm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FF5AF11-C297-CC95-CF5B-C2B6BDD2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50" y="2034323"/>
            <a:ext cx="5930856" cy="29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6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+ FangSong">
      <a:majorFont>
        <a:latin typeface="Times New Roman"/>
        <a:ea typeface="FangSong"/>
        <a:cs typeface=""/>
      </a:majorFont>
      <a:minorFont>
        <a:latin typeface="Times New Roman"/>
        <a:ea typeface="FangSong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aseline="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STechDL MS PowerPoint Template" id="{0CD3A1FC-2128-E844-9E4B-DAC958EB80F2}" vid="{EA794DF9-6485-5846-8073-ADE415CFB9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2548</TotalTime>
  <Words>2595</Words>
  <Application>Microsoft Office PowerPoint</Application>
  <PresentationFormat>宽屏</PresentationFormat>
  <Paragraphs>353</Paragraphs>
  <Slides>29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Helvetica Neue</vt:lpstr>
      <vt:lpstr>NimbusRomNo9L-Regu</vt:lpstr>
      <vt:lpstr>FangSong</vt:lpstr>
      <vt:lpstr>宋体</vt:lpstr>
      <vt:lpstr>Arial</vt:lpstr>
      <vt:lpstr>Calibri</vt:lpstr>
      <vt:lpstr>Cambria Math</vt:lpstr>
      <vt:lpstr>Times New Roman</vt:lpstr>
      <vt:lpstr>Office 主题​​</vt:lpstr>
      <vt:lpstr>Learning Synergies between Pushing and Grasping with Self-supervised Deep Reinforcement Learning</vt:lpstr>
      <vt:lpstr>Motivation and Main Problem</vt:lpstr>
      <vt:lpstr>Motivation and Main Problem</vt:lpstr>
      <vt:lpstr>Motivation and Main Problem</vt:lpstr>
      <vt:lpstr>Motivation and Main Problem</vt:lpstr>
      <vt:lpstr>Motivation and Main Problem</vt:lpstr>
      <vt:lpstr>Problem Setting</vt:lpstr>
      <vt:lpstr>Problem Setting</vt:lpstr>
      <vt:lpstr>Limitations of Prior Work</vt:lpstr>
      <vt:lpstr>Limitations of Prior Work</vt:lpstr>
      <vt:lpstr>Proposed Method</vt:lpstr>
      <vt:lpstr>Proposed Method</vt:lpstr>
      <vt:lpstr>Proposed Method</vt:lpstr>
      <vt:lpstr>Proposed Method</vt:lpstr>
      <vt:lpstr>Proposed Method</vt:lpstr>
      <vt:lpstr>Proposed Method</vt:lpstr>
      <vt:lpstr>Experimental Set up</vt:lpstr>
      <vt:lpstr>Experimental Set up</vt:lpstr>
      <vt:lpstr>Experimental Setup</vt:lpstr>
      <vt:lpstr>Experimental Setup</vt:lpstr>
      <vt:lpstr>Experimental Results</vt:lpstr>
      <vt:lpstr>Experimental Results</vt:lpstr>
      <vt:lpstr>Experimental Results</vt:lpstr>
      <vt:lpstr>Discussion of Results</vt:lpstr>
      <vt:lpstr>Limitations</vt:lpstr>
      <vt:lpstr>Future Work</vt:lpstr>
      <vt:lpstr>Extended Readings</vt:lpstr>
      <vt:lpstr>Conclusion and 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</dc:title>
  <dc:creator>Chaoyang Song</dc:creator>
  <cp:lastModifiedBy>靳 子灿</cp:lastModifiedBy>
  <cp:revision>14</cp:revision>
  <dcterms:created xsi:type="dcterms:W3CDTF">2023-02-12T01:29:03Z</dcterms:created>
  <dcterms:modified xsi:type="dcterms:W3CDTF">2023-04-05T16:23:15Z</dcterms:modified>
</cp:coreProperties>
</file>