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tiff" ContentType="image/tiff"/>
  <Default Extension="rels" ContentType="application/vnd.openxmlformats-package.relationships+xml"/>
  <Override PartName="/customXml/itemProps2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3"/>
  </p:notesMasterIdLst>
  <p:sldIdLst>
    <p:sldId id="256" r:id="rId3"/>
    <p:sldId id="257" r:id="rId4"/>
    <p:sldId id="281" r:id="rId5"/>
    <p:sldId id="282" r:id="rId6"/>
    <p:sldId id="283" r:id="rId7"/>
    <p:sldId id="284" r:id="rId8"/>
    <p:sldId id="285" r:id="rId9"/>
    <p:sldId id="286" r:id="rId10"/>
    <p:sldId id="288" r:id="rId11"/>
    <p:sldId id="348" r:id="rId12"/>
    <p:sldId id="349" r:id="rId14"/>
    <p:sldId id="350" r:id="rId15"/>
    <p:sldId id="319" r:id="rId16"/>
    <p:sldId id="320" r:id="rId17"/>
    <p:sldId id="321" r:id="rId18"/>
    <p:sldId id="322" r:id="rId19"/>
    <p:sldId id="323" r:id="rId20"/>
    <p:sldId id="324" r:id="rId21"/>
    <p:sldId id="325" r:id="rId22"/>
    <p:sldId id="289" r:id="rId23"/>
    <p:sldId id="291" r:id="rId24"/>
    <p:sldId id="292" r:id="rId25"/>
    <p:sldId id="293" r:id="rId26"/>
    <p:sldId id="294" r:id="rId27"/>
    <p:sldId id="296" r:id="rId28"/>
    <p:sldId id="297" r:id="rId29"/>
    <p:sldId id="298" r:id="rId30"/>
    <p:sldId id="299" r:id="rId31"/>
    <p:sldId id="295" r:id="rId32"/>
    <p:sldId id="341" r:id="rId33"/>
    <p:sldId id="268" r:id="rId34"/>
    <p:sldId id="347" r:id="rId35"/>
    <p:sldId id="315" r:id="rId36"/>
    <p:sldId id="269" r:id="rId37"/>
    <p:sldId id="272" r:id="rId38"/>
    <p:sldId id="260" r:id="rId39"/>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71798" autoAdjust="0"/>
  </p:normalViewPr>
  <p:slideViewPr>
    <p:cSldViewPr snapToGrid="0" snapToObjects="1">
      <p:cViewPr varScale="1">
        <p:scale>
          <a:sx n="128" d="100"/>
          <a:sy n="128"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gs" Target="tags/tag29.xml"/><Relationship Id="rId44" Type="http://schemas.openxmlformats.org/officeDocument/2006/relationships/customXml" Target="../customXml/item1.xml"/><Relationship Id="rId43" Type="http://schemas.openxmlformats.org/officeDocument/2006/relationships/customXmlProps" Target="../customXml/itemProps28.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Method</a:t>
            </a:r>
            <a:r>
              <a:rPr lang="zh-CN" altLang="en-US" dirty="0"/>
              <a:t>的总起页</a:t>
            </a:r>
            <a:endParaRPr lang="zh-CN" altLang="en-US" dirty="0"/>
          </a:p>
          <a:p>
            <a:r>
              <a:rPr lang="zh-CN" altLang="en-US" dirty="0"/>
              <a:t>在</a:t>
            </a:r>
            <a:r>
              <a:rPr lang="en-US" altLang="zh-CN" dirty="0"/>
              <a:t>method</a:t>
            </a:r>
            <a:r>
              <a:rPr lang="zh-CN" altLang="en-US"/>
              <a:t>这一节中，我们将介绍对刚体动力学和对驱动数据的建模方法、在训练过程中会用到的强化学习模型，以及本项目机器人的应用。</a:t>
            </a:r>
            <a:endParaRPr lang="zh-CN" altLang="en-US" dirty="0"/>
          </a:p>
        </p:txBody>
      </p:sp>
      <p:sp>
        <p:nvSpPr>
          <p:cNvPr id="4" name="灯片编号占位符 3"/>
          <p:cNvSpPr>
            <a:spLocks noGrp="1"/>
          </p:cNvSpPr>
          <p:nvPr>
            <p:ph type="sldNum" sz="quarter" idx="5"/>
          </p:nvPr>
        </p:nvSpPr>
        <p:spPr/>
        <p:txBody>
          <a:bodyPr/>
          <a:lstStyle/>
          <a:p>
            <a:fld id="{EBCEA10A-AC53-EF4A-B20F-CD7086185DBB}"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与</a:t>
            </a:r>
            <a:r>
              <a:rPr lang="en-US" altLang="zh-CN"/>
              <a:t>ANYmal</a:t>
            </a:r>
            <a:r>
              <a:rPr lang="zh-CN" altLang="en-US"/>
              <a:t>比较，在相同的命令配置文件下，基于模型的控制器的跟踪误差以线速度比我们学习的控制器高约95%，比偏航率高约60%。此外，我们学习的控制器平均使用了更少的扭矩</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我们比较了图2c中不同命令速度下的速度误差。对于所有的指令速度，学习到的控制器比之前的控制器更精确：与动态横向行走相比是1.5到2.5倍，与飞行小跑相比是5到7倍，图二</a:t>
            </a:r>
            <a:r>
              <a:rPr lang="en-US" altLang="zh-CN"/>
              <a:t>d</a:t>
            </a:r>
            <a:r>
              <a:rPr lang="zh-CN" altLang="en-US"/>
              <a:t>表示机械功率输出作为测量速度的函数。图2e绘制了测量的平均转矩大小与测量速度的关系</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与消融的替代方案进行比较：使用理想的执行器模型进行训练，可能是由于没有正确地解释各种延误。尽管分析模型包含多个使用真实数据进行调谐的延迟源，但当执行器的带宽有限时，准确地建模所有延迟源是很复杂的</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通过将指令速度缓慢提高到1.6 m/s，并在10米后降至零。前进速度和关节速度/力矩如图3所示</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机器人控制流程由左图所示。</a:t>
            </a:r>
            <a:endParaRPr lang="zh-CN" altLang="en-US" dirty="0"/>
          </a:p>
          <a:p>
            <a:r>
              <a:rPr lang="zh-CN" altLang="en-US" dirty="0"/>
              <a:t>输入给定的关节扭矩和当前状态，刚体模拟器会处理并输出下一关节状态，包括关节速度和关节位置误差。关节位置误差等于</a:t>
            </a:r>
            <a:r>
              <a:rPr lang="en-US" altLang="zh-CN" dirty="0"/>
              <a:t>target</a:t>
            </a:r>
            <a:r>
              <a:rPr lang="zh-CN" altLang="en-US" dirty="0"/>
              <a:t>位置减去当前位置。这些输出的关节状态会记录在一个有限的</a:t>
            </a:r>
            <a:r>
              <a:rPr lang="en-US" altLang="zh-CN" dirty="0"/>
              <a:t>buffer</a:t>
            </a:r>
            <a:r>
              <a:rPr lang="zh-CN" altLang="en-US" dirty="0"/>
              <a:t>里，供后续使用。</a:t>
            </a:r>
            <a:endParaRPr lang="zh-CN" altLang="en-US" dirty="0"/>
          </a:p>
          <a:p>
            <a:r>
              <a:rPr lang="zh-CN" altLang="en-US" dirty="0"/>
              <a:t>控制策略由具有两个隐藏层的多层感知器实现，将当前状态和状态历史的观察映射到联合位置目标。最后，致动器网络将关节状态历史和关节位置目标映射到</a:t>
            </a:r>
            <a:r>
              <a:rPr lang="en-US" altLang="zh-CN" dirty="0"/>
              <a:t>12</a:t>
            </a:r>
            <a:r>
              <a:rPr lang="zh-CN" altLang="en-US" dirty="0"/>
              <a:t>个关节扭矩值，这些扭矩值回到起点，输入给刚体模拟器。周而复始。</a:t>
            </a:r>
            <a:endParaRPr lang="zh-CN" altLang="en-US" dirty="0"/>
          </a:p>
          <a:p>
            <a:endParaRPr lang="zh-CN" altLang="en-US" dirty="0"/>
          </a:p>
          <a:p>
            <a:r>
              <a:rPr lang="zh-CN" altLang="en-US" dirty="0"/>
              <a:t>接着我们继续描述每一组件的细节。</a:t>
            </a:r>
            <a:endParaRPr lang="zh-CN" altLang="en-US" dirty="0"/>
          </a:p>
          <a:p>
            <a:r>
              <a:rPr lang="zh-CN" altLang="en-US" dirty="0"/>
              <a:t>为了在合理的时间内有效地训练复杂的策略并将其传递到现实世界，我们需要一个快速准确的仿真平台。步行机器人面临的最大挑战之一是间歇性接触的动力学。为此，我们利用了前一项工作中提出的刚体接触求解器</a:t>
            </a:r>
            <a:r>
              <a:rPr lang="en-US" altLang="zh-CN" dirty="0"/>
              <a:t>[41]</a:t>
            </a:r>
            <a:r>
              <a:rPr lang="zh-CN" altLang="en-US" dirty="0"/>
              <a:t>。该接触求解器采用完全尊重库仑摩擦锥约束的硬接触模型。这种建模技术可以准确地捕捉一组刚体与其环境进行硬接触的真实动力学。</a:t>
            </a:r>
            <a:endParaRPr lang="zh-CN" altLang="en-US" dirty="0"/>
          </a:p>
          <a:p>
            <a:r>
              <a:rPr lang="en-US" altLang="zh-CN" dirty="0"/>
              <a:t>links</a:t>
            </a:r>
            <a:r>
              <a:rPr lang="zh-CN" altLang="en-US" dirty="0"/>
              <a:t>的惯性特性是由</a:t>
            </a:r>
            <a:r>
              <a:rPr lang="en-US" altLang="zh-CN" dirty="0"/>
              <a:t>CAD</a:t>
            </a:r>
            <a:r>
              <a:rPr lang="zh-CN" altLang="en-US" dirty="0"/>
              <a:t>确定的，由于之后还要为机器人安装电缆和电子设备，预估会有</a:t>
            </a:r>
            <a:r>
              <a:rPr lang="en-US" altLang="zh-CN" dirty="0"/>
              <a:t>20%</a:t>
            </a:r>
            <a:r>
              <a:rPr lang="zh-CN" altLang="en-US" dirty="0"/>
              <a:t>的误差。为了解决这种建模不准确的问题，我们通过使用</a:t>
            </a:r>
            <a:r>
              <a:rPr lang="en-US" altLang="zh-CN" dirty="0"/>
              <a:t>30</a:t>
            </a:r>
            <a:r>
              <a:rPr lang="zh-CN" altLang="en-US" dirty="0"/>
              <a:t>个不同的具有随机采样惯性性质的</a:t>
            </a:r>
            <a:r>
              <a:rPr lang="en-US" altLang="zh-CN" dirty="0"/>
              <a:t>ANYMAL</a:t>
            </a:r>
            <a:r>
              <a:rPr lang="zh-CN" altLang="en-US" dirty="0"/>
              <a:t>模型进行训练，使策略更加稳健。通过添加噪声，对质心位置、连杆质量和关节位置进行随机化。</a:t>
            </a:r>
            <a:endParaRPr lang="zh-CN" altLang="en-US" dirty="0"/>
          </a:p>
        </p:txBody>
      </p:sp>
      <p:sp>
        <p:nvSpPr>
          <p:cNvPr id="4" name="灯片编号占位符 3"/>
          <p:cNvSpPr>
            <a:spLocks noGrp="1"/>
          </p:cNvSpPr>
          <p:nvPr>
            <p:ph type="sldNum" sz="quarter" idx="5"/>
          </p:nvPr>
        </p:nvSpPr>
        <p:spPr/>
        <p:txBody>
          <a:bodyPr/>
          <a:lstStyle/>
          <a:p>
            <a:fld id="{EBCEA10A-AC53-EF4A-B20F-CD7086185DB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致动器是腿式系统的重要组成部分。快速、强大、重量轻、精度高的执行器通常可转换为动态、多功能和灵活的机器人。大多数腿由液压致动器</a:t>
            </a:r>
            <a:r>
              <a:rPr lang="en-US" altLang="zh-CN" dirty="0"/>
              <a:t>[51]</a:t>
            </a:r>
            <a:r>
              <a:rPr lang="zh-CN" altLang="en-US" dirty="0"/>
              <a:t>或带齿轮的电机</a:t>
            </a:r>
            <a:r>
              <a:rPr lang="en-US" altLang="zh-CN" dirty="0"/>
              <a:t>[3]</a:t>
            </a:r>
            <a:r>
              <a:rPr lang="zh-CN" altLang="en-US" dirty="0"/>
              <a:t>驱动，有些甚至包括专用的机械柔顺性</a:t>
            </a:r>
            <a:r>
              <a:rPr lang="en-US" altLang="zh-CN" dirty="0"/>
              <a:t>[5</a:t>
            </a:r>
            <a:r>
              <a:rPr lang="zh-CN" altLang="en-US" dirty="0"/>
              <a:t>，</a:t>
            </a:r>
            <a:r>
              <a:rPr lang="en-US" altLang="zh-CN" dirty="0"/>
              <a:t>52]</a:t>
            </a:r>
            <a:r>
              <a:rPr lang="zh-CN" altLang="en-US" dirty="0"/>
              <a:t>。这些致动器有一个共同点，即非常难以精确建模。它们的动力学涉及非线性和非光滑耗散，它们包含级联反馈回路和许多甚至无法直接观察到的内部状态</a:t>
            </a:r>
            <a:r>
              <a:rPr lang="en-US" altLang="zh-CN" dirty="0"/>
              <a:t>.</a:t>
            </a:r>
            <a:endParaRPr lang="en-US" altLang="zh-CN" dirty="0"/>
          </a:p>
          <a:p>
            <a:r>
              <a:rPr lang="en-US" altLang="zh-CN" dirty="0"/>
              <a:t>Gehring</a:t>
            </a:r>
            <a:r>
              <a:rPr lang="zh-CN" altLang="en-US" dirty="0"/>
              <a:t>等人广泛研究了</a:t>
            </a:r>
            <a:r>
              <a:rPr lang="en-US" altLang="zh-CN" dirty="0"/>
              <a:t>SEA</a:t>
            </a:r>
            <a:r>
              <a:rPr lang="zh-CN" altLang="en-US" dirty="0"/>
              <a:t>致动器建模。</a:t>
            </a:r>
            <a:r>
              <a:rPr lang="en-US" altLang="zh-CN" dirty="0"/>
              <a:t>SEA</a:t>
            </a:r>
            <a:r>
              <a:rPr lang="zh-CN" altLang="en-US" dirty="0"/>
              <a:t>模型包括近一百个必须从实验中估计或从数据表中假设正确的参数。此过程容易出错且耗时。此外，许多制造商没有对其产品提供足够详细的描述，因此，分析模型可能不可行。为此，我们使用监督学习来获得动作</a:t>
            </a:r>
            <a:r>
              <a:rPr lang="en-US" altLang="zh-CN" dirty="0"/>
              <a:t>-</a:t>
            </a:r>
            <a:r>
              <a:rPr lang="zh-CN" altLang="en-US" dirty="0"/>
              <a:t>扭矩关系，该关系包括一个控制回路中的所有软件和硬件动力学。更准确地说，我们训练一个执行器网络，该网络根据位置误差（从命令位置减去实际位置）和速度的历史来计算关节处的估计扭矩。在这项工作中，我们假设致动器的动力学相互独立，因此我们可以分别学习每个致动器的模型。这种假设可能对其他类型的驱动无效。例如，具有单个公共蓄能器的液压执行器可能表现出耦合的动态特性，而单个大型网络（将多个执行器组合在一起）可能更为理想。</a:t>
            </a:r>
            <a:endParaRPr lang="zh-CN" altLang="en-US" dirty="0"/>
          </a:p>
          <a:p>
            <a:r>
              <a:rPr lang="zh-CN" altLang="en-US" dirty="0"/>
              <a:t>致动器的状态只能部分观察到，因为致动器的内部状态（例如，内部控制器的状态和电机速度）无法直接测量。我们先给出一个假设，即可以训练网络来估计给定位置误差和速度历史的内部状态。</a:t>
            </a:r>
            <a:endParaRPr lang="zh-CN" altLang="en-US" dirty="0"/>
          </a:p>
          <a:p>
            <a:r>
              <a:rPr lang="zh-CN" altLang="en-US" dirty="0"/>
              <a:t>为了训练网络，我们收集了一个由关节位置误差、关节速度和扭矩组成的数据集。我们使用了一个简单的参数化控制器，以正弦波的形式生成脚的轨迹；使用反向运动学计算相应的关节位置。在数据收集过程中，脚不断地与地面接触或断开，因此产生的轨迹大致模拟了运动控制器跟踪的轨迹。为了获得丰富的数据集，我们使用了改变振幅（</a:t>
            </a:r>
            <a:r>
              <a:rPr lang="en-US" altLang="zh-CN" dirty="0"/>
              <a:t>5-10cm</a:t>
            </a:r>
            <a:r>
              <a:rPr lang="zh-CN" altLang="en-US" dirty="0"/>
              <a:t>）和频率（</a:t>
            </a:r>
            <a:r>
              <a:rPr lang="en-US" altLang="zh-CN" dirty="0"/>
              <a:t>1-25 Hz</a:t>
            </a:r>
            <a:r>
              <a:rPr lang="zh-CN" altLang="en-US" dirty="0"/>
              <a:t>）的脚轨迹，并在数据收集期间手动干扰机器人。我们发现，激励必须覆盖广泛的频谱范围，否则，即使在训练阶段，训练模型也会产生不自然的振荡。因为数据可以从</a:t>
            </a:r>
            <a:r>
              <a:rPr lang="en-US" altLang="zh-CN" dirty="0" err="1"/>
              <a:t>ANYMALData</a:t>
            </a:r>
            <a:r>
              <a:rPr lang="zh-CN" altLang="en-US" dirty="0"/>
              <a:t>上的</a:t>
            </a:r>
            <a:r>
              <a:rPr lang="en-US" altLang="zh-CN" dirty="0"/>
              <a:t>12</a:t>
            </a:r>
            <a:r>
              <a:rPr lang="zh-CN" altLang="en-US" dirty="0"/>
              <a:t>个相同致动器并行收集，数据收集时间只需不到</a:t>
            </a:r>
            <a:r>
              <a:rPr lang="en-US" altLang="zh-CN" dirty="0"/>
              <a:t>4</a:t>
            </a:r>
            <a:r>
              <a:rPr lang="zh-CN" altLang="en-US" dirty="0"/>
              <a:t>分钟。因此得到的数据包含超过一百万个样本。约</a:t>
            </a:r>
            <a:r>
              <a:rPr lang="en-US" altLang="zh-CN" dirty="0"/>
              <a:t>90%</a:t>
            </a:r>
            <a:r>
              <a:rPr lang="zh-CN" altLang="en-US" dirty="0"/>
              <a:t>的生成数据用于培训，其余数据用于验证。</a:t>
            </a:r>
            <a:endParaRPr lang="zh-CN" altLang="en-US" dirty="0"/>
          </a:p>
          <a:p>
            <a:r>
              <a:rPr lang="zh-CN" altLang="en-US" dirty="0"/>
              <a:t>最后，项目使用了</a:t>
            </a:r>
            <a:r>
              <a:rPr lang="en-US" altLang="zh-CN" dirty="0"/>
              <a:t>MLP</a:t>
            </a:r>
            <a:r>
              <a:rPr lang="zh-CN" altLang="en-US" dirty="0"/>
              <a:t>。执行器网络是一个多层感知器（</a:t>
            </a:r>
            <a:r>
              <a:rPr lang="en-US" altLang="zh-CN" dirty="0"/>
              <a:t>MLP</a:t>
            </a:r>
            <a:r>
              <a:rPr lang="zh-CN" altLang="en-US" dirty="0"/>
              <a:t>），具有</a:t>
            </a:r>
            <a:r>
              <a:rPr lang="en-US" altLang="zh-CN" dirty="0"/>
              <a:t>3</a:t>
            </a:r>
            <a:r>
              <a:rPr lang="zh-CN" altLang="en-US" dirty="0"/>
              <a:t>个隐藏层，每个层</a:t>
            </a:r>
            <a:r>
              <a:rPr lang="en-US" altLang="zh-CN" dirty="0"/>
              <a:t>32</a:t>
            </a:r>
            <a:r>
              <a:rPr lang="zh-CN" altLang="en-US" dirty="0"/>
              <a:t>个单元（图</a:t>
            </a:r>
            <a:r>
              <a:rPr lang="en-US" altLang="zh-CN" dirty="0"/>
              <a:t>5</a:t>
            </a:r>
            <a:r>
              <a:rPr lang="zh-CN" altLang="en-US" dirty="0"/>
              <a:t>，“执行器网络”框）。经过对两个常见的平滑和有界激活函数</a:t>
            </a:r>
            <a:r>
              <a:rPr lang="en-US" altLang="zh-CN" dirty="0"/>
              <a:t>tanh</a:t>
            </a:r>
            <a:r>
              <a:rPr lang="zh-CN" altLang="en-US" dirty="0"/>
              <a:t>和</a:t>
            </a:r>
            <a:r>
              <a:rPr lang="en-US" altLang="zh-CN" dirty="0" err="1"/>
              <a:t>softsign</a:t>
            </a:r>
            <a:r>
              <a:rPr lang="zh-CN" altLang="en-US" dirty="0"/>
              <a:t>进行测试后，我们选择了</a:t>
            </a:r>
            <a:r>
              <a:rPr lang="en-US" altLang="zh-CN" dirty="0" err="1"/>
              <a:t>softsign</a:t>
            </a:r>
            <a:r>
              <a:rPr lang="zh-CN" altLang="en-US" dirty="0"/>
              <a:t>激活函数，因为它计算效率高，并提供了平滑映射。评估所有</a:t>
            </a:r>
            <a:r>
              <a:rPr lang="en-US" altLang="zh-CN" dirty="0"/>
              <a:t>12</a:t>
            </a:r>
            <a:r>
              <a:rPr lang="zh-CN" altLang="en-US" dirty="0"/>
              <a:t>个关节的致动器网络需要</a:t>
            </a:r>
            <a:r>
              <a:rPr lang="en-US" altLang="zh-CN" dirty="0"/>
              <a:t>12.2</a:t>
            </a:r>
            <a:r>
              <a:rPr lang="zh-CN" altLang="en-US" dirty="0"/>
              <a:t>小时的</a:t>
            </a:r>
            <a:r>
              <a:rPr lang="en-US" altLang="zh-CN" dirty="0" err="1"/>
              <a:t>softsign</a:t>
            </a:r>
            <a:r>
              <a:rPr lang="zh-CN" altLang="en-US" dirty="0"/>
              <a:t>（，</a:t>
            </a:r>
            <a:r>
              <a:rPr lang="en-US" altLang="zh-CN" dirty="0"/>
              <a:t>31.6</a:t>
            </a:r>
            <a:r>
              <a:rPr lang="zh-CN" altLang="en-US" dirty="0"/>
              <a:t>小时的</a:t>
            </a:r>
            <a:r>
              <a:rPr lang="en-US" altLang="zh-CN" dirty="0"/>
              <a:t>tanh</a:t>
            </a:r>
            <a:r>
              <a:rPr lang="zh-CN" altLang="en-US" dirty="0"/>
              <a:t>）。两个激活函数导致了大致相同的验证误差（</a:t>
            </a:r>
            <a:r>
              <a:rPr lang="en-US" altLang="zh-CN" dirty="0"/>
              <a:t>RMS</a:t>
            </a:r>
            <a:r>
              <a:rPr lang="zh-CN" altLang="en-US" dirty="0"/>
              <a:t>值为</a:t>
            </a:r>
            <a:r>
              <a:rPr lang="en-US" altLang="zh-CN" dirty="0"/>
              <a:t>0.7-0.8 Nm</a:t>
            </a:r>
            <a:r>
              <a:rPr lang="zh-CN" altLang="en-US" dirty="0"/>
              <a:t>）。</a:t>
            </a:r>
            <a:r>
              <a:rPr lang="en-US" altLang="zh-CN" dirty="0" err="1"/>
              <a:t>softsign</a:t>
            </a:r>
            <a:r>
              <a:rPr lang="zh-CN" altLang="en-US" dirty="0"/>
              <a:t>的验证结果如图所示。经过训练的网络几乎完美地从验证数据中预测扭矩，而理想的致动器模型无法产生合理的预测。理想的致动器模型假设致动器内的所有控制器和硬件具有无限带宽和零延迟，即理想的致动器模型假设没有通信延迟，并且致动器可以立即产生任何命令。经过训练的模型在验证集上的平均误差与扭矩测量的解（</a:t>
            </a:r>
            <a:r>
              <a:rPr lang="en-US" altLang="zh-CN" dirty="0"/>
              <a:t>0.2Nm</a:t>
            </a:r>
            <a:r>
              <a:rPr lang="zh-CN" altLang="en-US" dirty="0"/>
              <a:t>）相差不远，并且远小于理想致动器模型的误差（</a:t>
            </a:r>
            <a:r>
              <a:rPr lang="en-US" altLang="zh-CN" dirty="0"/>
              <a:t>3.55Nm</a:t>
            </a:r>
            <a:r>
              <a:rPr lang="zh-CN" altLang="en-US" dirty="0"/>
              <a:t>）。在预测集上，其预测误差要更高，但仍远低于理想模型的预测误差（</a:t>
            </a:r>
            <a:r>
              <a:rPr lang="en-US" altLang="zh-CN" dirty="0"/>
              <a:t>5.74 Nm</a:t>
            </a:r>
            <a:r>
              <a:rPr lang="zh-CN" altLang="en-US" dirty="0"/>
              <a:t>）</a:t>
            </a:r>
            <a:endParaRPr lang="zh-CN" altLang="en-US" dirty="0"/>
          </a:p>
        </p:txBody>
      </p:sp>
      <p:sp>
        <p:nvSpPr>
          <p:cNvPr id="4" name="灯片编号占位符 3"/>
          <p:cNvSpPr>
            <a:spLocks noGrp="1"/>
          </p:cNvSpPr>
          <p:nvPr>
            <p:ph type="sldNum" sz="quarter" idx="5"/>
          </p:nvPr>
        </p:nvSpPr>
        <p:spPr/>
        <p:txBody>
          <a:bodyPr/>
          <a:lstStyle/>
          <a:p>
            <a:fld id="{EBCEA10A-AC53-EF4A-B20F-CD7086185DB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策略梯度方法博大精深，但策略梯度算法的硬伤就在于更新步长 α \alpha α 很难确定，当步长不恰当时，更新参数所对应的策略是一个更不好的策略，当利用这个更不好的策略进行采样学习时，再次更新的参数会更差，因此很容易导致越学越差，甚至崩溃学不到东西。TRPO(Trust Region Policy Optimization, 置信域策略梯度优化)算法是现OpenAI科学家John Schulman在2015年2月提出的一种策略优化算法，并且发表于《第31届ICML》顶会上，可以说是非常独特新颖，同时其在2016年的博士论文中将该算法作为第三章(page18-44)进行了单独阐述。</a:t>
            </a:r>
            <a:endParaRPr lang="zh-CN" altLang="en-US"/>
          </a:p>
          <a:p>
            <a:r>
              <a:rPr lang="zh-CN" altLang="en-US"/>
              <a:t>We represent the control problem in discretized time. At every</a:t>
            </a:r>
            <a:endParaRPr lang="zh-CN" altLang="en-US"/>
          </a:p>
          <a:p>
            <a:r>
              <a:rPr lang="zh-CN" altLang="en-US"/>
              <a:t>time step t the agent obtains an observation ot ∈ O, performs an</a:t>
            </a:r>
            <a:endParaRPr lang="zh-CN" altLang="en-US"/>
          </a:p>
          <a:p>
            <a:r>
              <a:rPr lang="zh-CN" altLang="en-US"/>
              <a:t>action at ∈ A, and achieves a scalar reward rt ∈ R. We refer to</a:t>
            </a:r>
            <a:endParaRPr lang="zh-CN" altLang="en-US"/>
          </a:p>
          <a:p>
            <a:r>
              <a:rPr lang="zh-CN" altLang="en-US"/>
              <a:t>reward and cost interchangeably, with cost being the negative</a:t>
            </a:r>
            <a:endParaRPr lang="zh-CN" altLang="en-US"/>
          </a:p>
          <a:p>
            <a:r>
              <a:rPr lang="zh-CN" altLang="en-US"/>
              <a:t>of the reward. We denote by Ot = h ot, ot−1, . . . , ot−hi</a:t>
            </a:r>
            <a:endParaRPr lang="zh-CN" altLang="en-US"/>
          </a:p>
          <a:p>
            <a:r>
              <a:rPr lang="zh-CN" altLang="en-US"/>
              <a:t>the tuple</a:t>
            </a:r>
            <a:endParaRPr lang="zh-CN" altLang="en-US"/>
          </a:p>
          <a:p>
            <a:r>
              <a:rPr lang="zh-CN" altLang="en-US"/>
              <a:t>of recent observations. The agent selects actions according to a</a:t>
            </a:r>
            <a:endParaRPr lang="zh-CN" altLang="en-US"/>
          </a:p>
          <a:p>
            <a:r>
              <a:rPr lang="zh-CN" altLang="en-US"/>
              <a:t>stochastic policy π(at|Ot), which is a distribution over actions</a:t>
            </a:r>
            <a:endParaRPr lang="zh-CN" altLang="en-US"/>
          </a:p>
          <a:p>
            <a:r>
              <a:rPr lang="zh-CN" altLang="en-US"/>
              <a:t>conditioned on the recent observations.</a:t>
            </a:r>
            <a:endParaRPr lang="zh-CN" altLang="en-US"/>
          </a:p>
          <a:p>
            <a:r>
              <a:rPr lang="zh-CN" altLang="en-US"/>
              <a:t>目的是找到一个 </a:t>
            </a:r>
            <a:endParaRPr lang="zh-CN" altLang="en-US"/>
          </a:p>
          <a:p>
            <a:r>
              <a:rPr lang="zh-CN" altLang="en-US"/>
              <a:t>最大化折扣奖励的策略 </a:t>
            </a:r>
            <a:endParaRPr lang="zh-CN" altLang="en-US"/>
          </a:p>
          <a:p>
            <a:r>
              <a:rPr lang="zh-CN" altLang="en-US"/>
              <a:t>无限的地平线上:</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在梯度上升法中，我们判断最陡峭的方向，之后朝着那个方向前进。但是如果学习率(learning rate，步长)太高的话，这样的行动也许让我们远离真正的回报函数( the real reward function )，甚至会变成灾难。在信任的区域之中，我们用 δ \delta δ 变量限制我们的搜索区域（置信区间），这样的区域可以保证在它达到局部或者全局最优策略之前，它的优化策略将会优于当前策略,结</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这是对累计奖励函数做的期望，其中图中的C为常数，蓝色曲线M中的KL表示散度（后文解释)，对于每次迭代，我们发现Surrogate函数M(蓝线)有如下性质：</a:t>
            </a:r>
            <a:endParaRPr lang="zh-CN" altLang="en-US"/>
          </a:p>
          <a:p>
            <a:endParaRPr lang="zh-CN" altLang="en-US"/>
          </a:p>
          <a:p>
            <a:r>
              <a:rPr lang="zh-CN" altLang="en-US"/>
              <a:t>是 η \eta η 的下界函数</a:t>
            </a:r>
            <a:endParaRPr lang="zh-CN" altLang="en-US"/>
          </a:p>
          <a:p>
            <a:r>
              <a:rPr lang="zh-CN" altLang="en-US"/>
              <a:t>可用于估计当前策略的 折扣奖励 η \eta η</a:t>
            </a:r>
            <a:endParaRPr lang="zh-CN" altLang="en-US"/>
          </a:p>
          <a:p>
            <a:r>
              <a:rPr lang="zh-CN" altLang="en-US"/>
              <a:t>易于优化(我们将会把Surrogate函数近似估计为一个二次方程)</a:t>
            </a:r>
            <a:endParaRPr lang="zh-CN" altLang="en-US"/>
          </a:p>
          <a:p>
            <a:r>
              <a:rPr lang="zh-CN" altLang="en-US"/>
              <a:t>在每一次迭代之中，我们找到最佳的M点并且把它作为当前的策略。</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自然策略梯度的关键思想是保证了函数单调上升。它是Policy Gradient方法家族中的“用货币担保”的版本（笑）。简而言之，至少在理论上，任何策略策更新都将比之前的好。我们在这需要证明的是，基于优化M的新策略 可以保证在 η （实际预期回报）方面的表现优于之前的策略。由于策略的数量是有限的，持续更新策略最终能达到局部或全局最优。</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我们进行了通过操作杆发出随机命令来测试运动，在加入多次外部扰动的情况下也没有出现</a:t>
            </a:r>
            <a:r>
              <a:rPr lang="zh-CN" altLang="en-US"/>
              <a:t>失误</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每隔两秒发出一次命令，共</a:t>
            </a:r>
            <a:r>
              <a:rPr lang="en-US" altLang="zh-CN"/>
              <a:t>15</a:t>
            </a:r>
            <a:r>
              <a:rPr lang="zh-CN" altLang="en-US"/>
              <a:t>次，线速度偏差为</a:t>
            </a:r>
            <a:r>
              <a:rPr lang="en-US" altLang="zh-CN" dirty="0" err="1" smtClean="0">
                <a:solidFill>
                  <a:schemeClr val="bg1"/>
                </a:solidFill>
                <a:sym typeface="+mn-ea"/>
              </a:rPr>
              <a:t>0.143 m/s </a:t>
            </a:r>
            <a:r>
              <a:rPr lang="zh-CN" altLang="en-US" dirty="0" err="1" smtClean="0">
                <a:solidFill>
                  <a:schemeClr val="bg1"/>
                </a:solidFill>
                <a:sym typeface="+mn-ea"/>
              </a:rPr>
              <a:t>，偏航率为</a:t>
            </a:r>
            <a:r>
              <a:rPr lang="en-US" altLang="zh-CN" dirty="0" err="1" smtClean="0">
                <a:solidFill>
                  <a:schemeClr val="bg1"/>
                </a:solidFill>
                <a:sym typeface="+mn-ea"/>
              </a:rPr>
              <a:t>0.174 rad/s</a:t>
            </a:r>
            <a:endParaRPr lang="zh-CN" altLang="en-US" dirty="0" err="1" smtClean="0">
              <a:solidFill>
                <a:schemeClr val="bg1"/>
              </a:solidFill>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tags" Target="../tags/tag17.xml"/><Relationship Id="rId2" Type="http://schemas.openxmlformats.org/officeDocument/2006/relationships/image" Target="../media/image18.png"/><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hyperlink" Target="https://youtu.be/aqVPyIgZ15M" TargetMode="External"/><Relationship Id="rId2" Type="http://schemas.openxmlformats.org/officeDocument/2006/relationships/image" Target="../media/image21.png"/><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tags" Target="../tags/tag25.xml"/><Relationship Id="rId4" Type="http://schemas.openxmlformats.org/officeDocument/2006/relationships/image" Target="../media/image24.png"/><Relationship Id="rId3" Type="http://schemas.openxmlformats.org/officeDocument/2006/relationships/tags" Target="../tags/tag24.xml"/><Relationship Id="rId2" Type="http://schemas.openxmlformats.org/officeDocument/2006/relationships/image" Target="../media/image23.png"/><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tags" Target="../tags/tag27.xml"/><Relationship Id="rId2" Type="http://schemas.openxmlformats.org/officeDocument/2006/relationships/image" Target="../media/image28.png"/><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xml"/><Relationship Id="rId7" Type="http://schemas.openxmlformats.org/officeDocument/2006/relationships/image" Target="../media/image5.jpe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4.jpeg"/><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image" Target="../media/image3.jpeg"/><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tags" Target="../tags/tag11.xml"/><Relationship Id="rId3" Type="http://schemas.openxmlformats.org/officeDocument/2006/relationships/image" Target="../media/image5.jpeg"/><Relationship Id="rId2" Type="http://schemas.openxmlformats.org/officeDocument/2006/relationships/tags" Target="../tags/tag10.xml"/><Relationship Id="rId10"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marL="0" lvl="0" indent="0" algn="ctr" rtl="0">
              <a:spcBef>
                <a:spcPts val="0"/>
              </a:spcBef>
              <a:spcAft>
                <a:spcPts val="0"/>
              </a:spcAft>
              <a:buNone/>
            </a:pPr>
            <a:r>
              <a:rPr lang="en-US" altLang="zh-CN" sz="2400" dirty="0">
                <a:solidFill>
                  <a:srgbClr val="595959"/>
                </a:solidFill>
              </a:rPr>
              <a:t>Presenter: </a:t>
            </a:r>
            <a:r>
              <a:rPr lang="zh-CN" altLang="en-US" b="1" dirty="0">
                <a:solidFill>
                  <a:schemeClr val="bg1"/>
                </a:solidFill>
                <a:sym typeface="+mn-ea"/>
              </a:rPr>
              <a:t>陈逸飞</a:t>
            </a:r>
            <a:r>
              <a:rPr lang="en-US" altLang="zh-CN" b="1" dirty="0">
                <a:solidFill>
                  <a:schemeClr val="bg1"/>
                </a:solidFill>
                <a:sym typeface="+mn-ea"/>
              </a:rPr>
              <a:t> </a:t>
            </a:r>
            <a:r>
              <a:rPr lang="zh-CN" altLang="en-US" b="1" dirty="0">
                <a:solidFill>
                  <a:schemeClr val="bg1"/>
                </a:solidFill>
                <a:sym typeface="+mn-ea"/>
              </a:rPr>
              <a:t>方艺钧</a:t>
            </a:r>
            <a:r>
              <a:rPr lang="en-US" altLang="zh-CN" b="1" dirty="0">
                <a:solidFill>
                  <a:schemeClr val="bg1"/>
                </a:solidFill>
                <a:sym typeface="+mn-ea"/>
              </a:rPr>
              <a:t> </a:t>
            </a:r>
            <a:endParaRPr lang="en-US" altLang="zh-CN" b="1" dirty="0">
              <a:solidFill>
                <a:schemeClr val="bg1"/>
              </a:solidFill>
            </a:endParaRPr>
          </a:p>
          <a:p>
            <a:pPr marL="0" lvl="0" indent="0" algn="ctr" rtl="0">
              <a:spcBef>
                <a:spcPts val="0"/>
              </a:spcBef>
              <a:spcAft>
                <a:spcPts val="0"/>
              </a:spcAft>
              <a:buNone/>
            </a:pPr>
            <a:r>
              <a:rPr lang="zh-CN" altLang="en-US" b="1" dirty="0">
                <a:solidFill>
                  <a:schemeClr val="bg1"/>
                </a:solidFill>
                <a:sym typeface="+mn-ea"/>
              </a:rPr>
              <a:t>杨德宇</a:t>
            </a:r>
            <a:r>
              <a:rPr lang="en-US" altLang="zh-CN" b="1" dirty="0">
                <a:solidFill>
                  <a:schemeClr val="bg1"/>
                </a:solidFill>
                <a:sym typeface="+mn-ea"/>
              </a:rPr>
              <a:t> </a:t>
            </a:r>
            <a:r>
              <a:rPr lang="zh-CN" altLang="en-US" b="1" dirty="0">
                <a:solidFill>
                  <a:schemeClr val="bg1"/>
                </a:solidFill>
                <a:sym typeface="+mn-ea"/>
              </a:rPr>
              <a:t>宁晨辉</a:t>
            </a:r>
            <a:r>
              <a:rPr lang="en-US" altLang="zh-CN" b="1" dirty="0">
                <a:solidFill>
                  <a:schemeClr val="bg1"/>
                </a:solidFill>
                <a:sym typeface="+mn-ea"/>
              </a:rPr>
              <a:t> </a:t>
            </a:r>
            <a:r>
              <a:rPr lang="zh-CN" altLang="en-US" b="1" dirty="0">
                <a:solidFill>
                  <a:schemeClr val="bg1"/>
                </a:solidFill>
                <a:sym typeface="+mn-ea"/>
              </a:rPr>
              <a:t>朱思颖</a:t>
            </a:r>
            <a:endParaRPr lang="en-US" sz="2400" dirty="0">
              <a:solidFill>
                <a:schemeClr val="bg1"/>
              </a:solidFill>
            </a:endParaRPr>
          </a:p>
          <a:p>
            <a:pPr>
              <a:spcBef>
                <a:spcPts val="0"/>
              </a:spcBef>
            </a:pPr>
            <a:endParaRPr lang="en-US" sz="2400" dirty="0">
              <a:solidFill>
                <a:srgbClr val="595959"/>
              </a:solidFill>
            </a:endParaRPr>
          </a:p>
        </p:txBody>
      </p:sp>
      <p:sp>
        <p:nvSpPr>
          <p:cNvPr id="4" name="矩形 3"/>
          <p:cNvSpPr/>
          <p:nvPr>
            <p:custDataLst>
              <p:tags r:id="rId1"/>
            </p:custDataLst>
          </p:nvPr>
        </p:nvSpPr>
        <p:spPr>
          <a:xfrm>
            <a:off x="248920" y="1200150"/>
            <a:ext cx="11694160" cy="1938020"/>
          </a:xfrm>
          <a:prstGeom prst="rect">
            <a:avLst/>
          </a:prstGeom>
          <a:noFill/>
          <a:ln>
            <a:noFill/>
          </a:ln>
        </p:spPr>
        <p:txBody>
          <a:bodyPr wrap="square" rtlCol="0" anchor="t">
            <a:spAutoFit/>
          </a:bodyPr>
          <a:p>
            <a:pPr algn="ctr"/>
            <a:r>
              <a:rPr lang="zh-CN" altLang="en-US" sz="6000" b="1">
                <a:gradFill>
                  <a:gsLst>
                    <a:gs pos="0">
                      <a:srgbClr val="14CD68"/>
                    </a:gs>
                    <a:gs pos="100000">
                      <a:srgbClr val="035C7D"/>
                    </a:gs>
                  </a:gsLst>
                  <a:lin scaled="0"/>
                </a:gradFill>
                <a:effectLst/>
              </a:rPr>
              <a:t>Learning Agile and Dynamic Motor Skills for Legged Robots</a:t>
            </a:r>
            <a:endParaRPr lang="zh-CN" altLang="en-US" sz="6000" b="1">
              <a:gradFill>
                <a:gsLst>
                  <a:gs pos="0">
                    <a:srgbClr val="14CD68"/>
                  </a:gs>
                  <a:gs pos="100000">
                    <a:srgbClr val="035C7D"/>
                  </a:gs>
                </a:gsLst>
                <a:lin scaled="0"/>
              </a:gra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altLang="zh-CN" dirty="0"/>
              <a:t>ethod</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0" name="图片 9"/>
          <p:cNvPicPr>
            <a:picLocks noChangeAspect="1"/>
          </p:cNvPicPr>
          <p:nvPr/>
        </p:nvPicPr>
        <p:blipFill>
          <a:blip r:embed="rId1"/>
          <a:stretch>
            <a:fillRect/>
          </a:stretch>
        </p:blipFill>
        <p:spPr>
          <a:xfrm>
            <a:off x="250006" y="1538425"/>
            <a:ext cx="6557639" cy="4367161"/>
          </a:xfrm>
          <a:prstGeom prst="rect">
            <a:avLst/>
          </a:prstGeom>
        </p:spPr>
      </p:pic>
      <p:sp>
        <p:nvSpPr>
          <p:cNvPr id="3" name="Content Placeholder 2"/>
          <p:cNvSpPr>
            <a:spLocks noGrp="1"/>
          </p:cNvSpPr>
          <p:nvPr>
            <p:ph idx="1"/>
          </p:nvPr>
        </p:nvSpPr>
        <p:spPr>
          <a:xfrm>
            <a:off x="6807645" y="1838037"/>
            <a:ext cx="6676247" cy="3809925"/>
          </a:xfrm>
        </p:spPr>
        <p:txBody>
          <a:bodyPr>
            <a:normAutofit/>
          </a:bodyPr>
          <a:lstStyle/>
          <a:p>
            <a:pPr marL="514350" indent="-514350">
              <a:buAutoNum type="arabicPeriod"/>
            </a:pPr>
            <a:r>
              <a:rPr lang="en-US" dirty="0"/>
              <a:t>Modeling rigid-body dynamics</a:t>
            </a:r>
            <a:endParaRPr lang="en-US" dirty="0"/>
          </a:p>
          <a:p>
            <a:pPr marL="514350" indent="-514350">
              <a:buAutoNum type="arabicPeriod"/>
            </a:pPr>
            <a:endParaRPr lang="en-US" dirty="0"/>
          </a:p>
          <a:p>
            <a:pPr marL="514350" indent="-514350">
              <a:buAutoNum type="arabicPeriod"/>
            </a:pPr>
            <a:r>
              <a:rPr lang="en-US" altLang="zh-CN" dirty="0"/>
              <a:t>Modeling the actuation</a:t>
            </a:r>
            <a:endParaRPr lang="en-US" altLang="zh-CN" dirty="0"/>
          </a:p>
          <a:p>
            <a:pPr marL="514350" indent="-514350">
              <a:buAutoNum type="arabicPeriod"/>
            </a:pPr>
            <a:endParaRPr lang="en-US" dirty="0"/>
          </a:p>
          <a:p>
            <a:pPr marL="514350" indent="-514350">
              <a:buAutoNum type="arabicPeriod"/>
            </a:pPr>
            <a:r>
              <a:rPr lang="en-US" altLang="zh-CN" dirty="0"/>
              <a:t>Reinforcement learning</a:t>
            </a:r>
            <a:endParaRPr lang="en-US" altLang="zh-CN" dirty="0"/>
          </a:p>
          <a:p>
            <a:pPr marL="514350" indent="-514350">
              <a:buAutoNum type="arabicPeriod"/>
            </a:pPr>
            <a:endParaRPr lang="en-US" dirty="0"/>
          </a:p>
          <a:p>
            <a:pPr marL="514350" indent="-514350">
              <a:buAutoNum type="arabicPeriod"/>
            </a:pPr>
            <a:r>
              <a:rPr lang="en-US" dirty="0"/>
              <a:t>Application</a:t>
            </a:r>
            <a:endParaRPr lang="en-US" dirty="0"/>
          </a:p>
          <a:p>
            <a:pPr marL="514350" indent="-514350">
              <a:buAutoNum type="arabicPeriod"/>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altLang="zh-CN" dirty="0"/>
              <a:t>ethod</a:t>
            </a:r>
            <a:endParaRPr lang="en-US" dirty="0"/>
          </a:p>
        </p:txBody>
      </p:sp>
      <p:sp>
        <p:nvSpPr>
          <p:cNvPr id="3" name="Content Placeholder 2"/>
          <p:cNvSpPr>
            <a:spLocks noGrp="1"/>
          </p:cNvSpPr>
          <p:nvPr>
            <p:ph idx="1"/>
          </p:nvPr>
        </p:nvSpPr>
        <p:spPr>
          <a:xfrm>
            <a:off x="5563881" y="2495875"/>
            <a:ext cx="6676247" cy="3406640"/>
          </a:xfrm>
        </p:spPr>
        <p:txBody>
          <a:bodyPr>
            <a:normAutofit/>
          </a:bodyPr>
          <a:lstStyle/>
          <a:p>
            <a:pPr marL="514350" indent="-514350">
              <a:buAutoNum type="circleNumDbPlain"/>
            </a:pPr>
            <a:r>
              <a:rPr lang="en-US" altLang="zh-CN" sz="2000" dirty="0"/>
              <a:t>Intermittent contacts?</a:t>
            </a:r>
            <a:endParaRPr lang="en-US" altLang="zh-CN" sz="2000" dirty="0"/>
          </a:p>
          <a:p>
            <a:pPr marL="0" indent="0">
              <a:buNone/>
            </a:pPr>
            <a:r>
              <a:rPr lang="en-US" altLang="zh-CN" sz="2000" dirty="0"/>
              <a:t>	</a:t>
            </a:r>
            <a:endParaRPr lang="en-US" altLang="zh-CN" sz="2000" dirty="0"/>
          </a:p>
          <a:p>
            <a:pPr marL="514350" indent="-514350">
              <a:buAutoNum type="circleNumDbPlain"/>
            </a:pPr>
            <a:endParaRPr lang="en-US" altLang="zh-CN" sz="2000" dirty="0"/>
          </a:p>
          <a:p>
            <a:pPr marL="514350" indent="-514350">
              <a:buAutoNum type="circleNumDbPlain" startAt="2"/>
            </a:pPr>
            <a:endParaRPr lang="en-US" altLang="zh-CN" sz="2000" dirty="0"/>
          </a:p>
          <a:p>
            <a:pPr marL="514350" indent="-514350">
              <a:buAutoNum type="circleNumDbPlain" startAt="2"/>
            </a:pPr>
            <a:r>
              <a:rPr lang="en-US" altLang="zh-CN" sz="2000" dirty="0"/>
              <a:t>Inertial properties of links?</a:t>
            </a:r>
            <a:endParaRPr lang="en-US" altLang="zh-CN" sz="20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9" name="图片 8"/>
          <p:cNvPicPr>
            <a:picLocks noChangeAspect="1"/>
          </p:cNvPicPr>
          <p:nvPr/>
        </p:nvPicPr>
        <p:blipFill>
          <a:blip r:embed="rId1"/>
          <a:stretch>
            <a:fillRect/>
          </a:stretch>
        </p:blipFill>
        <p:spPr>
          <a:xfrm>
            <a:off x="199972" y="1039245"/>
            <a:ext cx="4850476" cy="5407510"/>
          </a:xfrm>
          <a:prstGeom prst="rect">
            <a:avLst/>
          </a:prstGeom>
        </p:spPr>
      </p:pic>
      <p:sp>
        <p:nvSpPr>
          <p:cNvPr id="10" name="Title 1"/>
          <p:cNvSpPr txBox="1"/>
          <p:nvPr/>
        </p:nvSpPr>
        <p:spPr>
          <a:xfrm>
            <a:off x="5411139" y="1286797"/>
            <a:ext cx="6247462" cy="924604"/>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514350" indent="-514350">
              <a:buAutoNum type="arabicPeriod"/>
            </a:pPr>
            <a:r>
              <a:rPr lang="en-US" sz="2800" dirty="0">
                <a:latin typeface="+mn-lt"/>
              </a:rPr>
              <a:t>Modeling rigid-body dynamics</a:t>
            </a:r>
            <a:endParaRPr lang="en-US" sz="2800" dirty="0">
              <a:latin typeface="+mn-lt"/>
            </a:endParaRPr>
          </a:p>
          <a:p>
            <a:pPr marL="514350" indent="-514350">
              <a:buAutoNum type="arabicPeriod"/>
            </a:pPr>
            <a:endParaRPr lang="en-US" sz="2800" dirty="0">
              <a:latin typeface="+mn-lt"/>
            </a:endParaRPr>
          </a:p>
          <a:p>
            <a:pPr marL="457200" indent="-457200">
              <a:buFont typeface="Arial" panose="020B0604020202020204" pitchFamily="34" charset="0"/>
              <a:buChar char="•"/>
            </a:pPr>
            <a:r>
              <a:rPr lang="en-US" altLang="zh-CN" sz="2800" dirty="0">
                <a:latin typeface="+mn-lt"/>
              </a:rPr>
              <a:t>Build a </a:t>
            </a:r>
            <a:r>
              <a:rPr lang="en-US" altLang="zh-CN" sz="2800" dirty="0" err="1">
                <a:latin typeface="+mn-lt"/>
              </a:rPr>
              <a:t>sumulation</a:t>
            </a:r>
            <a:r>
              <a:rPr lang="en-US" altLang="zh-CN" sz="2800" dirty="0">
                <a:latin typeface="+mn-lt"/>
              </a:rPr>
              <a:t> platform</a:t>
            </a:r>
            <a:endParaRPr lang="en-US" sz="2800" dirty="0">
              <a:latin typeface="+mn-lt"/>
            </a:endParaRPr>
          </a:p>
        </p:txBody>
      </p:sp>
      <p:sp>
        <p:nvSpPr>
          <p:cNvPr id="13" name="Content Placeholder 2"/>
          <p:cNvSpPr txBox="1"/>
          <p:nvPr/>
        </p:nvSpPr>
        <p:spPr>
          <a:xfrm>
            <a:off x="5166024" y="3156379"/>
            <a:ext cx="5842869" cy="545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	using rigid body contact solver</a:t>
            </a:r>
            <a:endParaRPr lang="en-US" altLang="zh-CN" sz="2000" dirty="0"/>
          </a:p>
        </p:txBody>
      </p:sp>
      <p:sp>
        <p:nvSpPr>
          <p:cNvPr id="14" name="Content Placeholder 2"/>
          <p:cNvSpPr txBox="1"/>
          <p:nvPr/>
        </p:nvSpPr>
        <p:spPr>
          <a:xfrm>
            <a:off x="6080628" y="4635123"/>
            <a:ext cx="5502609" cy="3406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err="1"/>
              <a:t>robustifying</a:t>
            </a:r>
            <a:r>
              <a:rPr lang="en-US" altLang="zh-CN" sz="2000" dirty="0"/>
              <a:t> the policy by training with 30 different </a:t>
            </a:r>
            <a:r>
              <a:rPr lang="en-US" altLang="zh-CN" sz="2000" dirty="0" err="1"/>
              <a:t>ANYmal</a:t>
            </a:r>
            <a:r>
              <a:rPr lang="en-US" altLang="zh-CN" sz="2000" dirty="0"/>
              <a:t> models with stochastically sampled inertial properties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altLang="zh-CN" dirty="0"/>
              <a:t>ethod</a:t>
            </a:r>
            <a:endParaRPr lang="en-US" dirty="0"/>
          </a:p>
        </p:txBody>
      </p:sp>
      <p:sp>
        <p:nvSpPr>
          <p:cNvPr id="3" name="Content Placeholder 2"/>
          <p:cNvSpPr>
            <a:spLocks noGrp="1"/>
          </p:cNvSpPr>
          <p:nvPr>
            <p:ph idx="1"/>
          </p:nvPr>
        </p:nvSpPr>
        <p:spPr>
          <a:xfrm>
            <a:off x="481956" y="2121548"/>
            <a:ext cx="7129435" cy="3406640"/>
          </a:xfrm>
        </p:spPr>
        <p:txBody>
          <a:bodyPr>
            <a:normAutofit/>
          </a:bodyPr>
          <a:lstStyle/>
          <a:p>
            <a:pPr marL="514350" indent="-514350">
              <a:buAutoNum type="circleNumDbPlain"/>
            </a:pPr>
            <a:r>
              <a:rPr lang="en-US" altLang="zh-CN" sz="2000" dirty="0"/>
              <a:t>Hard to model?</a:t>
            </a:r>
            <a:endParaRPr lang="en-US" altLang="zh-CN" sz="2000" dirty="0"/>
          </a:p>
          <a:p>
            <a:pPr marL="0" indent="0">
              <a:buNone/>
            </a:pPr>
            <a:r>
              <a:rPr lang="en-US" altLang="zh-CN" sz="2000" dirty="0"/>
              <a:t>	</a:t>
            </a:r>
            <a:endParaRPr lang="en-US" altLang="zh-CN" sz="2000" dirty="0"/>
          </a:p>
          <a:p>
            <a:pPr marL="514350" indent="-514350">
              <a:buAutoNum type="circleNumDbPlain"/>
            </a:pPr>
            <a:endParaRPr lang="en-US" altLang="zh-CN" sz="2000" dirty="0"/>
          </a:p>
          <a:p>
            <a:pPr marL="514350" indent="-514350">
              <a:buAutoNum type="circleNumDbPlain" startAt="2"/>
            </a:pPr>
            <a:endParaRPr lang="en-US" altLang="zh-CN" sz="2000" dirty="0"/>
          </a:p>
          <a:p>
            <a:pPr marL="514350" indent="-514350">
              <a:buAutoNum type="circleNumDbPlain" startAt="2"/>
            </a:pPr>
            <a:r>
              <a:rPr lang="en-US" altLang="zh-CN" sz="2000" dirty="0"/>
              <a:t>States of actuators is not easily observable?</a:t>
            </a:r>
            <a:endParaRPr lang="en-US" altLang="zh-CN" sz="20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0" name="Title 1"/>
          <p:cNvSpPr txBox="1"/>
          <p:nvPr/>
        </p:nvSpPr>
        <p:spPr>
          <a:xfrm>
            <a:off x="2829029" y="1006445"/>
            <a:ext cx="6247462"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latin typeface="+mn-lt"/>
              </a:rPr>
              <a:t>2.    </a:t>
            </a:r>
            <a:r>
              <a:rPr lang="en-US" altLang="zh-CN" sz="2800" dirty="0">
                <a:latin typeface="+mn-lt"/>
              </a:rPr>
              <a:t>Modeling the actuation </a:t>
            </a:r>
            <a:endParaRPr lang="en-US" sz="2800" dirty="0">
              <a:latin typeface="+mn-lt"/>
            </a:endParaRPr>
          </a:p>
        </p:txBody>
      </p:sp>
      <p:sp>
        <p:nvSpPr>
          <p:cNvPr id="13" name="Content Placeholder 2"/>
          <p:cNvSpPr txBox="1"/>
          <p:nvPr/>
        </p:nvSpPr>
        <p:spPr>
          <a:xfrm>
            <a:off x="1151879" y="2643411"/>
            <a:ext cx="5502609" cy="906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×SEA</a:t>
            </a:r>
            <a:endParaRPr lang="en-US" altLang="zh-CN" sz="2000" dirty="0"/>
          </a:p>
          <a:p>
            <a:pPr marL="0" indent="0">
              <a:buFont typeface="Arial" panose="020B0604020202020204" pitchFamily="34" charset="0"/>
              <a:buNone/>
            </a:pPr>
            <a:r>
              <a:rPr lang="zh-CN" altLang="en-US" sz="2000" dirty="0"/>
              <a:t>√ </a:t>
            </a:r>
            <a:r>
              <a:rPr lang="en-US" altLang="zh-CN" sz="2000" dirty="0"/>
              <a:t>supervised learning</a:t>
            </a:r>
            <a:endParaRPr lang="en-US" altLang="zh-CN" sz="2000" dirty="0"/>
          </a:p>
        </p:txBody>
      </p:sp>
      <p:sp>
        <p:nvSpPr>
          <p:cNvPr id="14" name="Content Placeholder 2"/>
          <p:cNvSpPr txBox="1"/>
          <p:nvPr/>
        </p:nvSpPr>
        <p:spPr>
          <a:xfrm>
            <a:off x="1151879" y="4459562"/>
            <a:ext cx="6522750" cy="2333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t>One </a:t>
            </a:r>
            <a:r>
              <a:rPr lang="en-US" sz="2000" dirty="0"/>
              <a:t>A</a:t>
            </a:r>
            <a:r>
              <a:rPr lang="en-US" altLang="zh-CN" sz="2000" dirty="0"/>
              <a:t>ssumption</a:t>
            </a:r>
            <a:endParaRPr lang="en-US" altLang="zh-CN" sz="2000" dirty="0"/>
          </a:p>
          <a:p>
            <a:r>
              <a:rPr lang="en-US" altLang="zh-CN" sz="2000" dirty="0"/>
              <a:t>Simple parameterized controller</a:t>
            </a:r>
            <a:endParaRPr lang="en-US" altLang="zh-CN" sz="2000" dirty="0"/>
          </a:p>
          <a:p>
            <a:r>
              <a:rPr lang="en-US" altLang="zh-CN" sz="2000" dirty="0"/>
              <a:t>MLP    </a:t>
            </a:r>
            <a:endParaRPr lang="en-US" altLang="zh-CN" sz="2000" dirty="0"/>
          </a:p>
          <a:p>
            <a:endParaRPr lang="en-US" altLang="zh-CN" sz="2000" dirty="0"/>
          </a:p>
          <a:p>
            <a:endParaRPr lang="en-US" sz="2000" dirty="0"/>
          </a:p>
        </p:txBody>
      </p:sp>
      <p:sp>
        <p:nvSpPr>
          <p:cNvPr id="4" name="矩形 3"/>
          <p:cNvSpPr/>
          <p:nvPr/>
        </p:nvSpPr>
        <p:spPr>
          <a:xfrm>
            <a:off x="6612297" y="2082778"/>
            <a:ext cx="1669017" cy="5229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Actuator network</a:t>
            </a:r>
            <a:endParaRPr lang="zh-CN" altLang="en-US" dirty="0"/>
          </a:p>
        </p:txBody>
      </p:sp>
      <p:sp>
        <p:nvSpPr>
          <p:cNvPr id="8" name="椭圆 7"/>
          <p:cNvSpPr/>
          <p:nvPr/>
        </p:nvSpPr>
        <p:spPr>
          <a:xfrm>
            <a:off x="4669859" y="2174397"/>
            <a:ext cx="1172584" cy="37344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buffer</a:t>
            </a:r>
            <a:endParaRPr lang="zh-CN" altLang="en-US" dirty="0"/>
          </a:p>
        </p:txBody>
      </p:sp>
      <p:cxnSp>
        <p:nvCxnSpPr>
          <p:cNvPr id="12" name="直接箭头连接符 11"/>
          <p:cNvCxnSpPr/>
          <p:nvPr/>
        </p:nvCxnSpPr>
        <p:spPr>
          <a:xfrm>
            <a:off x="5960777" y="2357577"/>
            <a:ext cx="516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8413520" y="2344424"/>
            <a:ext cx="656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201943" y="2012733"/>
            <a:ext cx="1625689" cy="630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Estimated torque</a:t>
            </a:r>
            <a:endParaRPr lang="zh-CN" altLang="en-US" dirty="0"/>
          </a:p>
        </p:txBody>
      </p:sp>
      <p:sp>
        <p:nvSpPr>
          <p:cNvPr id="18" name="矩形 17"/>
          <p:cNvSpPr/>
          <p:nvPr/>
        </p:nvSpPr>
        <p:spPr>
          <a:xfrm>
            <a:off x="3774164" y="4187187"/>
            <a:ext cx="1559859" cy="582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Internal states</a:t>
            </a:r>
            <a:endParaRPr lang="zh-CN" altLang="en-US" dirty="0">
              <a:solidFill>
                <a:schemeClr val="bg1"/>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94049" y="2981332"/>
            <a:ext cx="5061727" cy="3406639"/>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1024" descr="a14c10792f37df881bef1a41a54bed459246a87e?Expires=1678363200&amp;KSSAccessKeyId=AKLTzxVrVoSpSCudfbEDNDRSUQ&amp;Signature=2jzKXZDfu1ClhNHqnz8Jclg2olA%3D&amp;response-cache-control=public%2Cmax-age%3D86400"/>
          <p:cNvPicPr>
            <a:picLocks noChangeAspect="1"/>
          </p:cNvPicPr>
          <p:nvPr/>
        </p:nvPicPr>
        <p:blipFill>
          <a:blip r:embed="rId2"/>
          <a:stretch>
            <a:fillRect/>
          </a:stretch>
        </p:blipFill>
        <p:spPr>
          <a:xfrm>
            <a:off x="0" y="0"/>
            <a:ext cx="6096000" cy="34290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a:t>
            </a:r>
            <a:endParaRPr lang="en-US" dirty="0"/>
          </a:p>
        </p:txBody>
      </p:sp>
      <p:sp>
        <p:nvSpPr>
          <p:cNvPr id="3" name="Content Placeholder 2"/>
          <p:cNvSpPr>
            <a:spLocks noGrp="1"/>
          </p:cNvSpPr>
          <p:nvPr>
            <p:ph idx="1"/>
          </p:nvPr>
        </p:nvSpPr>
        <p:spPr/>
        <p:txBody>
          <a:bodyPr>
            <a:normAutofit lnSpcReduction="20000"/>
          </a:bodyPr>
          <a:lstStyle/>
          <a:p>
            <a:pPr marL="0" indent="0">
              <a:buNone/>
            </a:pPr>
            <a:r>
              <a:rPr lang="en-US" b="1" dirty="0"/>
              <a:t>Trust Region Policy Optimization(TRPO)</a:t>
            </a:r>
            <a:endParaRPr lang="en-US" b="1" dirty="0"/>
          </a:p>
          <a:p>
            <a:r>
              <a:rPr lang="en-US" dirty="0"/>
              <a:t>The agent selects actions according to a </a:t>
            </a:r>
            <a:r>
              <a:rPr lang="en-US" b="1" dirty="0"/>
              <a:t>stochastic policy</a:t>
            </a:r>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dirty="0"/>
              <a:t>Find a policy that maximizes the discounted sum of rewards over an infinite horizon</a:t>
            </a:r>
            <a:endParaRPr lang="en-US" dirty="0"/>
          </a:p>
        </p:txBody>
      </p:sp>
      <p:sp>
        <p:nvSpPr>
          <p:cNvPr id="4" name="Content Placeholder 3"/>
          <p:cNvSpPr>
            <a:spLocks noGrp="1"/>
          </p:cNvSpPr>
          <p:nvPr>
            <p:ph sz="quarter" idx="13"/>
          </p:nvPr>
        </p:nvSpPr>
        <p:spPr/>
        <p:txBody>
          <a:bodyPr/>
          <a:lstStyle/>
          <a:p>
            <a:r>
              <a:rPr lang="en-US" dirty="0"/>
              <a:t>Reinforc</a:t>
            </a:r>
            <a:r>
              <a:rPr lang="en-US" dirty="0"/>
              <a:t>ement Learning</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334E55B0-647D-440b-865C-3EC943EB4CBC-1" descr="wpsoffice"/>
          <p:cNvPicPr>
            <a:picLocks noChangeAspect="1"/>
          </p:cNvPicPr>
          <p:nvPr/>
        </p:nvPicPr>
        <p:blipFill>
          <a:blip r:embed="rId1"/>
          <a:stretch>
            <a:fillRect/>
          </a:stretch>
        </p:blipFill>
        <p:spPr>
          <a:xfrm>
            <a:off x="2099310" y="2645410"/>
            <a:ext cx="7720965" cy="1783715"/>
          </a:xfrm>
          <a:prstGeom prst="rect">
            <a:avLst/>
          </a:prstGeom>
        </p:spPr>
      </p:pic>
      <p:sp>
        <p:nvSpPr>
          <p:cNvPr id="9" name="文本框 8"/>
          <p:cNvSpPr txBox="1"/>
          <p:nvPr/>
        </p:nvSpPr>
        <p:spPr>
          <a:xfrm>
            <a:off x="1631950" y="4601845"/>
            <a:ext cx="8493125" cy="645160"/>
          </a:xfrm>
          <a:prstGeom prst="rect">
            <a:avLst/>
          </a:prstGeom>
          <a:noFill/>
        </p:spPr>
        <p:txBody>
          <a:bodyPr wrap="square" rtlCol="0">
            <a:spAutoFit/>
          </a:bodyPr>
          <a:p>
            <a:pPr algn="l"/>
            <a:r>
              <a:rPr lang="zh-CN" altLang="en-US" baseline="0" dirty="0" err="1" smtClean="0">
                <a:solidFill>
                  <a:schemeClr val="bg1"/>
                </a:solidFill>
              </a:rPr>
              <a:t>where γ ∈ (0, 1) is the discount factor</a:t>
            </a:r>
            <a:r>
              <a:rPr lang="en-US" altLang="zh-CN" baseline="0" dirty="0" err="1" smtClean="0">
                <a:solidFill>
                  <a:schemeClr val="bg1"/>
                </a:solidFill>
              </a:rPr>
              <a:t>,</a:t>
            </a:r>
            <a:r>
              <a:rPr lang="zh-CN" altLang="en-US" baseline="0" dirty="0" err="1" smtClean="0">
                <a:solidFill>
                  <a:schemeClr val="bg1"/>
                </a:solidFill>
              </a:rPr>
              <a:t> τ(π) is the trajectory</a:t>
            </a:r>
            <a:r>
              <a:rPr lang="en-US" altLang="zh-CN" baseline="0" dirty="0" err="1" smtClean="0">
                <a:solidFill>
                  <a:schemeClr val="bg1"/>
                </a:solidFill>
              </a:rPr>
              <a:t> </a:t>
            </a:r>
            <a:r>
              <a:rPr lang="zh-CN" altLang="en-US" baseline="0" dirty="0" err="1" smtClean="0">
                <a:solidFill>
                  <a:schemeClr val="bg1"/>
                </a:solidFill>
              </a:rPr>
              <a:t>distribution under policy π</a:t>
            </a:r>
            <a:r>
              <a:rPr lang="en-US" altLang="zh-CN" baseline="0" dirty="0" err="1" smtClean="0">
                <a:solidFill>
                  <a:schemeClr val="bg1"/>
                </a:solidFill>
              </a:rPr>
              <a:t>, </a:t>
            </a:r>
            <a:endParaRPr lang="en-US" altLang="zh-CN" baseline="0" dirty="0" err="1" smtClean="0">
              <a:solidFill>
                <a:schemeClr val="bg1"/>
              </a:solidFill>
            </a:endParaRPr>
          </a:p>
          <a:p>
            <a:pPr algn="l"/>
            <a:r>
              <a:rPr lang="en-US" altLang="zh-CN" baseline="0" dirty="0" err="1" smtClean="0">
                <a:solidFill>
                  <a:schemeClr val="bg1"/>
                </a:solidFill>
              </a:rPr>
              <a:t>rt is </a:t>
            </a:r>
            <a:r>
              <a:rPr lang="en-US" altLang="zh-CN" baseline="0" dirty="0" err="1" smtClean="0">
                <a:solidFill>
                  <a:schemeClr val="bg1"/>
                </a:solidFill>
              </a:rPr>
              <a:t>the scalar reward,  </a:t>
            </a:r>
            <a:endParaRPr lang="en-US" altLang="zh-CN" baseline="0" dirty="0" err="1" smtClean="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b="1" dirty="0"/>
          </a:p>
        </p:txBody>
      </p:sp>
      <p:sp>
        <p:nvSpPr>
          <p:cNvPr id="4" name="Content Placeholder 3"/>
          <p:cNvSpPr>
            <a:spLocks noGrp="1"/>
          </p:cNvSpPr>
          <p:nvPr>
            <p:ph sz="quarter" idx="13"/>
          </p:nvPr>
        </p:nvSpPr>
        <p:spPr/>
        <p:txBody>
          <a:bodyPr/>
          <a:lstStyle/>
          <a:p>
            <a:r>
              <a:rPr lang="en-US" dirty="0"/>
              <a:t>Trust Region Policy Optimization(TRPO)</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图片 7"/>
          <p:cNvPicPr>
            <a:picLocks noChangeAspect="1"/>
          </p:cNvPicPr>
          <p:nvPr/>
        </p:nvPicPr>
        <p:blipFill>
          <a:blip r:embed="rId1"/>
          <a:stretch>
            <a:fillRect/>
          </a:stretch>
        </p:blipFill>
        <p:spPr>
          <a:xfrm>
            <a:off x="1441450" y="1580515"/>
            <a:ext cx="9063990" cy="44773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a:t>
            </a:r>
            <a:endParaRPr lang="en-US" dirty="0"/>
          </a:p>
        </p:txBody>
      </p:sp>
      <p:sp>
        <p:nvSpPr>
          <p:cNvPr id="4" name="Content Placeholder 3"/>
          <p:cNvSpPr>
            <a:spLocks noGrp="1"/>
          </p:cNvSpPr>
          <p:nvPr>
            <p:ph sz="quarter" idx="13"/>
          </p:nvPr>
        </p:nvSpPr>
        <p:spPr/>
        <p:txBody>
          <a:bodyPr/>
          <a:lstStyle/>
          <a:p>
            <a:r>
              <a:rPr lang="en-US" dirty="0"/>
              <a:t>Surrogate function</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内容占位符 7"/>
          <p:cNvPicPr>
            <a:picLocks noChangeAspect="1"/>
          </p:cNvPicPr>
          <p:nvPr>
            <p:ph idx="1"/>
          </p:nvPr>
        </p:nvPicPr>
        <p:blipFill>
          <a:blip r:embed="rId1"/>
          <a:stretch>
            <a:fillRect/>
          </a:stretch>
        </p:blipFill>
        <p:spPr>
          <a:xfrm>
            <a:off x="775335" y="3329940"/>
            <a:ext cx="10610850" cy="2533650"/>
          </a:xfrm>
          <a:prstGeom prst="rect">
            <a:avLst/>
          </a:prstGeom>
        </p:spPr>
      </p:pic>
      <p:pic>
        <p:nvPicPr>
          <p:cNvPr id="10" name="334E55B0-647D-440b-865C-3EC943EB4CBC-2" descr="wpsoffice"/>
          <p:cNvPicPr>
            <a:picLocks noChangeAspect="1"/>
          </p:cNvPicPr>
          <p:nvPr/>
        </p:nvPicPr>
        <p:blipFill>
          <a:blip r:embed="rId2"/>
          <a:stretch>
            <a:fillRect/>
          </a:stretch>
        </p:blipFill>
        <p:spPr>
          <a:xfrm>
            <a:off x="537210" y="2073910"/>
            <a:ext cx="5149215" cy="499745"/>
          </a:xfrm>
          <a:prstGeom prst="rect">
            <a:avLst/>
          </a:prstGeom>
        </p:spPr>
      </p:pic>
      <p:pic>
        <p:nvPicPr>
          <p:cNvPr id="11" name="334E55B0-647D-440b-865C-3EC943EB4CBC-3" descr="wpsoffice"/>
          <p:cNvPicPr>
            <a:picLocks noChangeAspect="1"/>
          </p:cNvPicPr>
          <p:nvPr/>
        </p:nvPicPr>
        <p:blipFill>
          <a:blip r:embed="rId3"/>
          <a:stretch>
            <a:fillRect/>
          </a:stretch>
        </p:blipFill>
        <p:spPr>
          <a:xfrm>
            <a:off x="6305550" y="1517650"/>
            <a:ext cx="5290820" cy="14585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Approach / Algorithm / Method</a:t>
            </a:r>
            <a:endParaRPr lang="en-US" dirty="0"/>
          </a:p>
        </p:txBody>
      </p:sp>
      <p:sp>
        <p:nvSpPr>
          <p:cNvPr id="3" name="Content Placeholder 2"/>
          <p:cNvSpPr>
            <a:spLocks noGrp="1"/>
          </p:cNvSpPr>
          <p:nvPr>
            <p:ph idx="1"/>
          </p:nvPr>
        </p:nvSpPr>
        <p:spPr/>
        <p:txBody>
          <a:bodyPr>
            <a:normAutofit/>
          </a:bodyPr>
          <a:lstStyle/>
          <a:p>
            <a:pPr marL="0" indent="0">
              <a:buNone/>
            </a:pPr>
            <a:r>
              <a:rPr lang="en-US" b="1" dirty="0"/>
              <a:t>1-5 slides</a:t>
            </a:r>
            <a:endParaRPr lang="en-US" b="1" dirty="0"/>
          </a:p>
          <a:p>
            <a:pPr marL="0" indent="0">
              <a:buNone/>
            </a:pPr>
            <a:endParaRPr lang="en-US" dirty="0"/>
          </a:p>
          <a:p>
            <a:pPr marL="0" indent="0">
              <a:buNone/>
            </a:pPr>
            <a:r>
              <a:rPr lang="en-US" dirty="0"/>
              <a:t>Describe algorithm or framework (pseudocode and flowcharts can help)</a:t>
            </a:r>
            <a:endParaRPr lang="en-US" dirty="0"/>
          </a:p>
          <a:p>
            <a:r>
              <a:rPr lang="en-US" dirty="0"/>
              <a:t>What is the optimization objective?</a:t>
            </a:r>
            <a:endParaRPr lang="en-US" dirty="0"/>
          </a:p>
          <a:p>
            <a:r>
              <a:rPr lang="en-US" dirty="0"/>
              <a:t>What are the core technical innovations of the algorithm/framework?</a:t>
            </a:r>
            <a:endParaRPr lang="en-US" dirty="0"/>
          </a:p>
          <a:p>
            <a:pPr marL="0" indent="0">
              <a:buNone/>
            </a:pPr>
            <a:endParaRPr lang="en-US" dirty="0"/>
          </a:p>
          <a:p>
            <a:pPr marL="0" indent="0">
              <a:buNone/>
            </a:pPr>
            <a:r>
              <a:rPr lang="en-US" dirty="0"/>
              <a:t>Implementation details should be left out here, but may be discussed later if its relevant for limitations / experiments</a:t>
            </a:r>
            <a:endParaRPr lang="en-US" dirty="0"/>
          </a:p>
          <a:p>
            <a:pPr marL="0" indent="0">
              <a:buNone/>
            </a:pPr>
            <a:endParaRPr lang="en-US" b="1"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a:t>
            </a:r>
            <a:endParaRPr lang="en-US" dirty="0"/>
          </a:p>
        </p:txBody>
      </p:sp>
      <p:sp>
        <p:nvSpPr>
          <p:cNvPr id="4" name="Content Placeholder 3"/>
          <p:cNvSpPr>
            <a:spLocks noGrp="1"/>
          </p:cNvSpPr>
          <p:nvPr>
            <p:ph sz="quarter" idx="13"/>
          </p:nvPr>
        </p:nvSpPr>
        <p:spPr/>
        <p:txBody>
          <a:bodyPr/>
          <a:lstStyle/>
          <a:p>
            <a:r>
              <a:rPr lang="en-US" dirty="0"/>
              <a:t>iteration algorithm</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内容占位符 7"/>
          <p:cNvPicPr>
            <a:picLocks noChangeAspect="1"/>
          </p:cNvPicPr>
          <p:nvPr>
            <p:ph idx="1"/>
          </p:nvPr>
        </p:nvPicPr>
        <p:blipFill>
          <a:blip r:embed="rId1"/>
          <a:stretch>
            <a:fillRect/>
          </a:stretch>
        </p:blipFill>
        <p:spPr>
          <a:xfrm>
            <a:off x="2393315" y="1570990"/>
            <a:ext cx="7374255" cy="48596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a:t>
            </a:r>
            <a:endParaRPr lang="en-US" dirty="0"/>
          </a:p>
        </p:txBody>
      </p:sp>
      <p:sp>
        <p:nvSpPr>
          <p:cNvPr id="4" name="Content Placeholder 3"/>
          <p:cNvSpPr>
            <a:spLocks noGrp="1"/>
          </p:cNvSpPr>
          <p:nvPr>
            <p:ph sz="quarter" idx="13"/>
          </p:nvPr>
        </p:nvSpPr>
        <p:spPr/>
        <p:txBody>
          <a:bodyPr/>
          <a:lstStyle/>
          <a:p>
            <a:r>
              <a:rPr lang="en-US" dirty="0"/>
              <a:t>natural policy gradien</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9" name="内容占位符 8"/>
          <p:cNvPicPr>
            <a:picLocks noChangeAspect="1"/>
          </p:cNvPicPr>
          <p:nvPr>
            <p:ph idx="1"/>
          </p:nvPr>
        </p:nvPicPr>
        <p:blipFill>
          <a:blip r:embed="rId1"/>
          <a:stretch>
            <a:fillRect/>
          </a:stretch>
        </p:blipFill>
        <p:spPr>
          <a:xfrm>
            <a:off x="1286510" y="1570990"/>
            <a:ext cx="9587865" cy="48596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a:t>
            </a:r>
            <a:endParaRPr lang="en-US" dirty="0"/>
          </a:p>
        </p:txBody>
      </p:sp>
      <p:sp>
        <p:nvSpPr>
          <p:cNvPr id="3" name="Content Placeholder 2"/>
          <p:cNvSpPr>
            <a:spLocks noGrp="1"/>
          </p:cNvSpPr>
          <p:nvPr>
            <p:ph idx="1"/>
          </p:nvPr>
        </p:nvSpPr>
        <p:spPr/>
        <p:txBody>
          <a:bodyPr>
            <a:normAutofit/>
          </a:bodyPr>
          <a:lstStyle/>
          <a:p>
            <a:pPr marL="0" indent="0">
              <a:buNone/>
            </a:pPr>
            <a:r>
              <a:rPr lang="en-US" b="1" dirty="0"/>
              <a:t>Observation and action</a:t>
            </a:r>
            <a:endParaRPr lang="en-US" b="1" dirty="0"/>
          </a:p>
          <a:p>
            <a:r>
              <a:rPr lang="en-US" dirty="0"/>
              <a:t>The joint state history was essential in training a locomotion policy</a:t>
            </a:r>
            <a:endParaRPr lang="en-US" dirty="0"/>
          </a:p>
          <a:p>
            <a:pPr marL="0" indent="0">
              <a:buNone/>
            </a:pPr>
            <a:r>
              <a:rPr lang="en-US" b="1" dirty="0"/>
              <a:t>Policy training details</a:t>
            </a:r>
            <a:endParaRPr lang="en-US" b="1" dirty="0"/>
          </a:p>
          <a:p>
            <a:r>
              <a:rPr lang="en-US" dirty="0"/>
              <a:t>MLP with two hidden layers, with 256 and 128 units each and tanh nonlinearity</a:t>
            </a:r>
            <a:endParaRPr lang="en-US" dirty="0"/>
          </a:p>
          <a:p>
            <a:r>
              <a:rPr lang="en-US" dirty="0"/>
              <a:t>Bounded activation functions, such as tanh, yield less aggres_x0002_sive trajectories</a:t>
            </a:r>
            <a:endParaRPr lang="en-US" dirty="0"/>
          </a:p>
          <a:p>
            <a:pPr marL="0" indent="0">
              <a:buNone/>
            </a:pPr>
            <a:r>
              <a:rPr lang="en-US" b="1" dirty="0"/>
              <a:t>Deployment on the physical system</a:t>
            </a:r>
            <a:endParaRPr lang="en-US" b="1" dirty="0"/>
          </a:p>
        </p:txBody>
      </p:sp>
      <p:sp>
        <p:nvSpPr>
          <p:cNvPr id="4" name="Content Placeholder 3"/>
          <p:cNvSpPr>
            <a:spLocks noGrp="1"/>
          </p:cNvSpPr>
          <p:nvPr>
            <p:ph sz="quarter" idx="13"/>
          </p:nvPr>
        </p:nvSpPr>
        <p:spPr/>
        <p:txBody>
          <a:bodyPr/>
          <a:lstStyle/>
          <a:p>
            <a:r>
              <a:rPr lang="en-US" dirty="0"/>
              <a:t>Application</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Problem</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内容占位符 7"/>
          <p:cNvSpPr/>
          <p:nvPr>
            <p:ph sz="quarter" idx="13"/>
          </p:nvPr>
        </p:nvSpPr>
        <p:spPr/>
        <p:txBody>
          <a:bodyPr>
            <a:normAutofit/>
          </a:bodyPr>
          <a:p>
            <a:pPr algn="l"/>
            <a:r>
              <a:rPr lang="en-US" b="1">
                <a:solidFill>
                  <a:schemeClr val="bg1"/>
                </a:solidFill>
                <a:sym typeface="+mn-ea"/>
              </a:rPr>
              <a:t>present situation</a:t>
            </a:r>
            <a:endParaRPr lang="en-US" altLang="en-US" b="1">
              <a:solidFill>
                <a:schemeClr val="bg1"/>
              </a:solidFill>
              <a:sym typeface="+mn-ea"/>
            </a:endParaRPr>
          </a:p>
        </p:txBody>
      </p:sp>
      <p:sp>
        <p:nvSpPr>
          <p:cNvPr id="9" name="内容占位符 8"/>
          <p:cNvSpPr/>
          <p:nvPr>
            <p:ph idx="1"/>
          </p:nvPr>
        </p:nvSpPr>
        <p:spPr>
          <a:xfrm>
            <a:off x="200660" y="1570990"/>
            <a:ext cx="11304270" cy="1360170"/>
          </a:xfrm>
        </p:spPr>
        <p:txBody>
          <a:bodyPr/>
          <a:p>
            <a:r>
              <a:rPr lang="en-US">
                <a:sym typeface="+mn-ea"/>
              </a:rPr>
              <a:t>So far, reinforcement learning research for legged robots is mainly limited to simulation, and only few and comparably simple examples have been deployed on real systems.</a:t>
            </a:r>
            <a:endParaRPr lang="en-US"/>
          </a:p>
          <a:p>
            <a:pPr marL="0" indent="0">
              <a:buNone/>
            </a:pPr>
            <a:endParaRPr lang="zh-CN" altLang="en-US"/>
          </a:p>
        </p:txBody>
      </p:sp>
      <p:sp>
        <p:nvSpPr>
          <p:cNvPr id="10" name="内容占位符 7"/>
          <p:cNvSpPr/>
          <p:nvPr>
            <p:custDataLst>
              <p:tags r:id="rId1"/>
            </p:custDataLst>
          </p:nvPr>
        </p:nvSpPr>
        <p:spPr>
          <a:xfrm>
            <a:off x="200628" y="2827314"/>
            <a:ext cx="11760656" cy="5153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i="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en-US" b="1">
                <a:solidFill>
                  <a:schemeClr val="bg1"/>
                </a:solidFill>
                <a:sym typeface="+mn-ea"/>
              </a:rPr>
              <a:t>what we do</a:t>
            </a:r>
            <a:r>
              <a:rPr lang="zh-CN" altLang="en-US" b="1">
                <a:solidFill>
                  <a:schemeClr val="bg1"/>
                </a:solidFill>
                <a:sym typeface="+mn-ea"/>
              </a:rPr>
              <a:t>？</a:t>
            </a:r>
            <a:endParaRPr lang="zh-CN" altLang="en-US" b="1">
              <a:solidFill>
                <a:schemeClr val="bg1"/>
              </a:solidFill>
              <a:sym typeface="+mn-ea"/>
            </a:endParaRPr>
          </a:p>
        </p:txBody>
      </p:sp>
      <p:sp>
        <p:nvSpPr>
          <p:cNvPr id="11" name="内容占位符 8"/>
          <p:cNvSpPr/>
          <p:nvPr>
            <p:custDataLst>
              <p:tags r:id="rId2"/>
            </p:custDataLst>
          </p:nvPr>
        </p:nvSpPr>
        <p:spPr>
          <a:xfrm>
            <a:off x="327660" y="3500120"/>
            <a:ext cx="11304270" cy="136017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ym typeface="+mn-ea"/>
              </a:rPr>
              <a:t>In the present work, we report a new method for train_x0002_ing a neural network policy in simulation and transfer_x0002_ring it to a state-of-the-art legged system, thereby weleverage fast, automated, and cost-effective data gener_x0002_ation schemes.</a:t>
            </a:r>
            <a:endParaRPr lang="en-US">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Experiment1 </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文本框 3"/>
          <p:cNvSpPr txBox="1"/>
          <p:nvPr/>
        </p:nvSpPr>
        <p:spPr>
          <a:xfrm>
            <a:off x="576580" y="1210310"/>
            <a:ext cx="11497310" cy="2676525"/>
          </a:xfrm>
          <a:prstGeom prst="rect">
            <a:avLst/>
          </a:prstGeom>
          <a:noFill/>
        </p:spPr>
        <p:txBody>
          <a:bodyPr wrap="none" rtlCol="0">
            <a:spAutoFit/>
          </a:bodyPr>
          <a:p>
            <a:pPr marL="457200" indent="-457200" algn="l">
              <a:buFont typeface="Arial" panose="020B0604020202020204" pitchFamily="34" charset="0"/>
              <a:buChar char="•"/>
            </a:pPr>
            <a:r>
              <a:rPr lang="zh-CN" altLang="en-US" sz="2800" baseline="0" dirty="0" err="1" smtClean="0">
                <a:solidFill>
                  <a:schemeClr val="bg1"/>
                </a:solidFill>
              </a:rPr>
              <a:t>We first qualitatively evaluate this learned locomotion policy</a:t>
            </a:r>
            <a:r>
              <a:rPr lang="en-US" altLang="zh-CN" sz="2800" baseline="0" dirty="0" err="1" smtClean="0">
                <a:solidFill>
                  <a:schemeClr val="bg1"/>
                </a:solidFill>
              </a:rPr>
              <a:t> </a:t>
            </a:r>
            <a:r>
              <a:rPr lang="zh-CN" altLang="en-US" sz="2800" baseline="0" dirty="0" err="1" smtClean="0">
                <a:solidFill>
                  <a:schemeClr val="bg1"/>
                </a:solidFill>
              </a:rPr>
              <a:t>by giving </a:t>
            </a:r>
            <a:endParaRPr lang="zh-CN" altLang="en-US" sz="2800" baseline="0" dirty="0" err="1" smtClean="0">
              <a:solidFill>
                <a:schemeClr val="bg1"/>
              </a:solidFill>
            </a:endParaRPr>
          </a:p>
          <a:p>
            <a:pPr indent="0" algn="l">
              <a:buFont typeface="Arial" panose="020B0604020202020204" pitchFamily="34" charset="0"/>
              <a:buNone/>
            </a:pPr>
            <a:r>
              <a:rPr lang="zh-CN" altLang="en-US" sz="2800" baseline="0" dirty="0" err="1" smtClean="0">
                <a:solidFill>
                  <a:schemeClr val="bg1"/>
                </a:solidFill>
              </a:rPr>
              <a:t>random commands using a joystick. Additionally, the</a:t>
            </a:r>
            <a:r>
              <a:rPr lang="en-US" altLang="zh-CN" sz="2800" baseline="0" dirty="0" err="1" smtClean="0">
                <a:solidFill>
                  <a:schemeClr val="bg1"/>
                </a:solidFill>
              </a:rPr>
              <a:t> </a:t>
            </a:r>
            <a:r>
              <a:rPr lang="zh-CN" altLang="en-US" sz="2800" baseline="0" dirty="0" err="1" smtClean="0">
                <a:solidFill>
                  <a:schemeClr val="bg1"/>
                </a:solidFill>
              </a:rPr>
              <a:t>robot is disturbed during </a:t>
            </a:r>
            <a:endParaRPr lang="zh-CN" altLang="en-US" sz="2800" baseline="0" dirty="0" err="1" smtClean="0">
              <a:solidFill>
                <a:schemeClr val="bg1"/>
              </a:solidFill>
            </a:endParaRPr>
          </a:p>
          <a:p>
            <a:pPr indent="0" algn="l">
              <a:buFont typeface="Arial" panose="020B0604020202020204" pitchFamily="34" charset="0"/>
              <a:buNone/>
            </a:pPr>
            <a:r>
              <a:rPr lang="zh-CN" altLang="en-US" sz="2800" baseline="0" dirty="0" err="1" smtClean="0">
                <a:solidFill>
                  <a:schemeClr val="bg1"/>
                </a:solidFill>
              </a:rPr>
              <a:t>the experiment by multiple external</a:t>
            </a:r>
            <a:r>
              <a:rPr lang="en-US" altLang="zh-CN" sz="2800" baseline="0" dirty="0" err="1" smtClean="0">
                <a:solidFill>
                  <a:schemeClr val="bg1"/>
                </a:solidFill>
              </a:rPr>
              <a:t> </a:t>
            </a:r>
            <a:r>
              <a:rPr lang="zh-CN" altLang="en-US" sz="2800" baseline="0" dirty="0" err="1" smtClean="0">
                <a:solidFill>
                  <a:schemeClr val="bg1"/>
                </a:solidFill>
              </a:rPr>
              <a:t>pushes to the main body.</a:t>
            </a:r>
            <a:endParaRPr lang="zh-CN" altLang="en-US" sz="2800" baseline="0" dirty="0" err="1" smtClean="0">
              <a:solidFill>
                <a:schemeClr val="bg1"/>
              </a:solidFill>
            </a:endParaRPr>
          </a:p>
          <a:p>
            <a:pPr marL="457200" indent="-457200" algn="l">
              <a:buFont typeface="Arial" panose="020B0604020202020204" pitchFamily="34" charset="0"/>
              <a:buChar char="•"/>
            </a:pPr>
            <a:endParaRPr lang="zh-CN" altLang="en-US" sz="2800" baseline="0" dirty="0" err="1" smtClean="0">
              <a:solidFill>
                <a:schemeClr val="bg1"/>
              </a:solidFill>
            </a:endParaRPr>
          </a:p>
          <a:p>
            <a:pPr marL="457200" indent="-457200" algn="l">
              <a:buFont typeface="Arial" panose="020B0604020202020204" pitchFamily="34" charset="0"/>
              <a:buChar char="•"/>
            </a:pPr>
            <a:r>
              <a:rPr lang="en-US" altLang="zh-CN" sz="2800" baseline="0" dirty="0" err="1" smtClean="0">
                <a:solidFill>
                  <a:schemeClr val="bg1"/>
                </a:solidFill>
              </a:rPr>
              <a:t>The result show experiment without a single failure, which manifests the </a:t>
            </a:r>
            <a:endParaRPr lang="en-US" altLang="zh-CN" sz="2800" baseline="0" dirty="0" err="1" smtClean="0">
              <a:solidFill>
                <a:schemeClr val="bg1"/>
              </a:solidFill>
            </a:endParaRPr>
          </a:p>
          <a:p>
            <a:pPr indent="0" algn="l">
              <a:buFont typeface="Arial" panose="020B0604020202020204" pitchFamily="34" charset="0"/>
              <a:buNone/>
            </a:pPr>
            <a:r>
              <a:rPr lang="en-US" altLang="zh-CN" sz="2800" baseline="0" dirty="0" err="1" smtClean="0">
                <a:solidFill>
                  <a:schemeClr val="bg1"/>
                </a:solidFill>
              </a:rPr>
              <a:t>robustness of the learned policy.</a:t>
            </a:r>
            <a:endParaRPr lang="en-US" altLang="zh-CN" sz="2800" baseline="0" dirty="0" err="1" smtClean="0">
              <a:solidFill>
                <a:schemeClr val="bg1"/>
              </a:solidFill>
            </a:endParaRPr>
          </a:p>
        </p:txBody>
      </p:sp>
      <p:pic>
        <p:nvPicPr>
          <p:cNvPr id="3" name="图片 2"/>
          <p:cNvPicPr>
            <a:picLocks noChangeAspect="1"/>
          </p:cNvPicPr>
          <p:nvPr>
            <p:custDataLst>
              <p:tags r:id="rId1"/>
            </p:custDataLst>
          </p:nvPr>
        </p:nvPicPr>
        <p:blipFill>
          <a:blip r:embed="rId2"/>
          <a:stretch>
            <a:fillRect/>
          </a:stretch>
        </p:blipFill>
        <p:spPr>
          <a:xfrm>
            <a:off x="1427480" y="3816350"/>
            <a:ext cx="3493135" cy="235331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356985" y="3802380"/>
            <a:ext cx="3578225" cy="2367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2</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文本框 3"/>
          <p:cNvSpPr txBox="1"/>
          <p:nvPr>
            <p:custDataLst>
              <p:tags r:id="rId1"/>
            </p:custDataLst>
          </p:nvPr>
        </p:nvSpPr>
        <p:spPr>
          <a:xfrm>
            <a:off x="576580" y="1210310"/>
            <a:ext cx="309880" cy="521970"/>
          </a:xfrm>
          <a:prstGeom prst="rect">
            <a:avLst/>
          </a:prstGeom>
          <a:noFill/>
        </p:spPr>
        <p:txBody>
          <a:bodyPr wrap="none" rtlCol="0">
            <a:spAutoFit/>
          </a:bodyPr>
          <a:p>
            <a:pPr algn="l"/>
            <a:endParaRPr lang="en-US" altLang="zh-CN" sz="2800" baseline="0" dirty="0" err="1" smtClean="0">
              <a:solidFill>
                <a:schemeClr val="bg1"/>
              </a:solidFill>
            </a:endParaRPr>
          </a:p>
        </p:txBody>
      </p:sp>
      <p:sp>
        <p:nvSpPr>
          <p:cNvPr id="8" name="文本框 7"/>
          <p:cNvSpPr txBox="1"/>
          <p:nvPr>
            <p:custDataLst>
              <p:tags r:id="rId2"/>
            </p:custDataLst>
          </p:nvPr>
        </p:nvSpPr>
        <p:spPr>
          <a:xfrm>
            <a:off x="576580" y="1050925"/>
            <a:ext cx="11003915" cy="1814830"/>
          </a:xfrm>
          <a:prstGeom prst="rect">
            <a:avLst/>
          </a:prstGeom>
          <a:noFill/>
        </p:spPr>
        <p:txBody>
          <a:bodyPr wrap="none" rtlCol="0">
            <a:spAutoFit/>
          </a:bodyPr>
          <a:p>
            <a:pPr algn="l"/>
            <a:r>
              <a:rPr lang="en-US" altLang="zh-CN" sz="2800" baseline="0" dirty="0" err="1" smtClean="0">
                <a:solidFill>
                  <a:schemeClr val="bg1"/>
                </a:solidFill>
              </a:rPr>
              <a:t>Next, we quantitatively evaluate this learned locomotion</a:t>
            </a:r>
            <a:endParaRPr lang="en-US" altLang="zh-CN" sz="2800" baseline="0" dirty="0" err="1" smtClean="0">
              <a:solidFill>
                <a:schemeClr val="bg1"/>
              </a:solidFill>
            </a:endParaRPr>
          </a:p>
          <a:p>
            <a:pPr algn="l"/>
            <a:r>
              <a:rPr lang="en-US" altLang="zh-CN" sz="2800" baseline="0" dirty="0" err="1" smtClean="0">
                <a:solidFill>
                  <a:schemeClr val="bg1"/>
                </a:solidFill>
              </a:rPr>
              <a:t>policy by driving the robot with randomly-sampled commands</a:t>
            </a:r>
            <a:endParaRPr lang="en-US" altLang="zh-CN" sz="2800" baseline="0" dirty="0" err="1" smtClean="0">
              <a:solidFill>
                <a:schemeClr val="bg1"/>
              </a:solidFill>
            </a:endParaRPr>
          </a:p>
          <a:p>
            <a:pPr algn="l"/>
            <a:r>
              <a:rPr lang="en-US" altLang="zh-CN" sz="2800" baseline="0" dirty="0" err="1" smtClean="0">
                <a:solidFill>
                  <a:schemeClr val="bg1"/>
                </a:solidFill>
              </a:rPr>
              <a:t>The base velocity plot is shown in fig. S1. The average linear velocity error </a:t>
            </a:r>
            <a:endParaRPr lang="en-US" altLang="zh-CN" sz="2800" baseline="0" dirty="0" err="1" smtClean="0">
              <a:solidFill>
                <a:schemeClr val="bg1"/>
              </a:solidFill>
            </a:endParaRPr>
          </a:p>
          <a:p>
            <a:pPr algn="l"/>
            <a:r>
              <a:rPr lang="en-US" altLang="zh-CN" sz="2800" baseline="0" dirty="0" err="1" smtClean="0">
                <a:solidFill>
                  <a:schemeClr val="bg1"/>
                </a:solidFill>
              </a:rPr>
              <a:t>was 0.143 m/s and the average yaw rate error was 0.174 rad/s.</a:t>
            </a:r>
            <a:endParaRPr lang="en-US" altLang="zh-CN" sz="2800" baseline="0" dirty="0" err="1" smtClean="0">
              <a:solidFill>
                <a:schemeClr val="bg1"/>
              </a:solidFill>
            </a:endParaRPr>
          </a:p>
        </p:txBody>
      </p:sp>
      <p:pic>
        <p:nvPicPr>
          <p:cNvPr id="9" name="图片 8"/>
          <p:cNvPicPr>
            <a:picLocks noChangeAspect="1"/>
          </p:cNvPicPr>
          <p:nvPr>
            <p:custDataLst>
              <p:tags r:id="rId3"/>
            </p:custDataLst>
          </p:nvPr>
        </p:nvPicPr>
        <p:blipFill>
          <a:blip r:embed="rId4"/>
          <a:stretch>
            <a:fillRect/>
          </a:stretch>
        </p:blipFill>
        <p:spPr>
          <a:xfrm rot="16200000">
            <a:off x="3459480" y="2294890"/>
            <a:ext cx="3407410" cy="46462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3</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812800" y="1249680"/>
            <a:ext cx="11189335" cy="3969385"/>
          </a:xfrm>
          <a:prstGeom prst="rect">
            <a:avLst/>
          </a:prstGeom>
          <a:noFill/>
        </p:spPr>
        <p:txBody>
          <a:bodyPr wrap="none" rtlCol="0">
            <a:spAutoFit/>
          </a:bodyPr>
          <a:p>
            <a:pPr marL="457200" indent="-457200" algn="l">
              <a:buFont typeface="Arial" panose="020B0604020202020204" pitchFamily="34" charset="0"/>
              <a:buChar char="•"/>
            </a:pPr>
            <a:r>
              <a:rPr lang="zh-CN" altLang="en-US" sz="2800" baseline="0" dirty="0" err="1" smtClean="0">
                <a:solidFill>
                  <a:schemeClr val="bg1"/>
                </a:solidFill>
              </a:rPr>
              <a:t>We now compare the learned controller to the best</a:t>
            </a:r>
            <a:r>
              <a:rPr lang="en-US" altLang="zh-CN" sz="2800" baseline="0" dirty="0" err="1" smtClean="0">
                <a:solidFill>
                  <a:schemeClr val="bg1"/>
                </a:solidFill>
              </a:rPr>
              <a:t> </a:t>
            </a:r>
            <a:r>
              <a:rPr lang="zh-CN" altLang="en-US" sz="2800" baseline="0" dirty="0" err="1" smtClean="0">
                <a:solidFill>
                  <a:schemeClr val="bg1"/>
                </a:solidFill>
              </a:rPr>
              <a:t>performing </a:t>
            </a:r>
            <a:endParaRPr lang="zh-CN" altLang="en-US" sz="2800" baseline="0" dirty="0" err="1" smtClean="0">
              <a:solidFill>
                <a:schemeClr val="bg1"/>
              </a:solidFill>
            </a:endParaRPr>
          </a:p>
          <a:p>
            <a:pPr indent="0" algn="l">
              <a:buFont typeface="Arial" panose="020B0604020202020204" pitchFamily="34" charset="0"/>
              <a:buNone/>
            </a:pPr>
            <a:r>
              <a:rPr lang="zh-CN" altLang="en-US" sz="2800" baseline="0" dirty="0" err="1" smtClean="0">
                <a:solidFill>
                  <a:schemeClr val="bg1"/>
                </a:solidFill>
              </a:rPr>
              <a:t>existing locomotion controller available for ANYmal</a:t>
            </a:r>
            <a:endParaRPr lang="zh-CN" altLang="en-US" sz="2800" baseline="0" dirty="0" err="1" smtClean="0">
              <a:solidFill>
                <a:schemeClr val="bg1"/>
              </a:solidFill>
            </a:endParaRPr>
          </a:p>
          <a:p>
            <a:pPr indent="0" algn="l">
              <a:buFont typeface="Arial" panose="020B0604020202020204" pitchFamily="34" charset="0"/>
              <a:buNone/>
            </a:pPr>
            <a:r>
              <a:rPr lang="zh-CN" altLang="en-US" sz="2800" baseline="0" dirty="0" err="1" smtClean="0">
                <a:solidFill>
                  <a:schemeClr val="bg1"/>
                </a:solidFill>
              </a:rPr>
              <a:t>Movie S3 illustrates the experiments for both the</a:t>
            </a:r>
            <a:endParaRPr lang="zh-CN" altLang="en-US" sz="2800" baseline="0" dirty="0" err="1" smtClean="0">
              <a:solidFill>
                <a:schemeClr val="bg1"/>
              </a:solidFill>
            </a:endParaRPr>
          </a:p>
          <a:p>
            <a:pPr indent="0" algn="l">
              <a:buFont typeface="Arial" panose="020B0604020202020204" pitchFamily="34" charset="0"/>
              <a:buNone/>
            </a:pPr>
            <a:r>
              <a:rPr lang="zh-CN" altLang="en-US" sz="2800" baseline="0" dirty="0" err="1" smtClean="0">
                <a:solidFill>
                  <a:schemeClr val="bg1"/>
                </a:solidFill>
              </a:rPr>
              <a:t>learned policy and the model-based policy.</a:t>
            </a:r>
            <a:endParaRPr lang="zh-CN" altLang="en-US" sz="2800" baseline="0" dirty="0" err="1" smtClean="0">
              <a:solidFill>
                <a:schemeClr val="bg1"/>
              </a:solidFill>
            </a:endParaRPr>
          </a:p>
          <a:p>
            <a:pPr marL="457200" indent="-457200" algn="l">
              <a:buFont typeface="Arial" panose="020B0604020202020204" pitchFamily="34" charset="0"/>
              <a:buChar char="•"/>
            </a:pPr>
            <a:endParaRPr lang="zh-CN" altLang="en-US" sz="2800" baseline="0" dirty="0" err="1" smtClean="0">
              <a:solidFill>
                <a:schemeClr val="bg1"/>
              </a:solidFill>
            </a:endParaRPr>
          </a:p>
          <a:p>
            <a:pPr marL="457200" indent="-457200" algn="l">
              <a:buFont typeface="Arial" panose="020B0604020202020204" pitchFamily="34" charset="0"/>
              <a:buChar char="•"/>
            </a:pPr>
            <a:r>
              <a:rPr lang="en-US" altLang="zh-CN" sz="2800" baseline="0" dirty="0" err="1" smtClean="0">
                <a:solidFill>
                  <a:schemeClr val="bg1"/>
                </a:solidFill>
              </a:rPr>
              <a:t>The control performance was also evaluated and compared in</a:t>
            </a:r>
            <a:endParaRPr lang="en-US" altLang="zh-CN" sz="2800" baseline="0" dirty="0" err="1" smtClean="0">
              <a:solidFill>
                <a:schemeClr val="bg1"/>
              </a:solidFill>
            </a:endParaRPr>
          </a:p>
          <a:p>
            <a:pPr indent="0" algn="l">
              <a:buFont typeface="Arial" panose="020B0604020202020204" pitchFamily="34" charset="0"/>
              <a:buNone/>
            </a:pPr>
            <a:r>
              <a:rPr lang="en-US" altLang="zh-CN" sz="2800" baseline="0" dirty="0" err="1" smtClean="0">
                <a:solidFill>
                  <a:schemeClr val="bg1"/>
                </a:solidFill>
              </a:rPr>
              <a:t>forward running. To this end, we sent a step input of four different</a:t>
            </a:r>
            <a:endParaRPr lang="en-US" altLang="zh-CN" sz="2800" baseline="0" dirty="0" err="1" smtClean="0">
              <a:solidFill>
                <a:schemeClr val="bg1"/>
              </a:solidFill>
            </a:endParaRPr>
          </a:p>
          <a:p>
            <a:pPr indent="0" algn="l">
              <a:buFont typeface="Arial" panose="020B0604020202020204" pitchFamily="34" charset="0"/>
              <a:buNone/>
            </a:pPr>
            <a:r>
              <a:rPr lang="en-US" altLang="zh-CN" sz="2800" baseline="0" dirty="0" err="1" smtClean="0">
                <a:solidFill>
                  <a:schemeClr val="bg1"/>
                </a:solidFill>
              </a:rPr>
              <a:t>speed commands (0.25, 0.5, 0.75, and 1.0 m/s) for 4.5 s each.</a:t>
            </a:r>
            <a:endParaRPr lang="en-US" altLang="zh-CN" sz="2800" baseline="0" dirty="0" err="1" smtClean="0">
              <a:solidFill>
                <a:schemeClr val="bg1"/>
              </a:solidFill>
            </a:endParaRPr>
          </a:p>
          <a:p>
            <a:pPr indent="0" algn="l">
              <a:buFont typeface="Arial" panose="020B0604020202020204" pitchFamily="34" charset="0"/>
              <a:buNone/>
            </a:pPr>
            <a:r>
              <a:rPr lang="en-US" altLang="zh-CN" sz="2800" baseline="0" dirty="0" err="1" smtClean="0">
                <a:solidFill>
                  <a:schemeClr val="bg1"/>
                </a:solidFill>
              </a:rPr>
              <a:t>The results, including a comparison to the prior method , are shown in Fig. 2.</a:t>
            </a:r>
            <a:endParaRPr lang="en-US" altLang="zh-CN" sz="2800" baseline="0" dirty="0" err="1" smtClean="0">
              <a:solidFill>
                <a:schemeClr val="bg1"/>
              </a:solidFill>
            </a:endParaRPr>
          </a:p>
        </p:txBody>
      </p:sp>
      <p:pic>
        <p:nvPicPr>
          <p:cNvPr id="4" name="图片 3"/>
          <p:cNvPicPr>
            <a:picLocks noChangeAspect="1"/>
          </p:cNvPicPr>
          <p:nvPr>
            <p:custDataLst>
              <p:tags r:id="rId1"/>
            </p:custDataLst>
          </p:nvPr>
        </p:nvPicPr>
        <p:blipFill>
          <a:blip r:embed="rId2"/>
          <a:stretch>
            <a:fillRect/>
          </a:stretch>
        </p:blipFill>
        <p:spPr>
          <a:xfrm>
            <a:off x="9032240" y="2009140"/>
            <a:ext cx="2752725" cy="1281430"/>
          </a:xfrm>
          <a:prstGeom prst="rect">
            <a:avLst/>
          </a:prstGeom>
        </p:spPr>
      </p:pic>
      <p:sp>
        <p:nvSpPr>
          <p:cNvPr id="8" name="文本框 7"/>
          <p:cNvSpPr txBox="1"/>
          <p:nvPr/>
        </p:nvSpPr>
        <p:spPr>
          <a:xfrm>
            <a:off x="812800" y="5743575"/>
            <a:ext cx="3059430" cy="368300"/>
          </a:xfrm>
          <a:prstGeom prst="rect">
            <a:avLst/>
          </a:prstGeom>
          <a:noFill/>
        </p:spPr>
        <p:txBody>
          <a:bodyPr wrap="none" rtlCol="0" anchor="t">
            <a:spAutoFit/>
          </a:bodyPr>
          <a:p>
            <a:pPr algn="l"/>
            <a:r>
              <a:rPr lang="en-US" altLang="zh-CN" dirty="0" err="1" smtClean="0">
                <a:solidFill>
                  <a:schemeClr val="bg1"/>
                </a:solidFill>
                <a:sym typeface="+mn-ea"/>
                <a:hlinkClick r:id="rId3" action="ppaction://hlinkfile"/>
              </a:rPr>
              <a:t>https://youtu.be/aqVPyIgZ15M</a:t>
            </a:r>
            <a:endParaRPr lang="zh-CN" altLang="en-US" baseline="0" dirty="0" err="1" smtClean="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3</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文本框 7"/>
          <p:cNvSpPr txBox="1"/>
          <p:nvPr/>
        </p:nvSpPr>
        <p:spPr>
          <a:xfrm>
            <a:off x="505460" y="1243330"/>
            <a:ext cx="10081260" cy="2676525"/>
          </a:xfrm>
          <a:prstGeom prst="rect">
            <a:avLst/>
          </a:prstGeom>
          <a:noFill/>
        </p:spPr>
        <p:txBody>
          <a:bodyPr wrap="none" rtlCol="0">
            <a:spAutoFit/>
          </a:bodyPr>
          <a:p>
            <a:pPr algn="l"/>
            <a:r>
              <a:rPr lang="zh-CN" altLang="en-US" baseline="0" dirty="0" err="1" smtClean="0">
                <a:solidFill>
                  <a:schemeClr val="bg1"/>
                </a:solidFill>
              </a:rPr>
              <a:t> </a:t>
            </a:r>
            <a:r>
              <a:rPr lang="zh-CN" altLang="en-US" sz="2800" baseline="0" dirty="0" err="1" smtClean="0">
                <a:solidFill>
                  <a:schemeClr val="bg1"/>
                </a:solidFill>
              </a:rPr>
              <a:t>Figure 2B</a:t>
            </a:r>
            <a:r>
              <a:rPr lang="en-US" altLang="zh-CN" sz="2800" baseline="0" dirty="0" err="1" smtClean="0">
                <a:solidFill>
                  <a:schemeClr val="bg1"/>
                </a:solidFill>
              </a:rPr>
              <a:t> </a:t>
            </a:r>
            <a:r>
              <a:rPr lang="zh-CN" altLang="en-US" sz="2800" baseline="0" dirty="0" err="1" smtClean="0">
                <a:solidFill>
                  <a:schemeClr val="bg1"/>
                </a:solidFill>
              </a:rPr>
              <a:t>shows the velocity tracking accuracy of the policy both in </a:t>
            </a:r>
            <a:endParaRPr lang="zh-CN" altLang="en-US" sz="2800" baseline="0" dirty="0" err="1" smtClean="0">
              <a:solidFill>
                <a:schemeClr val="bg1"/>
              </a:solidFill>
            </a:endParaRPr>
          </a:p>
          <a:p>
            <a:pPr algn="l"/>
            <a:r>
              <a:rPr lang="zh-CN" altLang="en-US" sz="2800" baseline="0" dirty="0" err="1" smtClean="0">
                <a:solidFill>
                  <a:schemeClr val="bg1"/>
                </a:solidFill>
              </a:rPr>
              <a:t>simulation</a:t>
            </a:r>
            <a:r>
              <a:rPr lang="en-US" altLang="zh-CN" sz="2800" baseline="0" dirty="0" err="1" smtClean="0">
                <a:solidFill>
                  <a:schemeClr val="bg1"/>
                </a:solidFill>
              </a:rPr>
              <a:t> </a:t>
            </a:r>
            <a:r>
              <a:rPr lang="zh-CN" altLang="en-US" sz="2800" baseline="0" dirty="0" err="1" smtClean="0">
                <a:solidFill>
                  <a:schemeClr val="bg1"/>
                </a:solidFill>
              </a:rPr>
              <a:t>and on the real robot. Note that the oscillation of the</a:t>
            </a:r>
            <a:endParaRPr lang="zh-CN" altLang="en-US" sz="2800" baseline="0" dirty="0" err="1" smtClean="0">
              <a:solidFill>
                <a:schemeClr val="bg1"/>
              </a:solidFill>
            </a:endParaRPr>
          </a:p>
          <a:p>
            <a:pPr algn="l"/>
            <a:r>
              <a:rPr lang="zh-CN" altLang="en-US" sz="2800" baseline="0" dirty="0" err="1" smtClean="0">
                <a:solidFill>
                  <a:schemeClr val="bg1"/>
                </a:solidFill>
              </a:rPr>
              <a:t>observed velocity around the commanded one is a well-known</a:t>
            </a:r>
            <a:endParaRPr lang="zh-CN" altLang="en-US" sz="2800" baseline="0" dirty="0" err="1" smtClean="0">
              <a:solidFill>
                <a:schemeClr val="bg1"/>
              </a:solidFill>
            </a:endParaRPr>
          </a:p>
          <a:p>
            <a:pPr algn="l"/>
            <a:r>
              <a:rPr lang="zh-CN" altLang="en-US" sz="2800" baseline="0" dirty="0" err="1" smtClean="0">
                <a:solidFill>
                  <a:schemeClr val="bg1"/>
                </a:solidFill>
              </a:rPr>
              <a:t>phenomenon in legged systems, including humans [43]. In terms</a:t>
            </a:r>
            <a:endParaRPr lang="zh-CN" altLang="en-US" sz="2800" baseline="0" dirty="0" err="1" smtClean="0">
              <a:solidFill>
                <a:schemeClr val="bg1"/>
              </a:solidFill>
            </a:endParaRPr>
          </a:p>
          <a:p>
            <a:pPr algn="l"/>
            <a:r>
              <a:rPr lang="zh-CN" altLang="en-US" sz="2800" baseline="0" dirty="0" err="1" smtClean="0">
                <a:solidFill>
                  <a:schemeClr val="bg1"/>
                </a:solidFill>
              </a:rPr>
              <a:t>of average velocity, the learned policy has an error of 2.2 % on</a:t>
            </a:r>
            <a:endParaRPr lang="zh-CN" altLang="en-US" sz="2800" baseline="0" dirty="0" err="1" smtClean="0">
              <a:solidFill>
                <a:schemeClr val="bg1"/>
              </a:solidFill>
            </a:endParaRPr>
          </a:p>
          <a:p>
            <a:pPr algn="l"/>
            <a:r>
              <a:rPr lang="zh-CN" altLang="en-US" sz="2800" baseline="0" dirty="0" err="1" smtClean="0">
                <a:solidFill>
                  <a:schemeClr val="bg1"/>
                </a:solidFill>
              </a:rPr>
              <a:t>the real robot, 1.1 % higher than in a simulation.</a:t>
            </a:r>
            <a:endParaRPr lang="zh-CN" altLang="en-US" sz="2800" baseline="0" dirty="0" err="1" smtClean="0">
              <a:solidFill>
                <a:schemeClr val="bg1"/>
              </a:solidFill>
            </a:endParaRPr>
          </a:p>
        </p:txBody>
      </p:sp>
      <p:pic>
        <p:nvPicPr>
          <p:cNvPr id="9" name="图片 8"/>
          <p:cNvPicPr>
            <a:picLocks noChangeAspect="1"/>
          </p:cNvPicPr>
          <p:nvPr>
            <p:custDataLst>
              <p:tags r:id="rId1"/>
            </p:custDataLst>
          </p:nvPr>
        </p:nvPicPr>
        <p:blipFill>
          <a:blip r:embed="rId2"/>
          <a:stretch>
            <a:fillRect/>
          </a:stretch>
        </p:blipFill>
        <p:spPr>
          <a:xfrm>
            <a:off x="991235" y="3992245"/>
            <a:ext cx="3876675" cy="18326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3</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577850" y="1002030"/>
            <a:ext cx="10732135" cy="953135"/>
          </a:xfrm>
          <a:prstGeom prst="rect">
            <a:avLst/>
          </a:prstGeom>
          <a:noFill/>
        </p:spPr>
        <p:txBody>
          <a:bodyPr wrap="none" rtlCol="0">
            <a:spAutoFit/>
          </a:bodyPr>
          <a:p>
            <a:pPr algn="l"/>
            <a:r>
              <a:rPr lang="zh-CN" altLang="en-US" sz="2800" baseline="0" dirty="0" err="1" smtClean="0">
                <a:solidFill>
                  <a:schemeClr val="bg1"/>
                </a:solidFill>
              </a:rPr>
              <a:t>Figure 2C, 2D, and 2E compare the performance of the</a:t>
            </a:r>
            <a:r>
              <a:rPr lang="en-US" altLang="zh-CN" sz="2800" baseline="0" dirty="0" err="1" smtClean="0">
                <a:solidFill>
                  <a:schemeClr val="bg1"/>
                </a:solidFill>
              </a:rPr>
              <a:t> </a:t>
            </a:r>
            <a:r>
              <a:rPr lang="zh-CN" altLang="en-US" sz="2800" baseline="0" dirty="0" err="1" smtClean="0">
                <a:solidFill>
                  <a:schemeClr val="bg1"/>
                </a:solidFill>
              </a:rPr>
              <a:t>learned controller </a:t>
            </a:r>
            <a:endParaRPr lang="zh-CN" altLang="en-US" sz="2800" baseline="0" dirty="0" err="1" smtClean="0">
              <a:solidFill>
                <a:schemeClr val="bg1"/>
              </a:solidFill>
            </a:endParaRPr>
          </a:p>
          <a:p>
            <a:pPr algn="l"/>
            <a:r>
              <a:rPr lang="zh-CN" altLang="en-US" sz="2800" baseline="0" dirty="0" err="1" smtClean="0">
                <a:solidFill>
                  <a:schemeClr val="bg1"/>
                </a:solidFill>
              </a:rPr>
              <a:t>to the approach of Bellicoso et al. in terms</a:t>
            </a:r>
            <a:r>
              <a:rPr lang="en-US" altLang="zh-CN" sz="2800" baseline="0" dirty="0" err="1" smtClean="0">
                <a:solidFill>
                  <a:schemeClr val="bg1"/>
                </a:solidFill>
              </a:rPr>
              <a:t> </a:t>
            </a:r>
            <a:r>
              <a:rPr lang="zh-CN" altLang="en-US" sz="2800" baseline="0" dirty="0" err="1" smtClean="0">
                <a:solidFill>
                  <a:schemeClr val="bg1"/>
                </a:solidFill>
              </a:rPr>
              <a:t>of accuracy and efficiency</a:t>
            </a:r>
            <a:endParaRPr lang="zh-CN" altLang="en-US" sz="2800" baseline="0" dirty="0" err="1" smtClean="0">
              <a:solidFill>
                <a:schemeClr val="bg1"/>
              </a:solidFill>
            </a:endParaRPr>
          </a:p>
        </p:txBody>
      </p:sp>
      <p:pic>
        <p:nvPicPr>
          <p:cNvPr id="4" name="图片 3"/>
          <p:cNvPicPr>
            <a:picLocks noChangeAspect="1"/>
          </p:cNvPicPr>
          <p:nvPr>
            <p:custDataLst>
              <p:tags r:id="rId1"/>
            </p:custDataLst>
          </p:nvPr>
        </p:nvPicPr>
        <p:blipFill>
          <a:blip r:embed="rId2"/>
          <a:stretch>
            <a:fillRect/>
          </a:stretch>
        </p:blipFill>
        <p:spPr>
          <a:xfrm>
            <a:off x="732155" y="2717800"/>
            <a:ext cx="3463925" cy="221932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4507230" y="2559685"/>
            <a:ext cx="3185160" cy="253492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8257540" y="2832735"/>
            <a:ext cx="3104515" cy="21882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4</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662940" y="674370"/>
            <a:ext cx="11616690" cy="3538220"/>
          </a:xfrm>
          <a:prstGeom prst="rect">
            <a:avLst/>
          </a:prstGeom>
          <a:noFill/>
        </p:spPr>
        <p:txBody>
          <a:bodyPr wrap="square" rtlCol="0">
            <a:spAutoFit/>
          </a:bodyPr>
          <a:p>
            <a:endParaRPr lang="zh-CN" altLang="en-US" sz="2800" baseline="0" dirty="0" err="1" smtClean="0">
              <a:solidFill>
                <a:schemeClr val="bg1"/>
              </a:solidFill>
            </a:endParaRPr>
          </a:p>
          <a:p>
            <a:r>
              <a:rPr lang="zh-CN" altLang="en-US" sz="2800" baseline="0" dirty="0" err="1" smtClean="0">
                <a:solidFill>
                  <a:schemeClr val="bg1"/>
                </a:solidFill>
              </a:rPr>
              <a:t>Next, we compare our method to ablated alternatives: training</a:t>
            </a:r>
            <a:r>
              <a:rPr lang="en-US" altLang="zh-CN" sz="2800" baseline="0" dirty="0" err="1" smtClean="0">
                <a:solidFill>
                  <a:schemeClr val="bg1"/>
                </a:solidFill>
              </a:rPr>
              <a:t> </a:t>
            </a:r>
            <a:r>
              <a:rPr lang="zh-CN" altLang="en-US" sz="2800" baseline="0" dirty="0" err="1" smtClean="0">
                <a:solidFill>
                  <a:schemeClr val="bg1"/>
                </a:solidFill>
              </a:rPr>
              <a:t>with an </a:t>
            </a:r>
            <a:endParaRPr lang="zh-CN" altLang="en-US" sz="2800" baseline="0" dirty="0" err="1" smtClean="0">
              <a:solidFill>
                <a:schemeClr val="bg1"/>
              </a:solidFill>
            </a:endParaRPr>
          </a:p>
          <a:p>
            <a:r>
              <a:rPr lang="zh-CN" altLang="en-US" sz="2800" baseline="0" dirty="0" err="1" smtClean="0">
                <a:solidFill>
                  <a:schemeClr val="bg1"/>
                </a:solidFill>
              </a:rPr>
              <a:t>ideal actuator model and training with an analytical</a:t>
            </a:r>
            <a:r>
              <a:rPr lang="en-US" altLang="zh-CN" sz="2800" baseline="0" dirty="0" err="1" smtClean="0">
                <a:solidFill>
                  <a:schemeClr val="bg1"/>
                </a:solidFill>
              </a:rPr>
              <a:t> </a:t>
            </a:r>
            <a:r>
              <a:rPr lang="zh-CN" altLang="en-US" sz="2800" baseline="0" dirty="0" err="1" smtClean="0">
                <a:solidFill>
                  <a:schemeClr val="bg1"/>
                </a:solidFill>
              </a:rPr>
              <a:t>actuator model.</a:t>
            </a:r>
            <a:endParaRPr lang="zh-CN" altLang="en-US" sz="2800" baseline="0" dirty="0" err="1" smtClean="0">
              <a:solidFill>
                <a:schemeClr val="bg1"/>
              </a:solidFill>
            </a:endParaRPr>
          </a:p>
          <a:p>
            <a:r>
              <a:rPr lang="zh-CN" altLang="en-US" sz="2800" baseline="0" dirty="0" err="1" smtClean="0">
                <a:solidFill>
                  <a:schemeClr val="bg1"/>
                </a:solidFill>
              </a:rPr>
              <a:t>We observed violent shaking of the limbs, probably due to not</a:t>
            </a:r>
            <a:endParaRPr lang="zh-CN" altLang="en-US" sz="2800" baseline="0" dirty="0" err="1" smtClean="0">
              <a:solidFill>
                <a:schemeClr val="bg1"/>
              </a:solidFill>
            </a:endParaRPr>
          </a:p>
          <a:p>
            <a:r>
              <a:rPr lang="zh-CN" altLang="en-US" sz="2800" baseline="0" dirty="0" err="1" smtClean="0">
                <a:solidFill>
                  <a:schemeClr val="bg1"/>
                </a:solidFill>
              </a:rPr>
              <a:t>accounting for various delays properly. Even though the analytical model contains multiple delay sources that are tuned using</a:t>
            </a:r>
            <a:r>
              <a:rPr lang="en-US" altLang="zh-CN" sz="2800" baseline="0" dirty="0" err="1" smtClean="0">
                <a:solidFill>
                  <a:schemeClr val="bg1"/>
                </a:solidFill>
              </a:rPr>
              <a:t> </a:t>
            </a:r>
            <a:r>
              <a:rPr lang="zh-CN" altLang="en-US" sz="2800" baseline="0" dirty="0" err="1" smtClean="0">
                <a:solidFill>
                  <a:schemeClr val="bg1"/>
                </a:solidFill>
              </a:rPr>
              <a:t>real data, accurately modeling all delay sources is complicated</a:t>
            </a:r>
            <a:r>
              <a:rPr lang="en-US" altLang="zh-CN" sz="2800" baseline="0" dirty="0" err="1" smtClean="0">
                <a:solidFill>
                  <a:schemeClr val="bg1"/>
                </a:solidFill>
              </a:rPr>
              <a:t> </a:t>
            </a:r>
            <a:r>
              <a:rPr lang="zh-CN" altLang="en-US" sz="2800" baseline="0" dirty="0" err="1" smtClean="0">
                <a:solidFill>
                  <a:schemeClr val="bg1"/>
                </a:solidFill>
              </a:rPr>
              <a:t>when the actuator has limited bandwidth</a:t>
            </a:r>
            <a:endParaRPr lang="zh-CN" altLang="en-US" sz="2800" baseline="0" dirty="0" err="1" smtClean="0">
              <a:solidFill>
                <a:schemeClr val="bg1"/>
              </a:solidFill>
            </a:endParaRPr>
          </a:p>
        </p:txBody>
      </p:sp>
      <p:pic>
        <p:nvPicPr>
          <p:cNvPr id="4" name="图片 3"/>
          <p:cNvPicPr>
            <a:picLocks noChangeAspect="1"/>
          </p:cNvPicPr>
          <p:nvPr/>
        </p:nvPicPr>
        <p:blipFill>
          <a:blip r:embed="rId1"/>
          <a:stretch>
            <a:fillRect/>
          </a:stretch>
        </p:blipFill>
        <p:spPr>
          <a:xfrm>
            <a:off x="2840355" y="4001770"/>
            <a:ext cx="3619500" cy="2274570"/>
          </a:xfrm>
          <a:prstGeom prst="rect">
            <a:avLst/>
          </a:prstGeom>
        </p:spPr>
      </p:pic>
      <p:pic>
        <p:nvPicPr>
          <p:cNvPr id="100" name="图片 99"/>
          <p:cNvPicPr/>
          <p:nvPr/>
        </p:nvPicPr>
        <p:blipFill>
          <a:blip r:embed="rId2"/>
          <a:stretch>
            <a:fillRect/>
          </a:stretch>
        </p:blipFill>
        <p:spPr>
          <a:xfrm>
            <a:off x="7378700" y="4001135"/>
            <a:ext cx="3467735" cy="227520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5</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819785" y="1118870"/>
            <a:ext cx="3669665" cy="521970"/>
          </a:xfrm>
          <a:prstGeom prst="rect">
            <a:avLst/>
          </a:prstGeom>
          <a:noFill/>
        </p:spPr>
        <p:txBody>
          <a:bodyPr wrap="none" rtlCol="0">
            <a:spAutoFit/>
          </a:bodyPr>
          <a:p>
            <a:pPr algn="l"/>
            <a:r>
              <a:rPr lang="zh-CN" altLang="en-US" sz="2800" b="1" baseline="0" dirty="0" err="1" smtClean="0">
                <a:solidFill>
                  <a:schemeClr val="bg1"/>
                </a:solidFill>
              </a:rPr>
              <a:t>High-speed locomotion</a:t>
            </a:r>
            <a:endParaRPr lang="zh-CN" altLang="en-US" sz="2800" b="1" baseline="0" dirty="0" err="1" smtClean="0">
              <a:solidFill>
                <a:schemeClr val="bg1"/>
              </a:solidFill>
            </a:endParaRPr>
          </a:p>
        </p:txBody>
      </p:sp>
      <p:sp>
        <p:nvSpPr>
          <p:cNvPr id="4" name="文本框 3"/>
          <p:cNvSpPr txBox="1"/>
          <p:nvPr/>
        </p:nvSpPr>
        <p:spPr>
          <a:xfrm>
            <a:off x="749300" y="1779270"/>
            <a:ext cx="10923905" cy="3046095"/>
          </a:xfrm>
          <a:prstGeom prst="rect">
            <a:avLst/>
          </a:prstGeom>
          <a:noFill/>
        </p:spPr>
        <p:txBody>
          <a:bodyPr wrap="none" rtlCol="0">
            <a:spAutoFit/>
          </a:bodyPr>
          <a:p>
            <a:pPr algn="l"/>
            <a:r>
              <a:rPr lang="zh-CN" altLang="en-US" sz="2400" baseline="0" dirty="0" err="1" smtClean="0">
                <a:solidFill>
                  <a:schemeClr val="bg1"/>
                </a:solidFill>
              </a:rPr>
              <a:t>The current speed record</a:t>
            </a:r>
            <a:r>
              <a:rPr lang="en-US" altLang="zh-CN" sz="2400" baseline="0" dirty="0" err="1" smtClean="0">
                <a:solidFill>
                  <a:schemeClr val="bg1"/>
                </a:solidFill>
              </a:rPr>
              <a:t> </a:t>
            </a:r>
            <a:r>
              <a:rPr lang="zh-CN" altLang="en-US" sz="2400" baseline="0" dirty="0" err="1" smtClean="0">
                <a:solidFill>
                  <a:schemeClr val="bg1"/>
                </a:solidFill>
              </a:rPr>
              <a:t>on ANYmal is 1.2 m/s and has been set using the flying trot</a:t>
            </a:r>
            <a:endParaRPr lang="zh-CN" altLang="en-US" sz="2400" baseline="0" dirty="0" err="1" smtClean="0">
              <a:solidFill>
                <a:schemeClr val="bg1"/>
              </a:solidFill>
            </a:endParaRPr>
          </a:p>
          <a:p>
            <a:pPr algn="l"/>
            <a:r>
              <a:rPr lang="zh-CN" altLang="en-US" sz="2400" baseline="0" dirty="0" err="1" smtClean="0">
                <a:solidFill>
                  <a:schemeClr val="bg1"/>
                </a:solidFill>
              </a:rPr>
              <a:t>gait . Although this may not seem high, it is 50 % faster thanthe previous speed record</a:t>
            </a:r>
            <a:endParaRPr lang="zh-CN" altLang="en-US" sz="2400" baseline="0" dirty="0" err="1" smtClean="0">
              <a:solidFill>
                <a:schemeClr val="bg1"/>
              </a:solidFill>
            </a:endParaRPr>
          </a:p>
          <a:p>
            <a:pPr algn="l"/>
            <a:r>
              <a:rPr lang="zh-CN" altLang="en-US" sz="2400" baseline="0" dirty="0" err="1" smtClean="0">
                <a:solidFill>
                  <a:schemeClr val="bg1"/>
                </a:solidFill>
              </a:rPr>
              <a:t> on the platform . Such velocities</a:t>
            </a:r>
            <a:r>
              <a:rPr lang="en-US" altLang="zh-CN" sz="2400" baseline="0" dirty="0" err="1" smtClean="0">
                <a:solidFill>
                  <a:schemeClr val="bg1"/>
                </a:solidFill>
              </a:rPr>
              <a:t> </a:t>
            </a:r>
            <a:r>
              <a:rPr lang="zh-CN" altLang="en-US" sz="2400" baseline="0" dirty="0" err="1" smtClean="0">
                <a:solidFill>
                  <a:schemeClr val="bg1"/>
                </a:solidFill>
              </a:rPr>
              <a:t>are challenging to reach via conventional controller </a:t>
            </a:r>
            <a:endParaRPr lang="zh-CN" altLang="en-US" sz="2400" baseline="0" dirty="0" err="1" smtClean="0">
              <a:solidFill>
                <a:schemeClr val="bg1"/>
              </a:solidFill>
            </a:endParaRPr>
          </a:p>
          <a:p>
            <a:pPr algn="l"/>
            <a:r>
              <a:rPr lang="zh-CN" altLang="en-US" sz="2400" baseline="0" dirty="0" err="1" smtClean="0">
                <a:solidFill>
                  <a:schemeClr val="bg1"/>
                </a:solidFill>
              </a:rPr>
              <a:t>design while</a:t>
            </a:r>
            <a:r>
              <a:rPr lang="en-US" altLang="zh-CN" sz="2400" baseline="0" dirty="0" err="1" smtClean="0">
                <a:solidFill>
                  <a:schemeClr val="bg1"/>
                </a:solidFill>
              </a:rPr>
              <a:t> </a:t>
            </a:r>
            <a:r>
              <a:rPr lang="zh-CN" altLang="en-US" sz="2400" baseline="0" dirty="0" err="1" smtClean="0">
                <a:solidFill>
                  <a:schemeClr val="bg1"/>
                </a:solidFill>
              </a:rPr>
              <a:t>respecting all limits of the hardware.</a:t>
            </a:r>
            <a:endParaRPr lang="zh-CN" altLang="en-US" sz="2400" baseline="0" dirty="0" err="1" smtClean="0">
              <a:solidFill>
                <a:schemeClr val="bg1"/>
              </a:solidFill>
            </a:endParaRPr>
          </a:p>
          <a:p>
            <a:pPr algn="l"/>
            <a:r>
              <a:rPr lang="zh-CN" altLang="en-US" sz="2400" baseline="0" dirty="0" err="1" smtClean="0">
                <a:solidFill>
                  <a:schemeClr val="bg1"/>
                </a:solidFill>
              </a:rPr>
              <a:t>We have used the presented methodology to train a high</a:t>
            </a:r>
            <a:r>
              <a:rPr lang="en-US" altLang="zh-CN" sz="2400" baseline="0" dirty="0" err="1" smtClean="0">
                <a:solidFill>
                  <a:schemeClr val="bg1"/>
                </a:solidFill>
              </a:rPr>
              <a:t> </a:t>
            </a:r>
            <a:r>
              <a:rPr lang="zh-CN" altLang="en-US" sz="2400" baseline="0" dirty="0" err="1" smtClean="0">
                <a:solidFill>
                  <a:schemeClr val="bg1"/>
                </a:solidFill>
              </a:rPr>
              <a:t>speed locomotion controller. </a:t>
            </a:r>
            <a:endParaRPr lang="zh-CN" altLang="en-US" sz="2400" baseline="0" dirty="0" err="1" smtClean="0">
              <a:solidFill>
                <a:schemeClr val="bg1"/>
              </a:solidFill>
            </a:endParaRPr>
          </a:p>
          <a:p>
            <a:pPr algn="l"/>
            <a:r>
              <a:rPr lang="zh-CN" altLang="en-US" sz="2400" baseline="0" dirty="0" err="1" smtClean="0">
                <a:solidFill>
                  <a:schemeClr val="bg1"/>
                </a:solidFill>
              </a:rPr>
              <a:t>This controller was tested on the</a:t>
            </a:r>
            <a:r>
              <a:rPr lang="en-US" altLang="zh-CN" sz="2400" baseline="0" dirty="0" err="1" smtClean="0">
                <a:solidFill>
                  <a:schemeClr val="bg1"/>
                </a:solidFill>
              </a:rPr>
              <a:t> </a:t>
            </a:r>
            <a:r>
              <a:rPr lang="zh-CN" altLang="en-US" sz="2400" baseline="0" dirty="0" err="1" smtClean="0">
                <a:solidFill>
                  <a:schemeClr val="bg1"/>
                </a:solidFill>
              </a:rPr>
              <a:t>physical system by slowly increasing the commanded</a:t>
            </a:r>
            <a:endParaRPr lang="zh-CN" altLang="en-US" sz="2400" baseline="0" dirty="0" err="1" smtClean="0">
              <a:solidFill>
                <a:schemeClr val="bg1"/>
              </a:solidFill>
            </a:endParaRPr>
          </a:p>
          <a:p>
            <a:pPr algn="l"/>
            <a:r>
              <a:rPr lang="zh-CN" altLang="en-US" sz="2400" baseline="0" dirty="0" err="1" smtClean="0">
                <a:solidFill>
                  <a:schemeClr val="bg1"/>
                </a:solidFill>
              </a:rPr>
              <a:t> velocity</a:t>
            </a:r>
            <a:r>
              <a:rPr lang="en-US" altLang="zh-CN" sz="2400" baseline="0" dirty="0" err="1" smtClean="0">
                <a:solidFill>
                  <a:schemeClr val="bg1"/>
                </a:solidFill>
              </a:rPr>
              <a:t> </a:t>
            </a:r>
            <a:r>
              <a:rPr lang="zh-CN" altLang="en-US" sz="2400" baseline="0" dirty="0" err="1" smtClean="0">
                <a:solidFill>
                  <a:schemeClr val="bg1"/>
                </a:solidFill>
              </a:rPr>
              <a:t>to 1.6 m/s and lowering it to zero after 10 meters. The forward</a:t>
            </a:r>
            <a:r>
              <a:rPr lang="en-US" altLang="zh-CN" sz="2400" baseline="0" dirty="0" err="1" smtClean="0">
                <a:solidFill>
                  <a:schemeClr val="bg1"/>
                </a:solidFill>
              </a:rPr>
              <a:t> </a:t>
            </a:r>
            <a:r>
              <a:rPr lang="zh-CN" altLang="en-US" sz="2400" baseline="0" dirty="0" err="1" smtClean="0">
                <a:solidFill>
                  <a:schemeClr val="bg1"/>
                </a:solidFill>
              </a:rPr>
              <a:t>speed and joint </a:t>
            </a:r>
            <a:endParaRPr lang="zh-CN" altLang="en-US" sz="2400" baseline="0" dirty="0" err="1" smtClean="0">
              <a:solidFill>
                <a:schemeClr val="bg1"/>
              </a:solidFill>
            </a:endParaRPr>
          </a:p>
          <a:p>
            <a:pPr algn="l"/>
            <a:r>
              <a:rPr lang="zh-CN" altLang="en-US" sz="2400" baseline="0" dirty="0" err="1" smtClean="0">
                <a:solidFill>
                  <a:schemeClr val="bg1"/>
                </a:solidFill>
              </a:rPr>
              <a:t>velocities/torques are shown in Fig. 3.</a:t>
            </a:r>
            <a:endParaRPr lang="zh-CN" altLang="en-US" sz="2400" baseline="0" dirty="0" err="1" smtClean="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5</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4" name="图片 3"/>
          <p:cNvPicPr>
            <a:picLocks noChangeAspect="1"/>
          </p:cNvPicPr>
          <p:nvPr>
            <p:custDataLst>
              <p:tags r:id="rId1"/>
            </p:custDataLst>
          </p:nvPr>
        </p:nvPicPr>
        <p:blipFill>
          <a:blip r:embed="rId2"/>
          <a:srcRect l="4095" t="1991" r="3349"/>
          <a:stretch>
            <a:fillRect/>
          </a:stretch>
        </p:blipFill>
        <p:spPr>
          <a:xfrm>
            <a:off x="643255" y="1002030"/>
            <a:ext cx="4105910" cy="448818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4832350" y="1129665"/>
            <a:ext cx="3653790" cy="4233545"/>
          </a:xfrm>
          <a:prstGeom prst="rect">
            <a:avLst/>
          </a:prstGeom>
        </p:spPr>
      </p:pic>
      <p:sp>
        <p:nvSpPr>
          <p:cNvPr id="9" name="文本框 8"/>
          <p:cNvSpPr txBox="1"/>
          <p:nvPr/>
        </p:nvSpPr>
        <p:spPr>
          <a:xfrm>
            <a:off x="8569325" y="1399540"/>
            <a:ext cx="2950845" cy="4399915"/>
          </a:xfrm>
          <a:prstGeom prst="rect">
            <a:avLst/>
          </a:prstGeom>
          <a:noFill/>
        </p:spPr>
        <p:txBody>
          <a:bodyPr wrap="square" rtlCol="0">
            <a:spAutoFit/>
          </a:bodyPr>
          <a:p>
            <a:pPr algn="l"/>
            <a:r>
              <a:rPr lang="zh-CN" altLang="en-US" sz="2000" b="1" baseline="0" dirty="0" err="1" smtClean="0">
                <a:solidFill>
                  <a:schemeClr val="bg1"/>
                </a:solidFill>
              </a:rPr>
              <a:t>Fig. 3. Evaluation of the trained policy for high-speed loco_x0002_motion. (A) Forward velocity of ANYmal. (B) Joint velocities.(C) Joint torques. (D) Gait pattern. The abbreviations stand for</a:t>
            </a:r>
            <a:endParaRPr lang="zh-CN" altLang="en-US" sz="2000" b="1" baseline="0" dirty="0" err="1" smtClean="0">
              <a:solidFill>
                <a:schemeClr val="bg1"/>
              </a:solidFill>
            </a:endParaRPr>
          </a:p>
          <a:p>
            <a:pPr algn="l"/>
            <a:r>
              <a:rPr lang="zh-CN" altLang="en-US" sz="2000" b="1" baseline="0" dirty="0" err="1" smtClean="0">
                <a:solidFill>
                  <a:schemeClr val="bg1"/>
                </a:solidFill>
              </a:rPr>
              <a:t>Left Front (LF) leg, Right Front (RF) leg, Left Hind (LH) leg,and Right Hind (RH) leg, respectively</a:t>
            </a:r>
            <a:endParaRPr lang="zh-CN" altLang="en-US" sz="2000" b="1" baseline="0" dirty="0" err="1"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5</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406400" y="1406525"/>
            <a:ext cx="11584305" cy="2676525"/>
          </a:xfrm>
          <a:prstGeom prst="rect">
            <a:avLst/>
          </a:prstGeom>
          <a:noFill/>
        </p:spPr>
        <p:txBody>
          <a:bodyPr wrap="none" rtlCol="0">
            <a:spAutoFit/>
          </a:bodyPr>
          <a:p>
            <a:pPr algn="l"/>
            <a:r>
              <a:rPr lang="zh-CN" altLang="en-US" sz="2400" baseline="0" dirty="0" err="1" smtClean="0">
                <a:solidFill>
                  <a:schemeClr val="bg1"/>
                </a:solidFill>
              </a:rPr>
              <a:t>Even state-of-the-art methods</a:t>
            </a:r>
            <a:r>
              <a:rPr lang="en-US" altLang="zh-CN" sz="2400" baseline="0" dirty="0" err="1" smtClean="0">
                <a:solidFill>
                  <a:schemeClr val="bg1"/>
                </a:solidFill>
              </a:rPr>
              <a:t> </a:t>
            </a:r>
            <a:r>
              <a:rPr lang="zh-CN" altLang="en-US" sz="2400" baseline="0" dirty="0" err="1" smtClean="0">
                <a:solidFill>
                  <a:schemeClr val="bg1"/>
                </a:solidFill>
              </a:rPr>
              <a:t>cannot limit the actuation during planning due to limitations</a:t>
            </a:r>
            <a:endParaRPr lang="zh-CN" altLang="en-US" sz="2400" baseline="0" dirty="0" err="1" smtClean="0">
              <a:solidFill>
                <a:schemeClr val="bg1"/>
              </a:solidFill>
            </a:endParaRPr>
          </a:p>
          <a:p>
            <a:pPr algn="l"/>
            <a:r>
              <a:rPr lang="zh-CN" altLang="en-US" sz="2400" baseline="0" dirty="0" err="1" smtClean="0">
                <a:solidFill>
                  <a:schemeClr val="bg1"/>
                </a:solidFill>
              </a:rPr>
              <a:t> of their planning module. Modules in their controllers are</a:t>
            </a:r>
            <a:r>
              <a:rPr lang="en-US" altLang="zh-CN" sz="2400" baseline="0" dirty="0" err="1" smtClean="0">
                <a:solidFill>
                  <a:schemeClr val="bg1"/>
                </a:solidFill>
              </a:rPr>
              <a:t> </a:t>
            </a:r>
            <a:r>
              <a:rPr lang="zh-CN" altLang="en-US" sz="2400" baseline="0" dirty="0" err="1" smtClean="0">
                <a:solidFill>
                  <a:schemeClr val="bg1"/>
                </a:solidFill>
              </a:rPr>
              <a:t>not aware of the constraints in </a:t>
            </a:r>
            <a:endParaRPr lang="zh-CN" altLang="en-US" sz="2400" baseline="0" dirty="0" err="1" smtClean="0">
              <a:solidFill>
                <a:schemeClr val="bg1"/>
              </a:solidFill>
            </a:endParaRPr>
          </a:p>
          <a:p>
            <a:pPr algn="l"/>
            <a:r>
              <a:rPr lang="zh-CN" altLang="en-US" sz="2400" baseline="0" dirty="0" err="1" smtClean="0">
                <a:solidFill>
                  <a:schemeClr val="bg1"/>
                </a:solidFill>
              </a:rPr>
              <a:t>the later stages and, consequently,their outputs may not be realizable on the physical system</a:t>
            </a:r>
            <a:endParaRPr lang="zh-CN" altLang="en-US" sz="2400" baseline="0" dirty="0" err="1" smtClean="0">
              <a:solidFill>
                <a:schemeClr val="bg1"/>
              </a:solidFill>
            </a:endParaRPr>
          </a:p>
          <a:p>
            <a:pPr algn="l"/>
            <a:r>
              <a:rPr lang="zh-CN" altLang="en-US" sz="2400" baseline="0" dirty="0" err="1" smtClean="0">
                <a:solidFill>
                  <a:schemeClr val="bg1"/>
                </a:solidFill>
              </a:rPr>
              <a:t>in Fig. 3D</a:t>
            </a:r>
            <a:r>
              <a:rPr lang="en-US" altLang="zh-CN" sz="2400" baseline="0" dirty="0" err="1" smtClean="0">
                <a:solidFill>
                  <a:schemeClr val="bg1"/>
                </a:solidFill>
              </a:rPr>
              <a:t> is distinct from the one exhibited by the command-conditioned locomotion </a:t>
            </a:r>
            <a:endParaRPr lang="en-US" altLang="zh-CN" sz="2400" baseline="0" dirty="0" err="1" smtClean="0">
              <a:solidFill>
                <a:schemeClr val="bg1"/>
              </a:solidFill>
            </a:endParaRPr>
          </a:p>
          <a:p>
            <a:pPr algn="l"/>
            <a:r>
              <a:rPr lang="en-US" altLang="zh-CN" sz="2400" baseline="0" dirty="0" err="1" smtClean="0">
                <a:solidFill>
                  <a:schemeClr val="bg1"/>
                </a:solidFill>
              </a:rPr>
              <a:t>controller. It is close to a flying trot but with significantly longer flight phase and asymmetric</a:t>
            </a:r>
            <a:endParaRPr lang="en-US" altLang="zh-CN" sz="2400" baseline="0" dirty="0" err="1" smtClean="0">
              <a:solidFill>
                <a:schemeClr val="bg1"/>
              </a:solidFill>
            </a:endParaRPr>
          </a:p>
          <a:p>
            <a:pPr algn="l"/>
            <a:r>
              <a:rPr lang="en-US" altLang="zh-CN" sz="2400" baseline="0" dirty="0" err="1" smtClean="0">
                <a:solidFill>
                  <a:schemeClr val="bg1"/>
                </a:solidFill>
              </a:rPr>
              <a:t> flight phase duration.. This is not a commonly observed gait pattern in nature and we suspect</a:t>
            </a:r>
            <a:endParaRPr lang="en-US" altLang="zh-CN" sz="2400" baseline="0" dirty="0" err="1" smtClean="0">
              <a:solidFill>
                <a:schemeClr val="bg1"/>
              </a:solidFill>
            </a:endParaRPr>
          </a:p>
          <a:p>
            <a:pPr algn="l"/>
            <a:r>
              <a:rPr lang="en-US" altLang="zh-CN" sz="2400" baseline="0" dirty="0" err="1" smtClean="0">
                <a:solidFill>
                  <a:schemeClr val="bg1"/>
                </a:solidFill>
              </a:rPr>
              <a:t> that it is among multiple near-optimal solution modes for this task.</a:t>
            </a:r>
            <a:endParaRPr lang="en-US" altLang="zh-CN" sz="2400" baseline="0" dirty="0" err="1" smtClean="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6</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551180" y="1236345"/>
            <a:ext cx="2842895" cy="460375"/>
          </a:xfrm>
          <a:prstGeom prst="rect">
            <a:avLst/>
          </a:prstGeom>
          <a:noFill/>
        </p:spPr>
        <p:txBody>
          <a:bodyPr wrap="none" rtlCol="0">
            <a:spAutoFit/>
          </a:bodyPr>
          <a:p>
            <a:pPr algn="l"/>
            <a:r>
              <a:rPr lang="zh-CN" altLang="en-US" sz="2400" b="1" baseline="0" dirty="0" err="1" smtClean="0">
                <a:solidFill>
                  <a:schemeClr val="bg1"/>
                </a:solidFill>
              </a:rPr>
              <a:t>Recovery from a fall</a:t>
            </a:r>
            <a:endParaRPr lang="zh-CN" altLang="en-US" sz="2400" b="1" baseline="0" dirty="0" err="1" smtClean="0">
              <a:solidFill>
                <a:schemeClr val="bg1"/>
              </a:solidFill>
            </a:endParaRPr>
          </a:p>
        </p:txBody>
      </p:sp>
      <p:sp>
        <p:nvSpPr>
          <p:cNvPr id="4" name="文本框 3"/>
          <p:cNvSpPr txBox="1"/>
          <p:nvPr/>
        </p:nvSpPr>
        <p:spPr>
          <a:xfrm>
            <a:off x="497840" y="1931035"/>
            <a:ext cx="11022965" cy="2676525"/>
          </a:xfrm>
          <a:prstGeom prst="rect">
            <a:avLst/>
          </a:prstGeom>
          <a:noFill/>
        </p:spPr>
        <p:txBody>
          <a:bodyPr wrap="none" rtlCol="0">
            <a:spAutoFit/>
          </a:bodyPr>
          <a:p>
            <a:pPr algn="l"/>
            <a:r>
              <a:rPr lang="zh-CN" altLang="en-US" sz="2800" baseline="0" dirty="0" err="1" smtClean="0">
                <a:solidFill>
                  <a:schemeClr val="bg1"/>
                </a:solidFill>
              </a:rPr>
              <a:t>Using the presented methodology, we trained a recovery</a:t>
            </a:r>
            <a:r>
              <a:rPr lang="en-US" altLang="zh-CN" sz="2800" baseline="0" dirty="0" err="1" smtClean="0">
                <a:solidFill>
                  <a:schemeClr val="bg1"/>
                </a:solidFill>
              </a:rPr>
              <a:t> </a:t>
            </a:r>
            <a:r>
              <a:rPr lang="zh-CN" altLang="en-US" sz="2800" baseline="0" dirty="0" err="1" smtClean="0">
                <a:solidFill>
                  <a:schemeClr val="bg1"/>
                </a:solidFill>
              </a:rPr>
              <a:t>policy and tested</a:t>
            </a:r>
            <a:endParaRPr lang="zh-CN" altLang="en-US" sz="2800" baseline="0" dirty="0" err="1" smtClean="0">
              <a:solidFill>
                <a:schemeClr val="bg1"/>
              </a:solidFill>
            </a:endParaRPr>
          </a:p>
          <a:p>
            <a:pPr algn="l"/>
            <a:r>
              <a:rPr lang="zh-CN" altLang="en-US" sz="2800" baseline="0" dirty="0" err="1" smtClean="0">
                <a:solidFill>
                  <a:schemeClr val="bg1"/>
                </a:solidFill>
              </a:rPr>
              <a:t> it on the real robot.</a:t>
            </a:r>
            <a:endParaRPr lang="zh-CN" altLang="en-US" sz="2800" baseline="0" dirty="0" err="1" smtClean="0">
              <a:solidFill>
                <a:schemeClr val="bg1"/>
              </a:solidFill>
            </a:endParaRPr>
          </a:p>
          <a:p>
            <a:pPr algn="l"/>
            <a:r>
              <a:rPr lang="zh-CN" altLang="en-US" sz="2800" baseline="0" dirty="0" err="1" smtClean="0">
                <a:solidFill>
                  <a:schemeClr val="bg1"/>
                </a:solidFill>
              </a:rPr>
              <a:t>In all tests, ANYmal successfully flipped</a:t>
            </a:r>
            <a:r>
              <a:rPr lang="en-US" altLang="zh-CN" sz="2800" baseline="0" dirty="0" err="1" smtClean="0">
                <a:solidFill>
                  <a:schemeClr val="bg1"/>
                </a:solidFill>
              </a:rPr>
              <a:t> </a:t>
            </a:r>
            <a:r>
              <a:rPr lang="zh-CN" altLang="en-US" sz="2800" baseline="0" dirty="0" err="1" smtClean="0">
                <a:solidFill>
                  <a:schemeClr val="bg1"/>
                </a:solidFill>
              </a:rPr>
              <a:t>itself upright. An example motion </a:t>
            </a:r>
            <a:endParaRPr lang="zh-CN" altLang="en-US" sz="2800" baseline="0" dirty="0" err="1" smtClean="0">
              <a:solidFill>
                <a:schemeClr val="bg1"/>
              </a:solidFill>
            </a:endParaRPr>
          </a:p>
          <a:p>
            <a:pPr algn="l"/>
            <a:r>
              <a:rPr lang="zh-CN" altLang="en-US" sz="2800" baseline="0" dirty="0" err="1" smtClean="0">
                <a:solidFill>
                  <a:schemeClr val="bg1"/>
                </a:solidFill>
              </a:rPr>
              <a:t>is shown in Fig. 4. These</a:t>
            </a:r>
            <a:r>
              <a:rPr lang="en-US" altLang="zh-CN" sz="2800" baseline="0" dirty="0" err="1" smtClean="0">
                <a:solidFill>
                  <a:schemeClr val="bg1"/>
                </a:solidFill>
              </a:rPr>
              <a:t> </a:t>
            </a:r>
            <a:r>
              <a:rPr lang="zh-CN" altLang="en-US" sz="2800" baseline="0" dirty="0" err="1" smtClean="0">
                <a:solidFill>
                  <a:schemeClr val="bg1"/>
                </a:solidFill>
              </a:rPr>
              <a:t>agile and dynamic behaviors demonstrate that our </a:t>
            </a:r>
            <a:endParaRPr lang="zh-CN" altLang="en-US" sz="2800" baseline="0" dirty="0" err="1" smtClean="0">
              <a:solidFill>
                <a:schemeClr val="bg1"/>
              </a:solidFill>
            </a:endParaRPr>
          </a:p>
          <a:p>
            <a:pPr algn="l"/>
            <a:r>
              <a:rPr lang="zh-CN" altLang="en-US" sz="2800" baseline="0" dirty="0" err="1" smtClean="0">
                <a:solidFill>
                  <a:schemeClr val="bg1"/>
                </a:solidFill>
              </a:rPr>
              <a:t>approach is</a:t>
            </a:r>
            <a:r>
              <a:rPr lang="en-US" altLang="zh-CN" sz="2800" baseline="0" dirty="0" err="1" smtClean="0">
                <a:solidFill>
                  <a:schemeClr val="bg1"/>
                </a:solidFill>
              </a:rPr>
              <a:t> </a:t>
            </a:r>
            <a:r>
              <a:rPr lang="zh-CN" altLang="en-US" sz="2800" baseline="0" dirty="0" err="1" smtClean="0">
                <a:solidFill>
                  <a:schemeClr val="bg1"/>
                </a:solidFill>
              </a:rPr>
              <a:t>able to learn performant controllers for tasks that are difficult or</a:t>
            </a:r>
            <a:endParaRPr lang="zh-CN" altLang="en-US" sz="2800" baseline="0" dirty="0" err="1" smtClean="0">
              <a:solidFill>
                <a:schemeClr val="bg1"/>
              </a:solidFill>
            </a:endParaRPr>
          </a:p>
          <a:p>
            <a:pPr algn="l"/>
            <a:r>
              <a:rPr lang="zh-CN" altLang="en-US" sz="2800" baseline="0" dirty="0" err="1" smtClean="0">
                <a:solidFill>
                  <a:schemeClr val="bg1"/>
                </a:solidFill>
              </a:rPr>
              <a:t>impossible to address with prior methods.</a:t>
            </a:r>
            <a:endParaRPr lang="zh-CN" altLang="en-US" sz="2800" baseline="0" dirty="0" err="1"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Problem</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2" name="文本框 11"/>
          <p:cNvSpPr txBox="1"/>
          <p:nvPr/>
        </p:nvSpPr>
        <p:spPr>
          <a:xfrm>
            <a:off x="808355" y="1369695"/>
            <a:ext cx="10835640" cy="829945"/>
          </a:xfrm>
          <a:prstGeom prst="rect">
            <a:avLst/>
          </a:prstGeom>
          <a:noFill/>
        </p:spPr>
        <p:txBody>
          <a:bodyPr wrap="square" rtlCol="0">
            <a:spAutoFit/>
          </a:bodyPr>
          <a:p>
            <a:r>
              <a:rPr lang="zh-CN" altLang="en-US" baseline="0" dirty="0" err="1" smtClean="0">
                <a:solidFill>
                  <a:schemeClr val="bg1"/>
                </a:solidFill>
              </a:rPr>
              <a:t> </a:t>
            </a:r>
            <a:r>
              <a:rPr lang="zh-CN" altLang="en-US" sz="2400" baseline="0" dirty="0" err="1" smtClean="0">
                <a:solidFill>
                  <a:schemeClr val="bg1"/>
                </a:solidFill>
              </a:rPr>
              <a:t>Legged systems have the potential to perform any</a:t>
            </a:r>
            <a:r>
              <a:rPr lang="en-US" altLang="zh-CN" sz="2400" baseline="0" dirty="0" err="1" smtClean="0">
                <a:solidFill>
                  <a:schemeClr val="bg1"/>
                </a:solidFill>
              </a:rPr>
              <a:t> </a:t>
            </a:r>
            <a:r>
              <a:rPr lang="zh-CN" altLang="en-US" sz="2400" baseline="0" dirty="0" err="1" smtClean="0">
                <a:solidFill>
                  <a:schemeClr val="bg1"/>
                </a:solidFill>
              </a:rPr>
              <a:t>physical activity humans and animals are capable of.</a:t>
            </a:r>
            <a:endParaRPr lang="zh-CN" altLang="en-US" sz="2400" baseline="0" dirty="0" err="1" smtClean="0">
              <a:solidFill>
                <a:schemeClr val="bg1"/>
              </a:solidFill>
            </a:endParaRPr>
          </a:p>
        </p:txBody>
      </p:sp>
      <p:pic>
        <p:nvPicPr>
          <p:cNvPr id="100" name="图片 99"/>
          <p:cNvPicPr/>
          <p:nvPr>
            <p:custDataLst>
              <p:tags r:id="rId1"/>
            </p:custDataLst>
          </p:nvPr>
        </p:nvPicPr>
        <p:blipFill>
          <a:blip r:embed="rId2"/>
          <a:stretch>
            <a:fillRect/>
          </a:stretch>
        </p:blipFill>
        <p:spPr>
          <a:xfrm>
            <a:off x="8640445" y="2774315"/>
            <a:ext cx="3253740" cy="1937385"/>
          </a:xfrm>
          <a:prstGeom prst="rect">
            <a:avLst/>
          </a:prstGeom>
          <a:noFill/>
          <a:ln w="9525">
            <a:noFill/>
          </a:ln>
        </p:spPr>
      </p:pic>
      <p:sp>
        <p:nvSpPr>
          <p:cNvPr id="13" name="文本框 12"/>
          <p:cNvSpPr txBox="1"/>
          <p:nvPr/>
        </p:nvSpPr>
        <p:spPr>
          <a:xfrm>
            <a:off x="833120" y="5070475"/>
            <a:ext cx="2887980" cy="368300"/>
          </a:xfrm>
          <a:prstGeom prst="rect">
            <a:avLst/>
          </a:prstGeom>
          <a:noFill/>
        </p:spPr>
        <p:txBody>
          <a:bodyPr wrap="none" rtlCol="0">
            <a:spAutoFit/>
          </a:bodyPr>
          <a:p>
            <a:r>
              <a:rPr lang="en-US" altLang="zh-CN" baseline="0" dirty="0" err="1" smtClean="0">
                <a:solidFill>
                  <a:schemeClr val="bg1"/>
                </a:solidFill>
              </a:rPr>
              <a:t>Big dog by</a:t>
            </a:r>
            <a:r>
              <a:rPr lang="zh-CN" altLang="en-US" baseline="0" dirty="0" err="1" smtClean="0">
                <a:solidFill>
                  <a:schemeClr val="bg1"/>
                </a:solidFill>
              </a:rPr>
              <a:t> Boston Dynamics</a:t>
            </a:r>
            <a:endParaRPr lang="zh-CN" altLang="en-US" baseline="0" dirty="0" err="1" smtClean="0">
              <a:solidFill>
                <a:schemeClr val="bg1"/>
              </a:solidFill>
            </a:endParaRPr>
          </a:p>
        </p:txBody>
      </p:sp>
      <p:pic>
        <p:nvPicPr>
          <p:cNvPr id="101" name="图片 100"/>
          <p:cNvPicPr/>
          <p:nvPr>
            <p:custDataLst>
              <p:tags r:id="rId3"/>
            </p:custDataLst>
          </p:nvPr>
        </p:nvPicPr>
        <p:blipFill>
          <a:blip r:embed="rId4"/>
          <a:stretch>
            <a:fillRect/>
          </a:stretch>
        </p:blipFill>
        <p:spPr>
          <a:xfrm>
            <a:off x="4645025" y="2769870"/>
            <a:ext cx="3254375" cy="1946910"/>
          </a:xfrm>
          <a:prstGeom prst="rect">
            <a:avLst/>
          </a:prstGeom>
          <a:noFill/>
          <a:ln w="9525">
            <a:noFill/>
          </a:ln>
        </p:spPr>
      </p:pic>
      <p:sp>
        <p:nvSpPr>
          <p:cNvPr id="14" name="文本框 13"/>
          <p:cNvSpPr txBox="1"/>
          <p:nvPr>
            <p:custDataLst>
              <p:tags r:id="rId5"/>
            </p:custDataLst>
          </p:nvPr>
        </p:nvSpPr>
        <p:spPr>
          <a:xfrm>
            <a:off x="5248910" y="5070475"/>
            <a:ext cx="1694180" cy="368300"/>
          </a:xfrm>
          <a:prstGeom prst="rect">
            <a:avLst/>
          </a:prstGeom>
          <a:noFill/>
        </p:spPr>
        <p:txBody>
          <a:bodyPr wrap="none" rtlCol="0">
            <a:spAutoFit/>
          </a:bodyPr>
          <a:p>
            <a:r>
              <a:rPr lang="en-US" altLang="zh-CN" baseline="0" dirty="0" err="1" smtClean="0">
                <a:solidFill>
                  <a:schemeClr val="bg1"/>
                </a:solidFill>
              </a:rPr>
              <a:t>Cheetah by</a:t>
            </a:r>
            <a:r>
              <a:rPr lang="zh-CN" altLang="en-US" baseline="0" dirty="0" err="1" smtClean="0">
                <a:solidFill>
                  <a:schemeClr val="bg1"/>
                </a:solidFill>
              </a:rPr>
              <a:t> </a:t>
            </a:r>
            <a:r>
              <a:rPr lang="en-US" altLang="zh-CN" baseline="0" dirty="0" err="1" smtClean="0">
                <a:solidFill>
                  <a:schemeClr val="bg1"/>
                </a:solidFill>
              </a:rPr>
              <a:t>MIT</a:t>
            </a:r>
            <a:endParaRPr lang="en-US" altLang="zh-CN" baseline="0" dirty="0" err="1" smtClean="0">
              <a:solidFill>
                <a:schemeClr val="bg1"/>
              </a:solidFill>
            </a:endParaRPr>
          </a:p>
        </p:txBody>
      </p:sp>
      <p:pic>
        <p:nvPicPr>
          <p:cNvPr id="102" name="图片 101"/>
          <p:cNvPicPr/>
          <p:nvPr>
            <p:custDataLst>
              <p:tags r:id="rId6"/>
            </p:custDataLst>
          </p:nvPr>
        </p:nvPicPr>
        <p:blipFill>
          <a:blip r:embed="rId7"/>
          <a:stretch>
            <a:fillRect/>
          </a:stretch>
        </p:blipFill>
        <p:spPr>
          <a:xfrm>
            <a:off x="833120" y="2774157"/>
            <a:ext cx="2857500" cy="2033587"/>
          </a:xfrm>
          <a:prstGeom prst="rect">
            <a:avLst/>
          </a:prstGeom>
          <a:noFill/>
          <a:ln w="9525">
            <a:noFill/>
          </a:ln>
        </p:spPr>
      </p:pic>
      <p:sp>
        <p:nvSpPr>
          <p:cNvPr id="15" name="文本框 14"/>
          <p:cNvSpPr txBox="1"/>
          <p:nvPr>
            <p:custDataLst>
              <p:tags r:id="rId8"/>
            </p:custDataLst>
          </p:nvPr>
        </p:nvSpPr>
        <p:spPr>
          <a:xfrm>
            <a:off x="8756650" y="5141595"/>
            <a:ext cx="3021330" cy="368300"/>
          </a:xfrm>
          <a:prstGeom prst="rect">
            <a:avLst/>
          </a:prstGeom>
          <a:noFill/>
        </p:spPr>
        <p:txBody>
          <a:bodyPr wrap="none" rtlCol="0">
            <a:spAutoFit/>
          </a:bodyPr>
          <a:p>
            <a:pPr algn="l"/>
            <a:r>
              <a:rPr lang="en-US" altLang="zh-CN" baseline="0" dirty="0" err="1" smtClean="0">
                <a:solidFill>
                  <a:schemeClr val="bg1"/>
                </a:solidFill>
              </a:rPr>
              <a:t>SpotMini by</a:t>
            </a:r>
            <a:r>
              <a:rPr lang="zh-CN" altLang="en-US" baseline="0" dirty="0" err="1" smtClean="0">
                <a:solidFill>
                  <a:schemeClr val="bg1"/>
                </a:solidFill>
              </a:rPr>
              <a:t> Boston Dynamics</a:t>
            </a:r>
            <a:endParaRPr lang="zh-CN" altLang="en-US" baseline="0" dirty="0" err="1" smtClean="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Experiment 6</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551180" y="1124585"/>
            <a:ext cx="2842895" cy="460375"/>
          </a:xfrm>
          <a:prstGeom prst="rect">
            <a:avLst/>
          </a:prstGeom>
          <a:noFill/>
        </p:spPr>
        <p:txBody>
          <a:bodyPr wrap="none" rtlCol="0">
            <a:spAutoFit/>
          </a:bodyPr>
          <a:p>
            <a:pPr algn="l"/>
            <a:r>
              <a:rPr lang="zh-CN" altLang="en-US" sz="2400" b="1" baseline="0" dirty="0" err="1" smtClean="0">
                <a:solidFill>
                  <a:schemeClr val="bg1"/>
                </a:solidFill>
              </a:rPr>
              <a:t>Recovery from a fall</a:t>
            </a:r>
            <a:endParaRPr lang="zh-CN" altLang="en-US" sz="2400" b="1" baseline="0" dirty="0" err="1" smtClean="0">
              <a:solidFill>
                <a:schemeClr val="bg1"/>
              </a:solidFill>
            </a:endParaRPr>
          </a:p>
        </p:txBody>
      </p:sp>
      <p:pic>
        <p:nvPicPr>
          <p:cNvPr id="9" name="图片 8" descr="%42855HSN$X0}W$S9NP~RPS"/>
          <p:cNvPicPr>
            <a:picLocks noChangeAspect="1"/>
          </p:cNvPicPr>
          <p:nvPr/>
        </p:nvPicPr>
        <p:blipFill>
          <a:blip r:embed="rId1"/>
          <a:stretch>
            <a:fillRect/>
          </a:stretch>
        </p:blipFill>
        <p:spPr>
          <a:xfrm>
            <a:off x="1163955" y="1653540"/>
            <a:ext cx="3742055" cy="2165985"/>
          </a:xfrm>
          <a:prstGeom prst="rect">
            <a:avLst/>
          </a:prstGeom>
        </p:spPr>
      </p:pic>
      <p:pic>
        <p:nvPicPr>
          <p:cNvPr id="10" name="图片 9" descr="9W2C@`99)612_BMZ`Y2C4$G"/>
          <p:cNvPicPr>
            <a:picLocks noChangeAspect="1"/>
          </p:cNvPicPr>
          <p:nvPr/>
        </p:nvPicPr>
        <p:blipFill>
          <a:blip r:embed="rId2"/>
          <a:stretch>
            <a:fillRect/>
          </a:stretch>
        </p:blipFill>
        <p:spPr>
          <a:xfrm>
            <a:off x="6339840" y="1652905"/>
            <a:ext cx="3868420" cy="2167255"/>
          </a:xfrm>
          <a:prstGeom prst="rect">
            <a:avLst/>
          </a:prstGeom>
        </p:spPr>
      </p:pic>
      <p:pic>
        <p:nvPicPr>
          <p:cNvPr id="11" name="图片 10" descr="{33MO~%UAWDLJ]X]ZHV_%QL"/>
          <p:cNvPicPr>
            <a:picLocks noChangeAspect="1"/>
          </p:cNvPicPr>
          <p:nvPr/>
        </p:nvPicPr>
        <p:blipFill>
          <a:blip r:embed="rId3"/>
          <a:stretch>
            <a:fillRect/>
          </a:stretch>
        </p:blipFill>
        <p:spPr>
          <a:xfrm>
            <a:off x="1182370" y="3905250"/>
            <a:ext cx="3723640" cy="2352040"/>
          </a:xfrm>
          <a:prstGeom prst="rect">
            <a:avLst/>
          </a:prstGeom>
        </p:spPr>
      </p:pic>
      <p:pic>
        <p:nvPicPr>
          <p:cNvPr id="12" name="图片 11" descr="9I@C4FY9JF]2~CIQZ80D1SD"/>
          <p:cNvPicPr>
            <a:picLocks noChangeAspect="1"/>
          </p:cNvPicPr>
          <p:nvPr/>
        </p:nvPicPr>
        <p:blipFill>
          <a:blip r:embed="rId4"/>
          <a:stretch>
            <a:fillRect/>
          </a:stretch>
        </p:blipFill>
        <p:spPr>
          <a:xfrm>
            <a:off x="6339840" y="3905250"/>
            <a:ext cx="3869055" cy="23983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Discussion </a:t>
            </a:r>
            <a:endParaRPr lang="en-US" dirty="0"/>
          </a:p>
        </p:txBody>
      </p:sp>
      <p:sp>
        <p:nvSpPr>
          <p:cNvPr id="3" name="Content Placeholder 2"/>
          <p:cNvSpPr>
            <a:spLocks noGrp="1"/>
          </p:cNvSpPr>
          <p:nvPr>
            <p:ph idx="1"/>
          </p:nvPr>
        </p:nvSpPr>
        <p:spPr>
          <a:xfrm>
            <a:off x="200628" y="1312887"/>
            <a:ext cx="11760000" cy="4860000"/>
          </a:xfrm>
        </p:spPr>
        <p:txBody>
          <a:bodyPr>
            <a:normAutofit lnSpcReduction="20000"/>
          </a:bodyPr>
          <a:lstStyle/>
          <a:p>
            <a:pPr marL="0" indent="0">
              <a:buNone/>
            </a:pPr>
            <a:endParaRPr lang="en-US" dirty="0"/>
          </a:p>
          <a:p>
            <a:pPr marL="0" indent="0">
              <a:buNone/>
            </a:pPr>
            <a:r>
              <a:rPr lang="en-US" b="1" dirty="0">
                <a:latin typeface="Times New Roman Bold" panose="02020603050405020304" charset="0"/>
                <a:cs typeface="Times New Roman Bold" panose="02020603050405020304" charset="0"/>
              </a:rPr>
              <a:t>Outstanding: </a:t>
            </a:r>
            <a:endParaRPr lang="en-US" b="1" dirty="0">
              <a:latin typeface="Times New Roman Bold" panose="02020603050405020304" charset="0"/>
              <a:cs typeface="Times New Roman Bold" panose="02020603050405020304" charset="0"/>
            </a:endParaRPr>
          </a:p>
          <a:p>
            <a:pPr marL="0" indent="0">
              <a:buNone/>
            </a:pPr>
            <a:endParaRPr lang="en-US" b="1" dirty="0">
              <a:latin typeface="Times New Roman Bold" panose="02020603050405020304" charset="0"/>
              <a:cs typeface="Times New Roman Bold" panose="02020603050405020304" charset="0"/>
            </a:endParaRPr>
          </a:p>
          <a:p>
            <a:r>
              <a:rPr lang="en-US" dirty="0"/>
              <a:t>A more economical and convenient way to control.</a:t>
            </a:r>
            <a:endParaRPr lang="en-US" dirty="0"/>
          </a:p>
          <a:p>
            <a:r>
              <a:rPr lang="en-US" dirty="0"/>
              <a:t>The simulation and learning framework used can be applied to any rigid body system, making it more versatile.</a:t>
            </a:r>
            <a:endParaRPr lang="en-US" dirty="0"/>
          </a:p>
          <a:p>
            <a:endParaRPr lang="en-US" dirty="0"/>
          </a:p>
          <a:p>
            <a:pPr marL="0" indent="0">
              <a:buNone/>
            </a:pPr>
            <a:r>
              <a:rPr lang="en-US" dirty="0"/>
              <a:t>In summary, such a framework can be applied to the development of </a:t>
            </a:r>
            <a:r>
              <a:rPr lang="en-US" b="1" u="sng" dirty="0">
                <a:latin typeface="Times New Roman Bold" panose="02020603050405020304" charset="0"/>
                <a:cs typeface="Times New Roman Bold" panose="02020603050405020304" charset="0"/>
              </a:rPr>
              <a:t>complex functions for rigid-body robots in more complex and challenging environments</a:t>
            </a:r>
            <a:endParaRPr lang="en-US" b="1" u="sng" dirty="0">
              <a:latin typeface="Times New Roman Bold" panose="02020603050405020304" charset="0"/>
              <a:cs typeface="Times New Roman Bold" panose="02020603050405020304" charset="0"/>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Discussion </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内容占位符 7"/>
          <p:cNvPicPr>
            <a:picLocks noChangeAspect="1"/>
          </p:cNvPicPr>
          <p:nvPr>
            <p:ph idx="1"/>
          </p:nvPr>
        </p:nvPicPr>
        <p:blipFill>
          <a:blip r:embed="rId1"/>
          <a:stretch>
            <a:fillRect/>
          </a:stretch>
        </p:blipFill>
        <p:spPr>
          <a:xfrm>
            <a:off x="1235075" y="1156335"/>
            <a:ext cx="9690735" cy="485965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Limitations </a:t>
            </a:r>
            <a:r>
              <a:rPr lang="en-US" altLang="en-GB" dirty="0"/>
              <a:t>and future work</a:t>
            </a:r>
            <a:r>
              <a:rPr lang="en-GB" dirty="0"/>
              <a:t> </a:t>
            </a:r>
            <a:endParaRPr lang="en-US" dirty="0"/>
          </a:p>
        </p:txBody>
      </p:sp>
      <p:sp>
        <p:nvSpPr>
          <p:cNvPr id="3" name="Content Placeholder 2"/>
          <p:cNvSpPr>
            <a:spLocks noGrp="1"/>
          </p:cNvSpPr>
          <p:nvPr>
            <p:ph idx="1"/>
          </p:nvPr>
        </p:nvSpPr>
        <p:spPr/>
        <p:txBody>
          <a:bodyPr>
            <a:noAutofit/>
          </a:bodyPr>
          <a:lstStyle/>
          <a:p>
            <a:pPr marL="114300" indent="-342900" algn="l">
              <a:buClrTx/>
              <a:buSzTx/>
            </a:pPr>
            <a:r>
              <a:rPr lang="en-US" sz="2400" dirty="0"/>
              <a:t>Model accuracy: Despite efforts to accurately model the physical components and drive systems of the robot, discrepancies may still exist between the model and the actual system. This can lead to poor performance and safety issues if not properly addressed.</a:t>
            </a:r>
            <a:endParaRPr lang="en-US" sz="2400" dirty="0"/>
          </a:p>
          <a:p>
            <a:pPr marL="114300" indent="-342900" algn="l">
              <a:buClrTx/>
              <a:buSzTx/>
            </a:pPr>
            <a:endParaRPr lang="en-US" sz="2400" dirty="0"/>
          </a:p>
          <a:p>
            <a:pPr marL="114300" indent="-342900" algn="l">
              <a:buClrTx/>
              <a:buSzTx/>
            </a:pPr>
            <a:r>
              <a:rPr lang="en-US" sz="2400" dirty="0"/>
              <a:t>Time and resource intensive: Modeling the physical components and drive systems of a robot can be a time-consuming and resource-intensive process, especially for complex robots like ANYmal. This can lead to longer and more costly development times.</a:t>
            </a:r>
            <a:endParaRPr lang="en-US" sz="2400" dirty="0"/>
          </a:p>
          <a:p>
            <a:pPr marL="114300" indent="-342900" algn="l">
              <a:buClrTx/>
              <a:buSzTx/>
            </a:pPr>
            <a:endParaRPr lang="en-US" sz="2400" dirty="0"/>
          </a:p>
          <a:p>
            <a:pPr marL="114300" indent="-342900" algn="l">
              <a:buClrTx/>
              <a:buSzTx/>
            </a:pPr>
            <a:r>
              <a:rPr lang="en-US" sz="2400" dirty="0"/>
              <a:t>Difficulty in modeling certain components: Certain physical components, such as deformed objects or assemblies with complex geometry, may be difficult to model accurately using CAD software. This can lead to errors in the model and affect performance.</a:t>
            </a:r>
            <a:endParaRPr lang="en-US" sz="2400" dirty="0"/>
          </a:p>
          <a:p>
            <a:pPr marL="114300" indent="-342900" algn="l">
              <a:buClrTx/>
              <a:buSzTx/>
            </a:pPr>
            <a:endParaRPr lang="en-US" sz="24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Limitations </a:t>
            </a:r>
            <a:r>
              <a:rPr lang="en-US" altLang="en-GB" dirty="0"/>
              <a:t>and future work</a:t>
            </a:r>
            <a:r>
              <a:rPr lang="en-GB" dirty="0"/>
              <a:t> </a:t>
            </a:r>
            <a:endParaRPr lang="en-US" dirty="0"/>
          </a:p>
        </p:txBody>
      </p:sp>
      <p:sp>
        <p:nvSpPr>
          <p:cNvPr id="3" name="Content Placeholder 2"/>
          <p:cNvSpPr>
            <a:spLocks noGrp="1"/>
          </p:cNvSpPr>
          <p:nvPr>
            <p:ph idx="1"/>
          </p:nvPr>
        </p:nvSpPr>
        <p:spPr>
          <a:xfrm>
            <a:off x="200628" y="998562"/>
            <a:ext cx="11760000" cy="4860000"/>
          </a:xfrm>
        </p:spPr>
        <p:txBody>
          <a:bodyPr>
            <a:normAutofit fontScale="90000"/>
          </a:bodyPr>
          <a:lstStyle/>
          <a:p>
            <a:pPr marL="0" algn="l">
              <a:buClrTx/>
              <a:buSzTx/>
              <a:buNone/>
            </a:pPr>
            <a:endParaRPr lang="en-US" dirty="0"/>
          </a:p>
          <a:p>
            <a:pPr marL="114300" indent="-342900" algn="l">
              <a:buClrTx/>
              <a:buSzTx/>
            </a:pPr>
            <a:r>
              <a:rPr lang="en-US" dirty="0">
                <a:sym typeface="+mn-ea"/>
              </a:rPr>
              <a:t>Complexity of drive systems: Certain types of drive systems, such as hydraulic drives with coupled dynamics, may be difficult to model accurately using drive networks. This can lead to performance degradation and safety issues.</a:t>
            </a:r>
            <a:endParaRPr lang="en-US" dirty="0">
              <a:sym typeface="+mn-ea"/>
            </a:endParaRPr>
          </a:p>
          <a:p>
            <a:pPr marL="114300" indent="-342900" algn="l">
              <a:buClrTx/>
              <a:buSzTx/>
            </a:pPr>
            <a:endParaRPr lang="en-US" dirty="0">
              <a:sym typeface="+mn-ea"/>
            </a:endParaRPr>
          </a:p>
          <a:p>
            <a:pPr marL="114300" indent="-342900" algn="l">
              <a:buClrTx/>
              <a:buSzTx/>
            </a:pPr>
            <a:r>
              <a:rPr lang="en-US" dirty="0">
                <a:sym typeface="+mn-ea"/>
              </a:rPr>
              <a:t>Limited adaptability: Models are often based on assumptions and may not be able to adapt to changes in robot design or environment. This may limit the flexibility of the robot and require further modeling work in the future.</a:t>
            </a:r>
            <a:endParaRPr lang="en-US" dirty="0">
              <a:sym typeface="+mn-ea"/>
            </a:endParaRPr>
          </a:p>
          <a:p>
            <a:pPr marL="0" indent="0" algn="l">
              <a:buClrTx/>
              <a:buSzTx/>
              <a:buNone/>
            </a:pPr>
            <a:endParaRPr lang="en-US" dirty="0"/>
          </a:p>
          <a:p>
            <a:pPr marL="114300" indent="-342900" algn="l">
              <a:buClrTx/>
              <a:buSzTx/>
            </a:pPr>
            <a:r>
              <a:rPr lang="en-US" dirty="0"/>
              <a:t>A single neural network trained in a single training session exhibits a single aspect of behavior that cannot be generalized across multiple tasks. Introducing </a:t>
            </a:r>
            <a:r>
              <a:rPr lang="en-US" b="1" dirty="0">
                <a:latin typeface="Times New Roman Bold" panose="02020603050405020304" charset="0"/>
                <a:cs typeface="Times New Roman Bold" panose="02020603050405020304" charset="0"/>
              </a:rPr>
              <a:t>hierarchical structures</a:t>
            </a:r>
            <a:r>
              <a:rPr lang="en-US" dirty="0"/>
              <a:t> in policy networks can remedy this and is a promising avenue for future work.</a:t>
            </a:r>
            <a:endParaRPr lang="en-US" dirty="0"/>
          </a:p>
          <a:p>
            <a:pPr marL="0" indent="0">
              <a:buNone/>
            </a:pP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Summary</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Main convern: How to construct a more general and easy-tuning controller of a robot.</a:t>
            </a:r>
            <a:endParaRPr lang="en-US" dirty="0"/>
          </a:p>
          <a:p>
            <a:r>
              <a:rPr lang="en-US" dirty="0"/>
              <a:t>Limits: Complicate models result in t</a:t>
            </a:r>
            <a:r>
              <a:rPr lang="en-US" dirty="0">
                <a:sym typeface="+mn-ea"/>
              </a:rPr>
              <a:t>ime consuming and lots of constrains</a:t>
            </a:r>
            <a:endParaRPr lang="en-US" dirty="0"/>
          </a:p>
          <a:p>
            <a:r>
              <a:rPr lang="en-US" dirty="0"/>
              <a:t>State of art: The most novelty of this method is the use of a four-step approach that integrates physical parameter identification, actuator modeling, and policy training to create a control policy for a physical system. </a:t>
            </a:r>
            <a:endParaRPr lang="en-US" dirty="0"/>
          </a:p>
          <a:p>
            <a:r>
              <a:rPr lang="en-US" dirty="0"/>
              <a:t>This method enables the creation of control policies that can operate directly on the physical system, improving the accuracy and effectiveness of the control while reducing the need for calibration or fine-tuning of the control policy.</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SUSTech Design + Learning Lab</a:t>
            </a:r>
            <a:br>
              <a:rPr lang="en-US" dirty="0"/>
            </a:br>
            <a:endParaRPr lang="en-US" dirty="0"/>
          </a:p>
        </p:txBody>
      </p:sp>
      <p:sp>
        <p:nvSpPr>
          <p:cNvPr id="3" name="Subtitle 2"/>
          <p:cNvSpPr>
            <a:spLocks noGrp="1"/>
          </p:cNvSpPr>
          <p:nvPr>
            <p:ph type="subTitle" idx="1"/>
          </p:nvPr>
        </p:nvSpPr>
        <p:spPr/>
        <p:txBody>
          <a:bodyPr>
            <a:normAutofit/>
          </a:bodyPr>
          <a:lstStyle/>
          <a:p>
            <a:pPr marL="0" lvl="0" indent="0" algn="ctr" rtl="0">
              <a:spcBef>
                <a:spcPts val="0"/>
              </a:spcBef>
              <a:spcAft>
                <a:spcPts val="0"/>
              </a:spcAft>
              <a:buNone/>
            </a:pPr>
            <a:r>
              <a:rPr lang="zh-CN" altLang="en-US" b="1" dirty="0">
                <a:solidFill>
                  <a:schemeClr val="bg1"/>
                </a:solidFill>
                <a:sym typeface="+mn-ea"/>
              </a:rPr>
              <a:t>陈逸飞</a:t>
            </a:r>
            <a:r>
              <a:rPr lang="en-US" altLang="zh-CN" b="1" dirty="0">
                <a:solidFill>
                  <a:schemeClr val="bg1"/>
                </a:solidFill>
                <a:sym typeface="+mn-ea"/>
              </a:rPr>
              <a:t> </a:t>
            </a:r>
            <a:r>
              <a:rPr lang="zh-CN" altLang="en-US" b="1" dirty="0">
                <a:solidFill>
                  <a:schemeClr val="bg1"/>
                </a:solidFill>
                <a:sym typeface="+mn-ea"/>
              </a:rPr>
              <a:t>方艺钧</a:t>
            </a:r>
            <a:r>
              <a:rPr lang="en-US" altLang="zh-CN" b="1" dirty="0">
                <a:solidFill>
                  <a:schemeClr val="bg1"/>
                </a:solidFill>
                <a:sym typeface="+mn-ea"/>
              </a:rPr>
              <a:t> </a:t>
            </a:r>
            <a:endParaRPr lang="en-US" altLang="zh-CN" b="1" dirty="0">
              <a:solidFill>
                <a:schemeClr val="bg1"/>
              </a:solidFill>
            </a:endParaRPr>
          </a:p>
          <a:p>
            <a:pPr marL="0" lvl="0" indent="0" algn="ctr" rtl="0">
              <a:spcBef>
                <a:spcPts val="0"/>
              </a:spcBef>
              <a:spcAft>
                <a:spcPts val="0"/>
              </a:spcAft>
              <a:buNone/>
            </a:pPr>
            <a:r>
              <a:rPr lang="zh-CN" altLang="en-US" b="1" dirty="0">
                <a:solidFill>
                  <a:schemeClr val="bg1"/>
                </a:solidFill>
                <a:sym typeface="+mn-ea"/>
              </a:rPr>
              <a:t>杨德宇</a:t>
            </a:r>
            <a:r>
              <a:rPr lang="en-US" altLang="zh-CN" b="1" dirty="0">
                <a:solidFill>
                  <a:schemeClr val="bg1"/>
                </a:solidFill>
                <a:sym typeface="+mn-ea"/>
              </a:rPr>
              <a:t> </a:t>
            </a:r>
            <a:r>
              <a:rPr lang="zh-CN" altLang="en-US" b="1" dirty="0">
                <a:solidFill>
                  <a:schemeClr val="bg1"/>
                </a:solidFill>
                <a:sym typeface="+mn-ea"/>
              </a:rPr>
              <a:t>宁晨辉</a:t>
            </a:r>
            <a:r>
              <a:rPr lang="en-US" altLang="zh-CN" b="1" dirty="0">
                <a:solidFill>
                  <a:schemeClr val="bg1"/>
                </a:solidFill>
                <a:sym typeface="+mn-ea"/>
              </a:rPr>
              <a:t> </a:t>
            </a:r>
            <a:r>
              <a:rPr lang="zh-CN" altLang="en-US" b="1" dirty="0">
                <a:solidFill>
                  <a:schemeClr val="bg1"/>
                </a:solidFill>
                <a:sym typeface="+mn-ea"/>
              </a:rPr>
              <a:t>朱思颖</a:t>
            </a:r>
            <a:endParaRPr lang="en-US" dirty="0">
              <a:solidFill>
                <a:schemeClr val="bg1"/>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Problem</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3" name="文本框 12"/>
          <p:cNvSpPr txBox="1"/>
          <p:nvPr>
            <p:custDataLst>
              <p:tags r:id="rId1"/>
            </p:custDataLst>
          </p:nvPr>
        </p:nvSpPr>
        <p:spPr>
          <a:xfrm>
            <a:off x="897255" y="3644265"/>
            <a:ext cx="2880995" cy="1476375"/>
          </a:xfrm>
          <a:prstGeom prst="rect">
            <a:avLst/>
          </a:prstGeom>
          <a:noFill/>
        </p:spPr>
        <p:txBody>
          <a:bodyPr wrap="square" rtlCol="0">
            <a:spAutoFit/>
          </a:bodyPr>
          <a:p>
            <a:pPr algn="l"/>
            <a:r>
              <a:rPr lang="en-US" altLang="zh-CN" baseline="0" dirty="0" err="1" smtClean="0">
                <a:solidFill>
                  <a:schemeClr val="bg1"/>
                </a:solidFill>
              </a:rPr>
              <a:t>Big dog by</a:t>
            </a:r>
            <a:r>
              <a:rPr lang="zh-CN" altLang="en-US" baseline="0" dirty="0" err="1" smtClean="0">
                <a:solidFill>
                  <a:schemeClr val="bg1"/>
                </a:solidFill>
              </a:rPr>
              <a:t> Boston Dynamics</a:t>
            </a:r>
            <a:endParaRPr lang="zh-CN" altLang="en-US" baseline="0" dirty="0" err="1" smtClean="0">
              <a:solidFill>
                <a:schemeClr val="bg1"/>
              </a:solidFill>
            </a:endParaRPr>
          </a:p>
          <a:p>
            <a:pPr algn="l"/>
            <a:r>
              <a:rPr lang="zh-CN" altLang="en-US" baseline="0" dirty="0" err="1" smtClean="0">
                <a:solidFill>
                  <a:schemeClr val="bg1"/>
                </a:solidFill>
              </a:rPr>
              <a:t> </a:t>
            </a:r>
            <a:r>
              <a:rPr lang="en-US" altLang="zh-CN" baseline="0" dirty="0" err="1" smtClean="0">
                <a:solidFill>
                  <a:schemeClr val="bg1"/>
                </a:solidFill>
              </a:rPr>
              <a:t>large </a:t>
            </a:r>
            <a:r>
              <a:rPr lang="zh-CN" altLang="en-US" baseline="0" dirty="0" err="1" smtClean="0">
                <a:solidFill>
                  <a:schemeClr val="bg1"/>
                </a:solidFill>
              </a:rPr>
              <a:t>scale，generate smoke and noise</a:t>
            </a:r>
            <a:endParaRPr lang="zh-CN" altLang="en-US" baseline="0" dirty="0" err="1" smtClean="0">
              <a:solidFill>
                <a:schemeClr val="bg1"/>
              </a:solidFill>
            </a:endParaRPr>
          </a:p>
          <a:p>
            <a:pPr algn="l"/>
            <a:r>
              <a:rPr lang="en-US" altLang="zh-CN" baseline="0" dirty="0" err="1" smtClean="0">
                <a:solidFill>
                  <a:schemeClr val="bg1"/>
                </a:solidFill>
              </a:rPr>
              <a:t>limiting  indoor </a:t>
            </a:r>
            <a:r>
              <a:rPr lang="en-US" altLang="zh-CN" baseline="0" dirty="0" err="1" smtClean="0">
                <a:solidFill>
                  <a:schemeClr val="bg1"/>
                </a:solidFill>
              </a:rPr>
              <a:t>environment</a:t>
            </a:r>
            <a:endParaRPr lang="en-US" altLang="zh-CN" baseline="0" dirty="0" err="1" smtClean="0">
              <a:solidFill>
                <a:schemeClr val="bg1"/>
              </a:solidFill>
            </a:endParaRPr>
          </a:p>
        </p:txBody>
      </p:sp>
      <p:pic>
        <p:nvPicPr>
          <p:cNvPr id="102" name="图片 101"/>
          <p:cNvPicPr/>
          <p:nvPr>
            <p:custDataLst>
              <p:tags r:id="rId2"/>
            </p:custDataLst>
          </p:nvPr>
        </p:nvPicPr>
        <p:blipFill>
          <a:blip r:embed="rId3"/>
          <a:stretch>
            <a:fillRect/>
          </a:stretch>
        </p:blipFill>
        <p:spPr>
          <a:xfrm>
            <a:off x="993775" y="1347947"/>
            <a:ext cx="2857500" cy="2033587"/>
          </a:xfrm>
          <a:prstGeom prst="rect">
            <a:avLst/>
          </a:prstGeom>
          <a:noFill/>
          <a:ln w="9525">
            <a:noFill/>
          </a:ln>
        </p:spPr>
      </p:pic>
      <p:pic>
        <p:nvPicPr>
          <p:cNvPr id="101" name="图片 100"/>
          <p:cNvPicPr/>
          <p:nvPr>
            <p:custDataLst>
              <p:tags r:id="rId4"/>
            </p:custDataLst>
          </p:nvPr>
        </p:nvPicPr>
        <p:blipFill>
          <a:blip r:embed="rId5"/>
          <a:stretch>
            <a:fillRect/>
          </a:stretch>
        </p:blipFill>
        <p:spPr>
          <a:xfrm>
            <a:off x="4645025" y="1348105"/>
            <a:ext cx="3254375" cy="1946910"/>
          </a:xfrm>
          <a:prstGeom prst="rect">
            <a:avLst/>
          </a:prstGeom>
          <a:noFill/>
          <a:ln w="9525">
            <a:noFill/>
          </a:ln>
        </p:spPr>
      </p:pic>
      <p:sp>
        <p:nvSpPr>
          <p:cNvPr id="14" name="文本框 13"/>
          <p:cNvSpPr txBox="1"/>
          <p:nvPr>
            <p:custDataLst>
              <p:tags r:id="rId6"/>
            </p:custDataLst>
          </p:nvPr>
        </p:nvSpPr>
        <p:spPr>
          <a:xfrm>
            <a:off x="4671695" y="3641090"/>
            <a:ext cx="3227705" cy="1753235"/>
          </a:xfrm>
          <a:prstGeom prst="rect">
            <a:avLst/>
          </a:prstGeom>
          <a:noFill/>
        </p:spPr>
        <p:txBody>
          <a:bodyPr wrap="square" rtlCol="0">
            <a:spAutoFit/>
          </a:bodyPr>
          <a:p>
            <a:pPr algn="l"/>
            <a:r>
              <a:rPr lang="en-US" altLang="zh-CN" baseline="0" dirty="0" err="1" smtClean="0">
                <a:solidFill>
                  <a:schemeClr val="bg1"/>
                </a:solidFill>
              </a:rPr>
              <a:t>Cheetah by</a:t>
            </a:r>
            <a:r>
              <a:rPr lang="zh-CN" altLang="en-US" baseline="0" dirty="0" err="1" smtClean="0">
                <a:solidFill>
                  <a:schemeClr val="bg1"/>
                </a:solidFill>
              </a:rPr>
              <a:t> </a:t>
            </a:r>
            <a:r>
              <a:rPr lang="en-US" altLang="zh-CN" baseline="0" dirty="0" err="1" smtClean="0">
                <a:solidFill>
                  <a:schemeClr val="bg1"/>
                </a:solidFill>
              </a:rPr>
              <a:t>MIT</a:t>
            </a:r>
            <a:endParaRPr lang="en-US" altLang="zh-CN" baseline="0" dirty="0" err="1" smtClean="0">
              <a:solidFill>
                <a:schemeClr val="bg1"/>
              </a:solidFill>
            </a:endParaRPr>
          </a:p>
          <a:p>
            <a:pPr algn="l"/>
            <a:r>
              <a:rPr lang="en-US" altLang="zh-CN" baseline="0" dirty="0" err="1" smtClean="0">
                <a:solidFill>
                  <a:schemeClr val="bg1"/>
                </a:solidFill>
              </a:rPr>
              <a:t>has not been thoroughly evaluated with respect to battery life, turn_x0002_ing capability, mechanical robustness, and outdoor applicability</a:t>
            </a:r>
            <a:endParaRPr lang="en-US" altLang="zh-CN" baseline="0" dirty="0" err="1" smtClean="0">
              <a:solidFill>
                <a:schemeClr val="bg1"/>
              </a:solidFill>
            </a:endParaRPr>
          </a:p>
        </p:txBody>
      </p:sp>
      <p:pic>
        <p:nvPicPr>
          <p:cNvPr id="100" name="图片 99"/>
          <p:cNvPicPr/>
          <p:nvPr>
            <p:custDataLst>
              <p:tags r:id="rId7"/>
            </p:custDataLst>
          </p:nvPr>
        </p:nvPicPr>
        <p:blipFill>
          <a:blip r:embed="rId8"/>
          <a:stretch>
            <a:fillRect/>
          </a:stretch>
        </p:blipFill>
        <p:spPr>
          <a:xfrm>
            <a:off x="8640445" y="1357630"/>
            <a:ext cx="3253740" cy="1937385"/>
          </a:xfrm>
          <a:prstGeom prst="rect">
            <a:avLst/>
          </a:prstGeom>
          <a:noFill/>
          <a:ln w="9525">
            <a:noFill/>
          </a:ln>
        </p:spPr>
      </p:pic>
      <p:sp>
        <p:nvSpPr>
          <p:cNvPr id="15" name="文本框 14"/>
          <p:cNvSpPr txBox="1"/>
          <p:nvPr>
            <p:custDataLst>
              <p:tags r:id="rId9"/>
            </p:custDataLst>
          </p:nvPr>
        </p:nvSpPr>
        <p:spPr>
          <a:xfrm>
            <a:off x="8682355" y="3650615"/>
            <a:ext cx="2995295" cy="1677035"/>
          </a:xfrm>
          <a:prstGeom prst="rect">
            <a:avLst/>
          </a:prstGeom>
          <a:noFill/>
        </p:spPr>
        <p:txBody>
          <a:bodyPr wrap="none" rtlCol="0">
            <a:noAutofit/>
          </a:bodyPr>
          <a:p>
            <a:pPr algn="l"/>
            <a:r>
              <a:rPr lang="en-US" altLang="zh-CN" baseline="0" dirty="0" err="1" smtClean="0">
                <a:solidFill>
                  <a:schemeClr val="bg1"/>
                </a:solidFill>
              </a:rPr>
              <a:t>SpotMini by</a:t>
            </a:r>
            <a:r>
              <a:rPr lang="zh-CN" altLang="en-US" baseline="0" dirty="0" err="1" smtClean="0">
                <a:solidFill>
                  <a:schemeClr val="bg1"/>
                </a:solidFill>
              </a:rPr>
              <a:t> Boston Dynamics</a:t>
            </a:r>
            <a:endParaRPr lang="zh-CN" altLang="en-US" baseline="0" dirty="0" err="1" smtClean="0">
              <a:solidFill>
                <a:schemeClr val="bg1"/>
              </a:solidFill>
            </a:endParaRPr>
          </a:p>
          <a:p>
            <a:pPr algn="l"/>
            <a:r>
              <a:rPr lang="zh-CN" altLang="en-US" baseline="0" dirty="0" err="1" smtClean="0">
                <a:solidFill>
                  <a:schemeClr val="bg1"/>
                </a:solidFill>
              </a:rPr>
              <a:t>the complicated actuator design</a:t>
            </a:r>
            <a:endParaRPr lang="zh-CN" altLang="en-US" baseline="0" dirty="0" err="1" smtClean="0">
              <a:solidFill>
                <a:schemeClr val="bg1"/>
              </a:solidFill>
            </a:endParaRPr>
          </a:p>
          <a:p>
            <a:pPr algn="l"/>
            <a:r>
              <a:rPr lang="zh-CN" altLang="en-US" baseline="0" dirty="0" err="1" smtClean="0">
                <a:solidFill>
                  <a:schemeClr val="bg1"/>
                </a:solidFill>
              </a:rPr>
              <a:t> increases cost and compromises</a:t>
            </a:r>
            <a:endParaRPr lang="zh-CN" altLang="en-US" baseline="0" dirty="0" err="1" smtClean="0">
              <a:solidFill>
                <a:schemeClr val="bg1"/>
              </a:solidFill>
            </a:endParaRPr>
          </a:p>
          <a:p>
            <a:pPr algn="l"/>
            <a:r>
              <a:rPr lang="zh-CN" altLang="en-US" baseline="0" dirty="0" err="1" smtClean="0">
                <a:solidFill>
                  <a:schemeClr val="bg1"/>
                </a:solidFill>
              </a:rPr>
              <a:t>the power output of the robot.</a:t>
            </a:r>
            <a:endParaRPr lang="zh-CN" altLang="en-US" baseline="0" dirty="0" err="1" smtClean="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ym typeface="+mn-ea"/>
              </a:rPr>
              <a:t>Related Work</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649605" y="1328420"/>
            <a:ext cx="10253345" cy="4154170"/>
          </a:xfrm>
          <a:prstGeom prst="rect">
            <a:avLst/>
          </a:prstGeom>
          <a:noFill/>
        </p:spPr>
        <p:txBody>
          <a:bodyPr wrap="none" rtlCol="0">
            <a:spAutoFit/>
          </a:bodyPr>
          <a:p>
            <a:pPr algn="l"/>
            <a:r>
              <a:rPr lang="zh-CN" altLang="en-US" sz="2400" baseline="0" dirty="0" err="1" smtClean="0">
                <a:solidFill>
                  <a:schemeClr val="bg1"/>
                </a:solidFill>
              </a:rPr>
              <a:t>Designing control algorithms for these hardware platforms</a:t>
            </a:r>
            <a:endParaRPr lang="zh-CN" altLang="en-US" sz="2400" baseline="0" dirty="0" err="1" smtClean="0">
              <a:solidFill>
                <a:schemeClr val="bg1"/>
              </a:solidFill>
            </a:endParaRPr>
          </a:p>
          <a:p>
            <a:pPr algn="l"/>
            <a:r>
              <a:rPr lang="zh-CN" altLang="en-US" sz="2400" baseline="0" dirty="0" err="1" smtClean="0">
                <a:solidFill>
                  <a:schemeClr val="bg1"/>
                </a:solidFill>
              </a:rPr>
              <a:t>remains exceptionally challenging.</a:t>
            </a:r>
            <a:endParaRPr lang="zh-CN" altLang="en-US" sz="2400" baseline="0" dirty="0" err="1" smtClean="0">
              <a:solidFill>
                <a:schemeClr val="bg1"/>
              </a:solidFill>
            </a:endParaRPr>
          </a:p>
          <a:p>
            <a:pPr algn="l"/>
            <a:r>
              <a:rPr lang="en-US" altLang="zh-CN" sz="2400" baseline="0" dirty="0" err="1" smtClean="0">
                <a:solidFill>
                  <a:schemeClr val="bg1"/>
                </a:solidFill>
              </a:rPr>
              <a:t>1.</a:t>
            </a:r>
            <a:r>
              <a:rPr lang="zh-CN" altLang="en-US" sz="2400" baseline="0" dirty="0" err="1" smtClean="0">
                <a:solidFill>
                  <a:schemeClr val="bg1"/>
                </a:solidFill>
              </a:rPr>
              <a:t> high-dimensional and non-smooth systems</a:t>
            </a:r>
            <a:r>
              <a:rPr lang="en-US" altLang="zh-CN" sz="2400" baseline="0" dirty="0" err="1" smtClean="0">
                <a:solidFill>
                  <a:schemeClr val="bg1"/>
                </a:solidFill>
              </a:rPr>
              <a:t>  cause uncertainties in the dynamics </a:t>
            </a:r>
            <a:endParaRPr lang="en-US" altLang="zh-CN" sz="2400" baseline="0" dirty="0" err="1" smtClean="0">
              <a:solidFill>
                <a:schemeClr val="bg1"/>
              </a:solidFill>
            </a:endParaRPr>
          </a:p>
          <a:p>
            <a:pPr algn="l"/>
            <a:r>
              <a:rPr lang="en-US" altLang="zh-CN" sz="2400" baseline="0" dirty="0" err="1" smtClean="0">
                <a:solidFill>
                  <a:schemeClr val="bg1"/>
                </a:solidFill>
              </a:rPr>
              <a:t>2 lengthy design process and arduous parameter tuning.</a:t>
            </a:r>
            <a:endParaRPr lang="en-US" altLang="zh-CN" sz="2400" baseline="0" dirty="0" err="1" smtClean="0">
              <a:solidFill>
                <a:schemeClr val="bg1"/>
              </a:solidFill>
            </a:endParaRPr>
          </a:p>
          <a:p>
            <a:pPr algn="l"/>
            <a:endParaRPr lang="en-US" altLang="zh-CN" sz="2400" baseline="0" dirty="0" err="1" smtClean="0">
              <a:solidFill>
                <a:schemeClr val="bg1"/>
              </a:solidFill>
            </a:endParaRPr>
          </a:p>
          <a:p>
            <a:pPr algn="l"/>
            <a:r>
              <a:rPr lang="en-US" altLang="zh-CN" sz="2400" baseline="0" dirty="0" err="1" smtClean="0">
                <a:solidFill>
                  <a:schemeClr val="bg1"/>
                </a:solidFill>
              </a:rPr>
              <a:t>Popular approach</a:t>
            </a:r>
            <a:endParaRPr lang="en-US" altLang="zh-CN" sz="2400" baseline="0" dirty="0" err="1" smtClean="0">
              <a:solidFill>
                <a:schemeClr val="bg1"/>
              </a:solidFill>
            </a:endParaRPr>
          </a:p>
          <a:p>
            <a:pPr algn="l"/>
            <a:r>
              <a:rPr lang="en-US" altLang="zh-CN" sz="2400" baseline="0" dirty="0" err="1" smtClean="0">
                <a:solidFill>
                  <a:schemeClr val="bg1"/>
                </a:solidFill>
              </a:rPr>
              <a:t>controlling physical legged systems is modular controller design</a:t>
            </a:r>
            <a:endParaRPr lang="en-US" altLang="zh-CN" sz="2400" baseline="0" dirty="0" err="1" smtClean="0">
              <a:solidFill>
                <a:schemeClr val="bg1"/>
              </a:solidFill>
            </a:endParaRPr>
          </a:p>
          <a:p>
            <a:pPr algn="l"/>
            <a:endParaRPr lang="en-US" altLang="zh-CN" sz="2400" baseline="0" dirty="0" err="1" smtClean="0">
              <a:solidFill>
                <a:schemeClr val="bg1"/>
              </a:solidFill>
            </a:endParaRPr>
          </a:p>
          <a:p>
            <a:pPr algn="l"/>
            <a:r>
              <a:rPr lang="en-US" altLang="zh-CN" sz="2400" baseline="0" dirty="0" err="1" smtClean="0">
                <a:solidFill>
                  <a:schemeClr val="bg1"/>
                </a:solidFill>
              </a:rPr>
              <a:t>Example</a:t>
            </a:r>
            <a:endParaRPr lang="en-US" altLang="zh-CN" sz="2400" baseline="0" dirty="0" err="1" smtClean="0">
              <a:solidFill>
                <a:schemeClr val="bg1"/>
              </a:solidFill>
            </a:endParaRPr>
          </a:p>
          <a:p>
            <a:pPr algn="l"/>
            <a:r>
              <a:rPr lang="en-US" altLang="zh-CN" sz="2400" baseline="0" dirty="0" err="1" smtClean="0">
                <a:solidFill>
                  <a:schemeClr val="bg1"/>
                </a:solidFill>
              </a:rPr>
              <a:t>Robust Quadrupedal Locomotion on Sloped Terrains:</a:t>
            </a:r>
            <a:endParaRPr lang="en-US" altLang="zh-CN" sz="2400" baseline="0" dirty="0" err="1" smtClean="0">
              <a:solidFill>
                <a:schemeClr val="bg1"/>
              </a:solidFill>
            </a:endParaRPr>
          </a:p>
          <a:p>
            <a:pPr algn="l"/>
            <a:r>
              <a:rPr lang="en-US" altLang="zh-CN" sz="2400" baseline="0" dirty="0" err="1" smtClean="0">
                <a:solidFill>
                  <a:schemeClr val="bg1"/>
                </a:solidFill>
              </a:rPr>
              <a:t>A Linear Policy Approach</a:t>
            </a:r>
            <a:endParaRPr lang="en-US" altLang="zh-CN" sz="2400" baseline="0" dirty="0" err="1" smtClean="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ym typeface="+mn-ea"/>
              </a:rPr>
              <a:t>Related Work</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839470" y="1406525"/>
            <a:ext cx="9729470" cy="3538220"/>
          </a:xfrm>
          <a:prstGeom prst="rect">
            <a:avLst/>
          </a:prstGeom>
          <a:noFill/>
        </p:spPr>
        <p:txBody>
          <a:bodyPr wrap="none" rtlCol="0">
            <a:spAutoFit/>
          </a:bodyPr>
          <a:p>
            <a:pPr algn="l"/>
            <a:r>
              <a:rPr lang="en-US" altLang="zh-CN" sz="2800" baseline="0" dirty="0" err="1" smtClean="0">
                <a:solidFill>
                  <a:schemeClr val="bg1"/>
                </a:solidFill>
              </a:rPr>
              <a:t>T</a:t>
            </a:r>
            <a:r>
              <a:rPr lang="zh-CN" altLang="en-US" sz="2800" baseline="0" dirty="0" err="1" smtClean="0">
                <a:solidFill>
                  <a:schemeClr val="bg1"/>
                </a:solidFill>
              </a:rPr>
              <a:t>rajectory optimization approaches have been</a:t>
            </a:r>
            <a:endParaRPr lang="zh-CN" altLang="en-US" sz="2800" baseline="0" dirty="0" err="1" smtClean="0">
              <a:solidFill>
                <a:schemeClr val="bg1"/>
              </a:solidFill>
            </a:endParaRPr>
          </a:p>
          <a:p>
            <a:pPr algn="l"/>
            <a:r>
              <a:rPr lang="zh-CN" altLang="en-US" sz="2800" baseline="0" dirty="0" err="1" smtClean="0">
                <a:solidFill>
                  <a:schemeClr val="bg1"/>
                </a:solidFill>
              </a:rPr>
              <a:t>proposed to mitigate the aforementioned problems.</a:t>
            </a:r>
            <a:endParaRPr lang="zh-CN" altLang="en-US" sz="2800" baseline="0" dirty="0" err="1" smtClean="0">
              <a:solidFill>
                <a:schemeClr val="bg1"/>
              </a:solidFill>
            </a:endParaRPr>
          </a:p>
          <a:p>
            <a:pPr algn="l"/>
            <a:endParaRPr lang="zh-CN" altLang="en-US" sz="2800" baseline="0" dirty="0" err="1" smtClean="0">
              <a:solidFill>
                <a:schemeClr val="bg1"/>
              </a:solidFill>
            </a:endParaRPr>
          </a:p>
          <a:p>
            <a:pPr algn="l"/>
            <a:r>
              <a:rPr lang="zh-CN" altLang="en-US" sz="2800" baseline="0" dirty="0" err="1" smtClean="0">
                <a:solidFill>
                  <a:schemeClr val="bg1"/>
                </a:solidFill>
              </a:rPr>
              <a:t>planning</a:t>
            </a:r>
            <a:r>
              <a:rPr lang="en-US" altLang="zh-CN" sz="2800" baseline="0" dirty="0" err="1" smtClean="0">
                <a:solidFill>
                  <a:schemeClr val="bg1"/>
                </a:solidFill>
              </a:rPr>
              <a:t> :uses rigid-body dynamics </a:t>
            </a:r>
            <a:r>
              <a:rPr lang="zh-CN" altLang="en-US" sz="2800" baseline="0" dirty="0" err="1" smtClean="0">
                <a:solidFill>
                  <a:schemeClr val="bg1"/>
                </a:solidFill>
              </a:rPr>
              <a:t>and numerical optimization to </a:t>
            </a:r>
            <a:endParaRPr lang="zh-CN" altLang="en-US" sz="2800" baseline="0" dirty="0" err="1" smtClean="0">
              <a:solidFill>
                <a:schemeClr val="bg1"/>
              </a:solidFill>
            </a:endParaRPr>
          </a:p>
          <a:p>
            <a:pPr algn="l"/>
            <a:r>
              <a:rPr lang="zh-CN" altLang="en-US" sz="2800" baseline="0" dirty="0" err="1" smtClean="0">
                <a:solidFill>
                  <a:schemeClr val="bg1"/>
                </a:solidFill>
              </a:rPr>
              <a:t>compute an optimal path thatthe robot should follow to reach the </a:t>
            </a:r>
            <a:endParaRPr lang="zh-CN" altLang="en-US" sz="2800" baseline="0" dirty="0" err="1" smtClean="0">
              <a:solidFill>
                <a:schemeClr val="bg1"/>
              </a:solidFill>
            </a:endParaRPr>
          </a:p>
          <a:p>
            <a:pPr algn="l"/>
            <a:r>
              <a:rPr lang="zh-CN" altLang="en-US" sz="2800" baseline="0" dirty="0" err="1" smtClean="0">
                <a:solidFill>
                  <a:schemeClr val="bg1"/>
                </a:solidFill>
              </a:rPr>
              <a:t>desired goal.</a:t>
            </a:r>
            <a:endParaRPr lang="zh-CN" altLang="en-US" sz="2800" baseline="0" dirty="0" err="1" smtClean="0">
              <a:solidFill>
                <a:schemeClr val="bg1"/>
              </a:solidFill>
            </a:endParaRPr>
          </a:p>
          <a:p>
            <a:pPr algn="l"/>
            <a:endParaRPr lang="zh-CN" altLang="en-US" sz="2800" baseline="0" dirty="0" err="1" smtClean="0">
              <a:solidFill>
                <a:schemeClr val="bg1"/>
              </a:solidFill>
            </a:endParaRPr>
          </a:p>
          <a:p>
            <a:pPr algn="l"/>
            <a:r>
              <a:rPr lang="zh-CN" altLang="en-US" sz="2800" baseline="0" dirty="0" err="1" smtClean="0">
                <a:solidFill>
                  <a:schemeClr val="bg1"/>
                </a:solidFill>
              </a:rPr>
              <a:t>tracking</a:t>
            </a:r>
            <a:r>
              <a:rPr lang="en-US" altLang="zh-CN" sz="2800" baseline="0" dirty="0" err="1" smtClean="0">
                <a:solidFill>
                  <a:schemeClr val="bg1"/>
                </a:solidFill>
              </a:rPr>
              <a:t>:follow the path</a:t>
            </a:r>
            <a:endParaRPr lang="en-US" altLang="zh-CN" sz="2800" baseline="0" dirty="0" err="1" smtClean="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ym typeface="+mn-ea"/>
              </a:rPr>
              <a:t>Related Work</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839470" y="1406525"/>
            <a:ext cx="11113135" cy="2245360"/>
          </a:xfrm>
          <a:prstGeom prst="rect">
            <a:avLst/>
          </a:prstGeom>
          <a:noFill/>
        </p:spPr>
        <p:txBody>
          <a:bodyPr wrap="none" rtlCol="0">
            <a:spAutoFit/>
          </a:bodyPr>
          <a:p>
            <a:pPr algn="l"/>
            <a:r>
              <a:rPr lang="en-US" altLang="zh-CN" sz="2800" baseline="0" dirty="0" err="1" smtClean="0">
                <a:solidFill>
                  <a:schemeClr val="bg1"/>
                </a:solidFill>
              </a:rPr>
              <a:t>Data-driven methods</a:t>
            </a:r>
            <a:endParaRPr lang="en-US" altLang="zh-CN" sz="2800" baseline="0" dirty="0" err="1" smtClean="0">
              <a:solidFill>
                <a:schemeClr val="bg1"/>
              </a:solidFill>
            </a:endParaRPr>
          </a:p>
          <a:p>
            <a:pPr algn="l"/>
            <a:r>
              <a:rPr lang="en-US" altLang="zh-CN" sz="2800" baseline="0" dirty="0" err="1" smtClean="0">
                <a:solidFill>
                  <a:schemeClr val="bg1"/>
                </a:solidFill>
              </a:rPr>
              <a:t>By learning effective controllers directly from experience. Direct application</a:t>
            </a:r>
            <a:endParaRPr lang="en-US" altLang="zh-CN" sz="2800" baseline="0" dirty="0" err="1" smtClean="0">
              <a:solidFill>
                <a:schemeClr val="bg1"/>
              </a:solidFill>
            </a:endParaRPr>
          </a:p>
          <a:p>
            <a:pPr algn="l"/>
            <a:r>
              <a:rPr lang="en-US" altLang="zh-CN" sz="2800" baseline="0" dirty="0" err="1" smtClean="0">
                <a:solidFill>
                  <a:schemeClr val="bg1"/>
                </a:solidFill>
              </a:rPr>
              <a:t>of learning methods to physical legged systems is therefore complicated and</a:t>
            </a:r>
            <a:endParaRPr lang="en-US" altLang="zh-CN" sz="2800" baseline="0" dirty="0" err="1" smtClean="0">
              <a:solidFill>
                <a:schemeClr val="bg1"/>
              </a:solidFill>
            </a:endParaRPr>
          </a:p>
          <a:p>
            <a:pPr algn="l"/>
            <a:r>
              <a:rPr lang="en-US" altLang="zh-CN" sz="2800" baseline="0" dirty="0" err="1" smtClean="0">
                <a:solidFill>
                  <a:schemeClr val="bg1"/>
                </a:solidFill>
              </a:rPr>
              <a:t>has only been demonstrated on relatively simple and stable platforms or in a</a:t>
            </a:r>
            <a:endParaRPr lang="en-US" altLang="zh-CN" sz="2800" baseline="0" dirty="0" err="1" smtClean="0">
              <a:solidFill>
                <a:schemeClr val="bg1"/>
              </a:solidFill>
            </a:endParaRPr>
          </a:p>
          <a:p>
            <a:pPr algn="l"/>
            <a:r>
              <a:rPr lang="en-US" altLang="zh-CN" sz="2800" baseline="0" dirty="0" err="1" smtClean="0">
                <a:solidFill>
                  <a:schemeClr val="bg1"/>
                </a:solidFill>
              </a:rPr>
              <a:t>limited context</a:t>
            </a:r>
            <a:endParaRPr lang="en-US" altLang="zh-CN" sz="2800" baseline="0" dirty="0" err="1"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State-of-</a:t>
            </a:r>
            <a:r>
              <a:rPr lang="en-US" dirty="0">
                <a:sym typeface="+mn-ea"/>
              </a:rPr>
              <a:t>art</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839470" y="1406525"/>
            <a:ext cx="10095230" cy="3538220"/>
          </a:xfrm>
          <a:prstGeom prst="rect">
            <a:avLst/>
          </a:prstGeom>
          <a:noFill/>
        </p:spPr>
        <p:txBody>
          <a:bodyPr wrap="none" rtlCol="0">
            <a:spAutoFit/>
          </a:bodyPr>
          <a:p>
            <a:pPr algn="l"/>
            <a:r>
              <a:rPr lang="en-US" sz="2800" baseline="0" dirty="0" err="1" smtClean="0">
                <a:solidFill>
                  <a:schemeClr val="bg1"/>
                </a:solidFill>
              </a:rPr>
              <a:t>Reason:</a:t>
            </a:r>
            <a:endParaRPr lang="zh-CN" altLang="en-US" sz="2800" baseline="0" dirty="0" err="1" smtClean="0">
              <a:solidFill>
                <a:schemeClr val="bg1"/>
              </a:solidFill>
            </a:endParaRPr>
          </a:p>
          <a:p>
            <a:pPr algn="l"/>
            <a:r>
              <a:rPr lang="en-US" altLang="zh-CN" sz="2800" baseline="0" dirty="0" err="1" smtClean="0">
                <a:solidFill>
                  <a:schemeClr val="bg1"/>
                </a:solidFill>
              </a:rPr>
              <a:t>T</a:t>
            </a:r>
            <a:r>
              <a:rPr lang="zh-CN" altLang="en-US" sz="2800" baseline="0" dirty="0" err="1" smtClean="0">
                <a:solidFill>
                  <a:schemeClr val="bg1"/>
                </a:solidFill>
              </a:rPr>
              <a:t>he discrepancy between simulation and the real system</a:t>
            </a:r>
            <a:endParaRPr lang="zh-CN" altLang="en-US" sz="2800" baseline="0" dirty="0" err="1" smtClean="0">
              <a:solidFill>
                <a:schemeClr val="bg1"/>
              </a:solidFill>
            </a:endParaRPr>
          </a:p>
          <a:p>
            <a:pPr algn="l"/>
            <a:r>
              <a:rPr lang="zh-CN" altLang="en-US" sz="2800" baseline="0" dirty="0" err="1" smtClean="0">
                <a:solidFill>
                  <a:schemeClr val="bg1"/>
                </a:solidFill>
              </a:rPr>
              <a:t>in terms of dynamics and perception</a:t>
            </a:r>
            <a:endParaRPr lang="zh-CN" altLang="en-US" sz="2800" baseline="0" dirty="0" err="1" smtClean="0">
              <a:solidFill>
                <a:schemeClr val="bg1"/>
              </a:solidFill>
            </a:endParaRPr>
          </a:p>
          <a:p>
            <a:pPr algn="l"/>
            <a:endParaRPr lang="en-US" altLang="zh-CN" sz="2800" baseline="0" dirty="0" err="1" smtClean="0">
              <a:solidFill>
                <a:schemeClr val="bg1"/>
              </a:solidFill>
            </a:endParaRPr>
          </a:p>
          <a:p>
            <a:pPr algn="l"/>
            <a:r>
              <a:rPr lang="en-US" altLang="zh-CN" sz="2800" baseline="0" dirty="0" err="1" smtClean="0">
                <a:solidFill>
                  <a:schemeClr val="bg1"/>
                </a:solidFill>
              </a:rPr>
              <a:t>Solution</a:t>
            </a:r>
            <a:r>
              <a:rPr lang="zh-CN" altLang="en-US" sz="2800" baseline="0" dirty="0" err="1" smtClean="0">
                <a:solidFill>
                  <a:schemeClr val="bg1"/>
                </a:solidFill>
              </a:rPr>
              <a:t>：</a:t>
            </a:r>
            <a:endParaRPr lang="zh-CN" altLang="en-US" sz="2800" baseline="0" dirty="0" err="1" smtClean="0">
              <a:solidFill>
                <a:schemeClr val="bg1"/>
              </a:solidFill>
            </a:endParaRPr>
          </a:p>
          <a:p>
            <a:pPr algn="l"/>
            <a:r>
              <a:rPr lang="zh-CN" altLang="en-US" sz="2800" baseline="0" dirty="0" err="1" smtClean="0">
                <a:solidFill>
                  <a:schemeClr val="bg1"/>
                </a:solidFill>
              </a:rPr>
              <a:t> There are two general</a:t>
            </a:r>
            <a:r>
              <a:rPr lang="en-US" altLang="zh-CN" sz="2800" baseline="0" dirty="0" err="1" smtClean="0">
                <a:solidFill>
                  <a:schemeClr val="bg1"/>
                </a:solidFill>
              </a:rPr>
              <a:t> </a:t>
            </a:r>
            <a:r>
              <a:rPr lang="zh-CN" altLang="en-US" sz="2800" baseline="0" dirty="0" err="1" smtClean="0">
                <a:solidFill>
                  <a:schemeClr val="bg1"/>
                </a:solidFill>
              </a:rPr>
              <a:t>approaches to bridging the reality gap</a:t>
            </a:r>
            <a:endParaRPr lang="zh-CN" altLang="en-US" sz="2800" baseline="0" dirty="0" err="1" smtClean="0">
              <a:solidFill>
                <a:schemeClr val="bg1"/>
              </a:solidFill>
            </a:endParaRPr>
          </a:p>
          <a:p>
            <a:pPr algn="l"/>
            <a:r>
              <a:rPr lang="zh-CN" altLang="en-US" sz="2800" baseline="0" dirty="0" err="1" smtClean="0">
                <a:solidFill>
                  <a:schemeClr val="bg1"/>
                </a:solidFill>
              </a:rPr>
              <a:t>improve</a:t>
            </a:r>
            <a:r>
              <a:rPr lang="en-US" altLang="zh-CN" sz="2800" baseline="0" dirty="0" err="1" smtClean="0">
                <a:solidFill>
                  <a:schemeClr val="bg1"/>
                </a:solidFill>
              </a:rPr>
              <a:t> </a:t>
            </a:r>
            <a:r>
              <a:rPr lang="zh-CN" altLang="en-US" sz="2800" baseline="0" dirty="0" err="1" smtClean="0">
                <a:solidFill>
                  <a:schemeClr val="bg1"/>
                </a:solidFill>
              </a:rPr>
              <a:t>simulation fidelity</a:t>
            </a:r>
            <a:r>
              <a:rPr lang="en-US" altLang="zh-CN" sz="2800" baseline="0" dirty="0" err="1" smtClean="0">
                <a:solidFill>
                  <a:schemeClr val="bg1"/>
                </a:solidFill>
              </a:rPr>
              <a:t> </a:t>
            </a:r>
            <a:r>
              <a:rPr lang="en-US" altLang="zh-CN" sz="2800" baseline="0" dirty="0" err="1" smtClean="0">
                <a:solidFill>
                  <a:schemeClr val="bg1"/>
                </a:solidFill>
              </a:rPr>
              <a:t>or  accept the imperfections of simulation</a:t>
            </a:r>
            <a:endParaRPr lang="en-US" altLang="zh-CN" sz="2800" baseline="0" dirty="0" err="1" smtClean="0">
              <a:solidFill>
                <a:schemeClr val="bg1"/>
              </a:solidFill>
            </a:endParaRPr>
          </a:p>
          <a:p>
            <a:pPr algn="l"/>
            <a:endParaRPr lang="en-US" altLang="zh-CN" sz="2800" baseline="0" dirty="0" err="1"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State-of-art</a:t>
            </a:r>
            <a:endParaRPr lang="en-US" dirty="0">
              <a:sym typeface="+mn-ea"/>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文本框 2"/>
          <p:cNvSpPr txBox="1"/>
          <p:nvPr/>
        </p:nvSpPr>
        <p:spPr>
          <a:xfrm>
            <a:off x="545465" y="1002030"/>
            <a:ext cx="10904220" cy="1814830"/>
          </a:xfrm>
          <a:prstGeom prst="rect">
            <a:avLst/>
          </a:prstGeom>
          <a:noFill/>
        </p:spPr>
        <p:txBody>
          <a:bodyPr wrap="none" rtlCol="0">
            <a:spAutoFit/>
          </a:bodyPr>
          <a:p>
            <a:pPr algn="l"/>
            <a:r>
              <a:rPr lang="en-US" sz="2800" baseline="0" dirty="0" err="1" smtClean="0">
                <a:solidFill>
                  <a:schemeClr val="bg1"/>
                </a:solidFill>
              </a:rPr>
              <a:t>ANY-mal robo</a:t>
            </a:r>
            <a:r>
              <a:rPr lang="en-US" sz="2800" baseline="0" dirty="0" err="1" smtClean="0">
                <a:solidFill>
                  <a:schemeClr val="bg1"/>
                </a:solidFill>
              </a:rPr>
              <a:t>t</a:t>
            </a:r>
            <a:endParaRPr lang="en-US" sz="2800" baseline="0" dirty="0" err="1" smtClean="0">
              <a:solidFill>
                <a:schemeClr val="bg1"/>
              </a:solidFill>
            </a:endParaRPr>
          </a:p>
          <a:p>
            <a:pPr algn="l"/>
            <a:r>
              <a:rPr sz="2800" baseline="0" dirty="0" err="1" smtClean="0">
                <a:solidFill>
                  <a:schemeClr val="bg1"/>
                </a:solidFill>
              </a:rPr>
              <a:t>ANYmal has</a:t>
            </a:r>
            <a:r>
              <a:rPr lang="en-US" sz="2800" baseline="0" dirty="0" err="1" smtClean="0">
                <a:solidFill>
                  <a:schemeClr val="bg1"/>
                </a:solidFill>
              </a:rPr>
              <a:t> </a:t>
            </a:r>
            <a:r>
              <a:rPr sz="2800" baseline="0" dirty="0" err="1" smtClean="0">
                <a:solidFill>
                  <a:schemeClr val="bg1"/>
                </a:solidFill>
              </a:rPr>
              <a:t>a much larger leg length relative to footprint,  therefore more </a:t>
            </a:r>
            <a:endParaRPr sz="2800" baseline="0" dirty="0" err="1" smtClean="0">
              <a:solidFill>
                <a:schemeClr val="bg1"/>
              </a:solidFill>
            </a:endParaRPr>
          </a:p>
          <a:p>
            <a:pPr algn="l"/>
            <a:r>
              <a:rPr sz="2800" baseline="0" dirty="0" err="1" smtClean="0">
                <a:solidFill>
                  <a:schemeClr val="bg1"/>
                </a:solidFill>
              </a:rPr>
              <a:t>difficult tocontrol</a:t>
            </a:r>
            <a:endParaRPr sz="2800" baseline="0" dirty="0" err="1" smtClean="0">
              <a:solidFill>
                <a:schemeClr val="bg1"/>
              </a:solidFill>
            </a:endParaRPr>
          </a:p>
          <a:p>
            <a:pPr algn="l"/>
            <a:r>
              <a:rPr lang="en-US" altLang="zh-CN" sz="2800" baseline="0" dirty="0" err="1" smtClean="0">
                <a:solidFill>
                  <a:schemeClr val="bg1"/>
                </a:solidFill>
              </a:rPr>
              <a:t>Solution:</a:t>
            </a:r>
            <a:endParaRPr lang="en-US" altLang="zh-CN" sz="2800" baseline="0" dirty="0" err="1" smtClean="0">
              <a:solidFill>
                <a:schemeClr val="bg1"/>
              </a:solidFill>
            </a:endParaRPr>
          </a:p>
        </p:txBody>
      </p:sp>
      <p:pic>
        <p:nvPicPr>
          <p:cNvPr id="4" name="图片 3"/>
          <p:cNvPicPr>
            <a:picLocks noChangeAspect="1"/>
          </p:cNvPicPr>
          <p:nvPr>
            <p:custDataLst>
              <p:tags r:id="rId1"/>
            </p:custDataLst>
          </p:nvPr>
        </p:nvPicPr>
        <p:blipFill>
          <a:blip r:embed="rId2"/>
          <a:stretch>
            <a:fillRect/>
          </a:stretch>
        </p:blipFill>
        <p:spPr>
          <a:xfrm>
            <a:off x="2260600" y="2408555"/>
            <a:ext cx="6313805" cy="372300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9.xml><?xml version="1.0" encoding="utf-8"?>
<p:tagLst xmlns:p="http://schemas.openxmlformats.org/presentationml/2006/main">
  <p:tag name="KSO_WPP_MARK_KEY" val="d4bfcc2f-dacc-47a8-9156-e0cac09a3af6"/>
  <p:tag name="COMMONDATA" val="eyJoZGlkIjoiNzg2ZTY1MDcxZjM0ZGU1NzcxZGFhZjA3NzcxOGE2NmE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334E55B0-647D-440b-865C-3EC943EB4CBC-1">
      <extobjdata type="334E55B0-647D-440b-865C-3EC943EB4CBC" data="ewoJIkltZ1NldHRpbmdKc29uIiA6ICJ7XCJkcGlcIjpcIjYwMFwiLFwiZm9ybWF0XCI6XCJQTkdcIixcInRyYW5zcGFyZW50XCI6dHJ1ZSxcImF1dG9cIjpmYWxzZX0iLAoJIkxhdGV4IiA6ICJYRnNnWEhCcFhuc3FmVDFjZFc1a1pYSnpaWFI3WEhCcGZYdGNiM0JsY21GMGIzSnVZVzFsZTJGeVoyMWhlSDE5SUZ4dFlYUm9ZbUo3UlgxZmUxeGliMnhrYzNsdFltOXNlMXgwWVhWOUtGeHdhU2w5WEd4bFpuUmJYSE4xYlY5N2REMHdmVjU3WEdsdVpuUjVmU0JjWjJGdGJXRmVlM1I5SUhKZmUzUjlYSEpwWjJoMFhTd2dYRjA9IiwKCSJMYXRleEltZ0Jhc2U2NCIgOiAiaVZCT1J3MEtHZ29BQUFBTlNVaEVVZ0FBQkRvQUFBRDZCQU1BQUFDeXBEb3RBQUFBTUZCTVZFWC8vLzhBQUFBQUFBQUFBQUFBQUFBQUFBQUFBQUFBQUFBQUFBQUFBQUFBQUFBQUFBQUFBQUFBQUFBQUFBQUFBQUF2M2FCN0FBQUFEM1JTVGxNQUlvbk43OTFFRUtzeVZMdG1kcG0wckhyWUFBQUFDWEJJV1hNQUFBN0VBQUFPeEFHVkt3NGJBQUFnQUVsRVFWUjRBZTFkZTVCc1Ixay9zN3QzWng5M0g0RkFxVmp1V2lLVXIreGFJVXFoTW92ZUd3WEJXVXd1RVNMT1NrSCtrSUxkU0ZJWFNtR1hnaFFsb0xzRkFUUkZaVVlTUU1IS1hoRktpa0ptSlFiK1FKeWxqSThxSDNPdHlFTXA3MTV5WjhsTmJrajc5ZXVjN2o3ZGZmcThadmJ1ZE5mdW5INTgvWFgzMTcvemRmZDMrcHdPQXU5S2xNQTFnaXV4bU5Tc2hXcGRzNUU2dDg5UWlBUW1rZUJhaGJBc2hFbFZxQmJhTDRTbFo1SmFBaDRkcVVVMlJCazhPb2FvczFNMzFhTWp0Y2lHS0lOSHh4QjFkdXFtQWpwV1VtZnFhNFlKNUdlbGZSVzRVSmhIaHlBTTcxVWs0TkdoQ01RSEJRbDRkQWpDOEY1RkFoNGRpa0I4VUpDQVI0Y2dETzlWSk9EUm9RakVCd1VKZUhRSXd2QmVSUUllSFlwQWZGQ1FnRWVISUF6dlZTVGdnQTUxZThYdC9kMXU0VzJsU3BmMU1aaUlqaitySS9TcCthaEdPUHo1ZnVMRG95TVNmcjk5U2VoNEhkbUZjNm5GNmxWOW1JUmYyc2RxZW5UMFVkaEtVUW5vbUdWYnRDNHg3WEUvT256Ty9PMFBvbk1LbXhLREhoMGxDamVCZFFJNjJ1amQ4NVd2QUVRZUpYeW0wWlVkN1BuQXBmNk5MUjRkQ1YxWVlySWRIYlBvTDNIWjd3ZDRiTUcxMHVpdHdRVmN1My9LdzZPRGlud1F2M1owN0g2UDFxbUwwQ0ZvaTJ2Ulg3TTZUck9FUGxUWm82TVBRallVWVVkSFk1Rm1td0xsc1JwVTZrOXhMdFU2OTVWKzllZ29YY1RHQXF6b09IbUY1OXRGNkVwd2dnd3ZOS3F6ejVQS3ZucDBsQzFoTTM4ck9rYS93ek5pNWJHMUhZSWxDTVpXZVZMWlY0K09zaVZzNW05RngyWTA5d1RsY1FuOWNzUm5OZ1JPRkZlT3o2T2pITG02Y0xXaVkzMHZaREVEeWdPdGhjRmcvTW5JWDY3UG82TmMrZHE0VzlIUjJZbXlIaUIwT1FvRmxiNHRXanc2QkxIMzJXdEZSM2MrcXMwMDZBNGhHSVRMbDRpa0hKOUhSemx5ZGVIcWpJNXFBNG56amlvMW5yb1VrWlBHb3lPbkFITmt0NkpESEZrQ0dGb3VSUVg1a1NXU3hmSDFXZEVoekVvRHZLWVY3QjBubitpWFRMenU2SmVrNCtWWTBURVhyV2lET3hBb2oyaXlNZjFZbkZjNU1SNGQ1Y2pWaGFzVkhTSUVhaytkQk9XeHlIazJsN212N0t0SFI5a1NOdk8zb21NcW1ucE9vK1ZnaVQvSUIzYTFscGxuc1NrZUhjWEtNdzAzS3pxQ3hnN24xWVpudE5CUDZEeU5tRDNrQ2FWZlBUcEtGN0d4QURzNjFtOWhHWitCc0E5bUhsYzJTTXpCZDQwY2kwN3c2Q2hhb3U3ODdPZ1lPWnduckU1U1ZHQnpPdGxTK3Jwb0F1SmVWRVpLajQ2TWdpc2dteDBkd1FFeG1FODFHQnBlQy9ENHRUKy81MGVGeFVzQmRiQ3o4T2l3eTZmTTFBUjBqS0Nudm5UUHZ5TDBTbFlIbUpnU3QxOW1uV1RlSGgyeVBQb1pTa0FIMlZLSzBLdDRsU3JQSnVBZ3UwMTVYTWxYajQ2U0JXeGhuNFNPNEdrMzlHNzltc0RnTlRlZ204U3drRlNPMTZPakhMbTZjRTFFaHd1VFVtazhPa29WcjVXNVI0ZFZQRU9lNk5FeDVBQ3dOdCtqd3lxZUlVLzA2Qmh5QUZpYjc5RmhGYytRSjNwMEREa0FyTTMzNkxDS1o4Z1RQVHFHSEFEVzVudDBXTVV6NUlrZUhVTU9BR3Z6UFRxczRobnlSSStPSVFlQXRma2VIVmJ4REhtaVI4ZVFBOERhZkk4T3EzaUdQTkdqWThnQllHMitSNGRWUEVPZTZORXg1QUN3TnQrand5cWVJVS8wNkJoeUFGaWI3OUZoRmMrUUozcDBERGtBck0zMzZMQ0taOGdURlhSVTZ1eFZTUGRMK0JHSGtpVHAzMmNwU2JBT2JCVjBqTHVqZ2xOdU9aU1NoOFNqSTQvMDh1VlYwRUcrSGNmNzNlMWE5Z2ZFUERyeTlYQ2UzQW82SUpqV2xmM1JZNCtPUFAyYkw2K0NEdnh0TU95MkRGeXJ0MS96TzErOTdqT1VpUDcyREtSRlJYdDBGQ1hKOUh4VWRJelNMay80Um43MW5wK0lwcSt0OUtXbXllSFJrVVpheGRLcTZLaXlYcWRmaExLVVZYMmd3VFRJc29XcWdDU1BqZ0tFbUpHRmlvNWdsL2I1YWpLLzZqOVIwc2VUU2ZOUWVIVGtrVjYrdkRGMHNCTm9vNjhhVy9pL2p5Z2E4V0FPQ3pGTjJraWtVQWs4T2xTSjlDOGNRMGZBQm95V1N4MW1DRHhTOUhqWENYVlMwUjRka2pqNkdvaWpZNEdPRjI0bmU0MWc0a1huR2tOcEthQkUyWHAwT0l1M2NNSTRPdkRuME1FSnAyM1lDbjBia0s3WUNLUTBHTGFrc0V2QW84TkZTdVhReE5FUmJCTjB1R29FK0lTcCsyRWNZM0J1YVZybjBaRldZc1hSYTlCeGdxTEQ4VnZYMVpxcm1vRktMNkQwbGxXUGp1SjZPeTBuRFRvZ0NydWU0d3dCZW0vSHRkUU9Tci84OWVod2xXN3hkQnAwQkYyQ0RuVE9zYlFsbzkwOXhtQTd4UnlGWi9ibzRKTG8vMVdIRG54OEpEalhRV0FDT1QrbXJic0RLUlNGUjBjb2lyNTdkT2pnMW5UWEFhTWRIZkpqcjM4Rm9UMDdoU1kxSHpyR3o3aTJRbFAwMEVmcDBCR3NVK1VoSEd4dWxkTUoxOGUwc0ZpZXQzTFNKZVpEeDJnR2JhV3J4WERHYWRGQmJGenkyZFUyNlZSY05jSUVjc1dSVUp4SGh5Q01QbnUxNkFocVZIbnNPVlptYVRXWmNKd1kzVEZmQjJLUlhUNTBUUEN6eWtTVzN1OG9BVDA2RmlnNjNLenBRVERtc0U3RjUwSlIxMWQwektKOVIwa2NlYktIdUFEbGE2cUhvQ2ticVVjSDIxN3FlalRnakVzTnEyZlBkdEhqWjg5dXBLeGhadDFSdlFCRnplQlJyM29oWlpsSGtyd21veUlNcFJWb2lzYnAwWUhQQjhUdXZDT24yOXpvc3BnNzhFbVcyVzcvQ2ZTU0lEaUoxb0xnZnVlR3VMVmpNRlQzNGJINUZEaHl3ZDBESnN0VDlRd1RmZWY2RzlEQnJPbnVUMUNjQ3N4aTdzaU9EdGdFK2E1Z0hJVDNlK1o5c2s3VlBqSkVrMjJpemR2a1lNL2IzL0JwaEo0TXBnZUFEckJNRURkZnBHU0FhUVl0a0ZsM1REWlFyMVZCRzFOMWRLWFFkaFFwazNTOHhzZ0dpTkQ2K0VtQS9TRFFFWFFvT3BiVDFkNU9EZWFPSFR1RkxqVXpPb0x4TnJwOEZsWGhOME94dXFvTVBHNENqNU9UMFRPTzk2TkxBMEVIOUFsMnJsWlFKN2xsTW5ka0gxbUNBTTQ0dkxGM1AzclpobFAxcmdLaVdkUUtnaW5Cd05kQjF3OWdaQW00TlgydFFKbGwyZDBSNUVGSEVEd0lDSDlCZ1UwWU1Lc1JqSTZUd3RZYi9HYnJmSG1WTXN4S2c2QUo1WUp6dGFhNzFEREw3bzZjNklEbnpRWFByRjBhV2hvTlE4ZCtWTUQ2WU5EQnJGZFhvb3JrOW1YWjNaRVRIZmNCd0QrWHUrSkhoa0VjSGZEUVl4QzZnMXZUQlp6bUZkSUJ1cGlCUmZaWmFWQjlObnJKc1pwM3hORVJETUxlQWIxNEJ4bFpNbXptTWlLZ0VVMjJqVFR4aE96b21OdytibXNXRFRxNmc5RWQ3Rk1lcnRiMGVMZXFNZFZNNW83c3M5TEpXbWp2dUZTaTlsV2JXV1pZUnNkYmNGR2JnMEVIdDZadkZkVmNlSGl6azRGWFp0MXgvR3lsZ1l5T2VndkVPVFlnZElCMHNVdDRIZCs5djdPOHpBTGNNNk5qT256T3Nuc3Nuck9BTENSMFRKS1Y3WFQ2OThmY3U4eTRvZ1ZiRWtWSFlkZzhRVjltbWQ1enJ4Mm16SXdPOW95MkJTMzVvNDEwWlI1VmFna2RKNGxWN0dTR0RWWE96Yk9nZzF2VFY1MloyUW5uNkQ3bXBVVTdtWnFhR1IyRTBUSGEzd0h0a2RBeFFtMm1IMUlGVm1EWWhnN29GK3llS3FpNEpsbi9WTlBxb256b09GNTd3eVIwVEFzVzlZSzZTR1ZqUTBmUUlPakExdHNpWEllWU8yYlRQcnJKaDQ3anRldFlRc2ZZZ05IUnBPZ295SnArUUY1MVdrODdVRjJsNkhqTkRTK2NMK0tla25oSTZOZ2RNRHFZTmQzeGRYeXBIWnBBRnkzanFlNmFKc2tXbFE4ZHhiM1A4cHJQMUUvL1RkVGgxV2YreFgrKzUza0E5Y212bi9yVUJtOUE1U3MzbzkvNE1vVHdKdEFYUTNNLytOWHIvdXJtRmtROGNIUHZwdWRRc3ZGSDZxYy90VVA5N0ZkaExxVUpBUWtkdFFHakkyaFQ1YkVvVk5ETmUrL3plcisxcHBBMjhXNzB1Nk1GOGlkUGZXRWVrNHgvdmY3OGxrSXJCQjNRVWZrUnZLbE9jSWRyQW9OaXZNOUc2RFJDaDN1Y0cxUUwzR29BMjBkTzRhVXpjWk50RXZ1dTRFM29HOVVHM0ZXN0pOd0tnb2RSRCtyNEtreDFzZ0U1d0ZDSC9jd3B6R2Q3cDIrNi92b3pwNGg5cUh2cURQYVRsOTVGZE1CdW1TMmV2NnlyZGQ3QnJlbU9yK05IZGNRUHY1QmdvTHdaSjQzQXJIUW0yaDAyQ3pMQ2M1RHhHam9VYVNNdTFKZU1qdW8yNlFQeFowWGxramQ4UDNydmZGQlppanFWbytQdVN4K0hOMHVaSmdEVC9ZZXFmNHpRUDllL0NRL2F3UkxCMGZIMDNvOEZ3VWRKZjFiYlQrM2dSbCtKcXFReVoxL25vbXk3dEYweGREUUhqZzVtVFhkOUhaKzM5MDIwUWVHemM3Wm5mUnU5cDM0anB3a09YZ2tmUnowZkJBZVhQZzdDTXM5dGt0RnhMUzFPL0wwWUZsT01ad1I5RXpNQ1JjRlhjRlBYdlJNS1hLM1c5L0UzWHBkSk1jOUFQUXlUSnZta0NYbDYrclJ2MVlDcVZRRzBnS3ZoM05jK3RRRmVRTlFXanNJdXhuenFXM2RCTG9TdXpFUHE2NGozbDk1T0tWdDRmOGMrK1BGckExczRya3huMXgyNDRkaWRTMVdGOE1XbUZzczJSbCtNbWJ6ck1IcWFQZzZRR3dORDdFUnZMUWkrRDEwMmxwQ0lEZ1poV2xQMnUyaGtseTJodzVBT2xWa09PYndXMERFTkNRMUVIejdEanFrWDRVU29FQkJOMHUrYVZHcUFqanRvOWsyRTFxcjFQVXdERDUxQ2pheGovbVpveUtVTlRJbS90blA0TmVJVDdCMHdocjFnNE9oZzFuVFgxL0ZwRzZnNmhlYnhsNkNXdG1pQytIc0NCRFlOYjA2MmY1YUkwMnp4UzBSSEV3YnhNOWZmZ0s0SFYrdmgzK3ZmTFpaVWdMK0NmbUdlc21tRXlnUGY4Mmkxc3hqQVEzUzZEL2dFd2kvUGdJTUJCbjdmdDA4Q1VMMVdiWTE0b1Ntcm93eG4yK0ZibzNybTNmQVp4Z0xxN1pIc2tUWHMreDlvb0N2akEwY0h0NmJ2c09xNVhLSjdtVDNmMVJyQWRsZURBTWJYTjJJYXZGbGd3OFE2Q1Ixd3gzNStIdlF0V1ZtTlJwTmVFejhlWC8zZ2JTWUg3R1FIRldXZHVnNTl6ZE5BdWQrQ3F3ODNOelFtZ0gxb0RPTUFpRFVjUWR3Y1FwOWdkeGRJNWpzWVR0anRocE1WUFhPSVpZUFlBcnFGWmduUkFlSUN4QXdlSFd4YVJWdlA2NWh3QmRsYy90dU55Z04xZml1TlhOSGthTytUUnlnTlBPRUFTWm0vTnBlRWpsSDBDc3grbWxqWjVyaTYwcFNvUkxIOUsxalNxb3VweWpHZzJDRDVRWmt1YzBiUTJhL0dvRm1nWUlEQmd2VW5rQk80RUVKQXg5K3hFRkE4ZXBybDNrUm9rWHIxelBGNnNVVUlPbXlFZ1FCYnMwQnRZRUovQk5BQkVNYk9QQzJnTFJSL0craWxKQWlUZGlxVnpYQ0VqY2pnUFpNZ3dPUFdHc1F0d1FRc1NsSjhTZWpvMHF4enBKRG1SU1czT2JoT0dxYjlpVlVHZXBnTkdtQUNvcE1vWUF4enRqTXJjSzA4OGdlNEdHZ3YwMXhRNVpBSUpsZW8wY0xwNElBTmhoTjJ3SEtMZUxCUHd4d3JWTXFrRWFvT0VSM294aFRvQUZsbmNnbXpVakxsd2hMY2MrWSt5KytnNEU0bWlpNEZpY1JoQnZjQUNJN2NiYnRjRUJJSkN5U2dvOEttek9zRUY1MFZIUXR0M0VRZHQwdnJpRElTTStFTzNDY1JJSzl3OEFJL3YvOXhHaXhEV05mRGhDUlNQOURJY0FjVkZMbEMySkMyTDFPdm5qbkdIc2szSVR5WTR2YU8yei84MzdCczV2QmlITTJYOFY4eHBZMiszSlJDNGhQUnNVRGxGOTBMVm5hUXVCNGlxVnFqVmxheVMwWEpSaVlJd1BzeEhEK0JEbmVVOUNpWWdJNXBKdm9ESXV2dGMxSEdBbjB3MzJRemlXajRJTHFER3pwd1dVREVsQ1FvbUVqWkFqckNSMHNOaE02emFnSDFLdlhxbVFmNEVUa203Z2lhbDZNRG9qK0tMam1qbzBPV1VyUTArWGVjTlV1T0RVT0o2QUI5aVYwSS96Q255Vk1MN3kxUWp2TkFwZDJCTUlmaHRzdnZ2Ui9ZTVhGTDNOK3h6bkJiWDhRc0d1UVgrd3AxTVAvRXVnNDdvZU5CZHVKU0MzVEE0NVFHWkVidkN4d0VkSVQ5MitCekNUS3FybEJxUFhQU2NCRGxaR1EvRE9jZCt6ampkamcwVVRibTM5a2U3Z2E5VzQrVW5JWWdFUjI0RnRpZDEyVFdSWTBMbE5SdWMwSlhnZlVWeUh4Z21ZeUd2Qk4weDNhTFVFN1NteURVVzJIMllqejNIUzR5UmhGT3NPN25tTUdKWm5RUUJZbEpHdEg3QlREbldzRlI0TFRNSVI2b2Q0STd5TmhMNkdSMGdGeTJXSFRDWmR1b09yQXhZZEdTT3hrZGJHNGY0dC9DRENkeFRVL0lHc3R3b1RNQ0VvNSt5QjZnaGlSZG1yZ1IwVkJmQWpwdXAxUWpaTkV6enFiNUtvOEN3d0lpUUhaaTE4RUlZUmhaTHZMeW9iKzVWMEFIajhLS1NZVGJBaDU4YWxpRTNBa2pDemF6YlBGNDYzVldIUDVpbEoxSTFjZlNNUDVYNHJGaURGQmc1MnBOM3hSTDI4VjNUVzFSWk1mOHI1OG45c0tZV3VtSzhpYTBDZWhnL01hSUtwK2hHa1JUWG1GUlFnZUNaTVRHU3JQU2NLcUJSNVlWWG5vakZUcGdnTG9zandvU09qcU82T2lLbGVRMUNhK3pOcEVsb3dPTVBNU0pHQTU1eHozU3FtRU1lcCtzWGVOMEVBTURMaHVvdzJTb3prWVlvQjQzZEt5VDdwaXczaVlLNC9UQnlqMWYvSmFNRHI0K3hieWdPUXpzWUFhSUdnYm9XT1ZGTmFLSkN1aU9penlhWEJYbU9BNEc5YmFrc3lWME9PNyttVXA0RHRLSXFpclZCd2NjMEFIM0JIWlNOV044d29qT2Z1Z0ZZeWdveXRuTFFvVGtCU0hLQWlMV1U0a0VBbTdvT0NEVk95R3MvbFErdWNNLytBZ1ZSS2o4UVhhU1VFTGd3QmdUQWdMcmpqQmdSa2VNT2E0dThCSG5wUEs4QXl6Tld5NXR1aU5CNnpjdEN3NEhkRlRyUkNyaWJlSlNLMHd6RG5ONnMva1NHcitzY05LOHB1K0dEb3F6elpqbVVmam5DRDRJbytzZmZtdytoQUM1c3lSMGRQbTRzWUFFZGUyRWpqaHpYRlA4SEVPcXNhUTd4QzgxU0ZSeVlOczZzT0FiY2wvT0lJUWMwTUUrYnJzbDVITDJRbTkxenBtb04vbUNOaUxRdktidmhJNHBpck4xV1pnUjM5eStLcXl2WGowUGJHUjBTRm9aMEU0RmZTQ1lPMXgwaDQ0NXFmR3VzaTZSMERFcHJBN043WnVLTkplZXFDcllkVlVLRjNTQTZVOWN3S3NzYk9GYUs0QS9nNE8ycnlsSm10ZjBuZEF4VFJkbTNkTFEwZVhmQWJHZ0E1U3M4QVNmdDh4QmQraVlrK3d3T1pIdWZBa2RWY3ROend2SDVwWldGTkQ2bHNLaE1wYnNnbzZnQnVpSWpQMHhIcGFJZzhWSjBXQWtVOEx0S0VmZ2VkaUtHdVdFamsyS3M0TVlRNVZieHZEVFE0T25CUjFnM1R2Y2dBSjIrYzRNVWxneU9yVE1TZDRPQ0g1SHFMS0VqdUFqdURDWWpFVHJJNEdVZXp1V2FRV2wyWlNLNFBuSTFRa2RDekRremt2WlhBT2RMY3NiQ2czQm9zZ1lhdGJ3VHVoWW9yQm9sNFNPU2oxVWN6WjAxTGZSby9QVjE4c0RaaUk2OU15eFFDYlJPK1h2Njhqb1lES2JNOTkvUU5GZzZ5aEdyTGxNbUJjMVR1aUFWWXMwL2RJVVlZaGFYeVltYzIwcWZwNnRKTUEwYkUrSmNsdXoxS25sdXBGbVZwcGlmd2RZQkxrQUxPaVllWFN5RFRjN1FtOFgyNUNJRGoxenpPS09LOUE5b3Q3WG9tTTNzdHFMNVZML1ZQaUJ3bmdhaXhrM1R6eWMwTEdrNlRSallWSkNjOVU4S1FYN0FCYzV6d1AybjVpT2N0RWRKeG5PWkQzTXVlcXZ6QVpNdWxQNWlkMXViVDdmdE01S3h4NExLdi9XNkpFM0ZxSXlFOUdoWjQ0WnRHL0J4cWI5aUpjV0hXMmp5UUF5anBvVlE4aTJIck5BOGlRWGRFQTNxamM1ejU1MGJWNXN0RXcwWU80SUgwQXdHdDFYQ1YzUU1jcHdGdXAvVTVsQy9Mb0NDU0VvM3E0NEJ3Z3AxTjcwWmlZZmQ0Wm9hYzNTWEJIWWg5NGtkQmlZUS80UnVGVmt0YTFEeHlTM3dZVWxpcDdOdURJV2s0bi9JR3ljbXVTQ2pxYXlybEo1V01JTDN6V1dqRzA5eTBMV2NSamJxVnNWWXQyc1lVMXE3b0N4U3JqUkpDN3hRSXI5SGRCRm9Ub2g2SmdrVXowVkhWMjU0cXpJSkhRWW1FUHUzU2ZnYVVOZGZJYWhRd2UvTStJdHhERXVud2JhalMwZE9TOEhkTUNzeVRheWNVN2E2K1lWczliWmxHZHY3TVU3QUlnc1pCZmRzVTMxSjZCalMxdU5uSkVMMGU0a0tBSTBpeDRkQnhkMTVTU2h3OEFjMjhJdzFKdmlQYVJEeHphZk5qeXRoaUozaVBPQ3F5VXVXWUpnMDJnNGNVREhuZks4bVpicStEdkhxNjZoQjlXK0prWWJEbUZ3UUFmWEdUQ3BYUlk1RnVXSG12S09CM2taMGJHdDNTS1ZoQTREYzdDamsva0UzRFRSdEVDRERqQkcwYnJoZHh3RXg2WjBRbVl3WGQ4bEVQVE9jZkdNb2hYdVZhNE82S2hwcG9vS0YyTndUbEVFSXVGUy9JbWJ4dHpoc21ZQkNlMWd6b0FTM290aVFibjlIUlRLRHpyTGlJNEQ3ZlF3Q1IwRzVtRDdXU0VWYjBjN2h2aSswdjJvUmRWdGRrZkExK0FsUjRmQzhXaElCUEVBSzhIQnVFWGRiR3oreDFPUzBRSDNycnEwNEptVHIzT1dpVUF0UG1CcHpCMFdkTHp4czJ1MEJtTnMwZ2pveUY1VlMyTzZFZXJBZW1sRVIxZHJsa3hDaDRFNXZGUktXd2RycTFBbkVkMHhSZTNDdEw1M3cydW1XOWg3SVBRNzlqNUowbWRFZ1R4REpnbTVTa1FrRy85SlJrYzM4M0lXeXJBOUZvdXZoR0JrRUc0TFZrWGp5QUlhZzAxcU92eTVocWlGZVFzTHVPNUdIYlJPTUQwRkNJay9oVnNBVzFpOHRDUjBHSmdISFZJR0tTV2NPNUR2cEl0NzBYOFhvWDhuTW1QdkRrVDl2MEpxTWgwaEs4QldOOEVkdG5oZHA3Z2NlVVI0VFVSSGp1VXNGTEpnbnMvQzJ5RHFqUTdtanAyd1p0eGpSTWM2TkxWRnFCcUlhVW5oQ1RuUFhzUjFJVnF6bkZuQWVtcUdUQVhVRm9CZTZaMkJGK1ovN285K1hFREpYRFFzNGJmbWVIMWd4WGFSK0EzTVI4SXg0UUJSN1FEVTVJd0Z2Z3Nmd2pETzNVaTM3d0NSNU5ncjdpZUVvZlpPOUp2d29qaGVReTZzd0Uva0t2em1pcUtZTHhFZHpiUnYwVXBGTkttQ2srSllBRzU5RjNPSGVXVFpCbkVzWTJiUVM0eFRXd2N2WGVIcDRnQ2d6QWc3L1FUMDZsb3dTbkFOWUphYUI3SU0zZWZDRWpZNURDQUdramRZd2h6WFIzcm1rN1VRSGMxUVI4SWpOWnlkdHphNEYzVGxCam1DQTArSGZ2Smp0OTNXUWQrakwvak4wMkxFZVY4TnYyWkVYbmpmSldKakZjRU1UZmR3RWpyeUxHZWgzSFVWQUZHVjRFNVRLZ21OWjlvMG9yTFlPeG9nYXpKMmdzV0FjVnBDeHNXWnlES3RIK3ZrVzNDbWFuc1JkT2xxZ0YvekRPQWpIYWkzaGozY1FmR2grMFVoa3M0UXlhMGV6aG02ZkhPN2x2bDREVjREMktBczJzQ1QydVlyMjJTTWFWL0JLZFVQdnhOb2RrQm9FR2l5d2FFVElvZm0zWXhXQlRQa1VSbDVVK1JnaTZieTM4ald4MlBZTlFrZGVaYXpVTVRTaWxKZUZKeVR6UjA0UWJPN3c0SU9MRFVpOTRWd1pyU3VHa3VpNG5MNW1vQ0RGbkI0R0NZNmJkVDdOZ3lBSnkrOEE4cEh2YzllK09HUU5kekJrWHNsanI3M3dxZHh6SzllK0srZ2N1SGJBRExVKzhLRm5lQ0hlUFQvQUUwenhueVdzRVlFWUZYQUFMaGJMK3pmMTRBclBSZXVkd3JPZzhNT2UvQ04zd1dGaGwwYnJaQXIvMm55K3dhbWdPUk9JcisxZlo1T3I5RjRKOGNuN2h4czU5UFZ0UzJsdkNqWXhDcGFkcHJkSFJaMGRFQTZaUHdIRCtNemwyc1lsQ3NqaHZCYXNQZC9YMnozOW9qR1FQQVZFandnVUJmT251Q2ovYUxiQVE2N1BPSzdlUHhqcm9VQlFSMGVtZUxNb1JuWUVVVUtNM1hxbG12Y3AxenhPbnI4dCtFSFdJVmFsQVF4OHM0eFgvQ3NOZXdqMjM3VnRWVTlITzg0TWJzbTZBNllDb2VOVjNJNkJUVnJFSjRQK2hRclNORnBEMkV3emtwaFFPa1JDOE42T0VSRGRkZEVob1g1eDl1a1M1NkxHVDdZKzNuNG5VQ256dHgwL1EzdythWlFRQWZvWmZPUVVqMzd6SCtvQWZrcStIZDc5THRPZFl5T1UvQzlweHR1UGdWOTArVFJHQjFCalBrY2ZCa0tPRE4wNEd4bmJxNHZQMFNxRVA4aFNncnpJYS95bmljZS9yT090cmlYWHZIdEduc0JyaEhyQ1pZcEFSM2RVR25MaFRpR1l2VVE4cTNIMTFHTkNPa1JvUkVkd1Q4ZS9ndVpUbzJjM21mazFmYlBSQmtMOVZVLzhvNzZyVisyc3J3VFhRN2hYb1d1TkQ5RFVOazRNRmV6Nk1Od3czQlJVSUpkQlIwVnJEWm0xSlZoTGY1a25HYTNvd09tWUVSMzYrdVNIRHRyS2hheWpweGFWQmlBWHBUYlJ0TE42SUJrMDJSYjRkeVhZQzJjY2VMaUR1S3FzZnhhd0pDMEpwV2k2bzRSckNWaXJ6OWwxQjNObk9QNENUNGhrS3BzQ2dBV2QrSnBOblJVaWZLTjV4bEV6SXo4cmpFTWNudDlyOGF1K3RCalhkSEdZM2pSTTZxS3VXN3FKcXZ1Z01mSG9aa3VVMHMzVTkzYklGQk5LVFowVE9iU2JKckNja1J0b3NlbDNIV2xZNlRFa2dMYnFnU0ZXU2twY2hjTGJFeFJNR0NrTTlUSGlvNFRPWjdPa3ZJNlpOWm9LRG9XclQrRXdZYU9LVzVKaVBIcWY4U3VzcGc4VU1MOXFGSHNXd21iMFlxV2xGOTdBaTV6NnBvbG03MmpyVlgxS1pxWjlLYU56RXAvQ0lNTkhiUGhla0htTklqUWtxSXI2R2ZoKzFvVEdKcVYyMUcwbFVKVkpvbXhiRk9kM2hsSENKdnVBRTJQb1piRDFjUG5nQzVNbWtRM3E5K2dzNkZqN0tJTDMvN1FiQ3ZMZzEzaEVVZC9hb0J0TU1wQ1NYek9BcFdZSU12c0JYUmVxbEMyNXl5d25OV3NJU1RHOXNCa091V3FQNFRCaG83bXNyMEMvVXp0S2txOEd4bXgrMVVOV0xJb3QvTzBiRm5mSkxoWVVHb3FiUUtSNm1yUkhXRGN5em5wbTFHVXJWUnlQRUJIYXZVUUJoczZEdmJpWEFZVnMwNGYrb1RGMTVRN05Fd296d05MRm5sbUROdUZwSWdsTXVOWVVMVGF5Y2lncDlUTmdvNjh5MW04ZEVxbGU4amRGenVFd1lLT2FsMXB6U0NEby9LWUQvZldmTCtyQS9QRWkzS1ppbHFnSnZOTlJjTmsyUnVHbDdNYmNsbHBRM1Bxd3RyT29JbDFzWEFJQTZXMm9NUHlucDI5cERKUzRUN2JFL2hlbTFmeENyeGN2UWlwUTNsVmd1eEorcWgrVG9yRUg0SllNWlJnMWgyd25IMlJJWk1hWGYwcE5ZYUdtNloxdEo1Y09ZU0JFVm5Rc1lBL2hYdGszRzc0dUFlcU5Ea0Fjd2Qrem5kT0VZZTBKMzJNVGxxaFo2WGJmczQ0QnByUkFXcHFSeW5LRkJ5NXJFL3BwalJseW9jd01KNFdkTlQyOU9VT0poWTJBNzByTExtcjNKOWhRb2tlMkU4bEdmTnhVVjBSQ0IwNk5ZSzE2TDVZalhYVk9oWW1HdEdSWmptN2FUQTdiSDh2TE1mSkl4M0N3SE9ZMFlHL0xIU1VITHhMei9aNjRJZHdyYjVYRFNRVm0rc3NpTU5kalM1V1FNZElLaWJEdTNBZEJXQzJ0aTZ0NmxQVG1UdjBQUEFpWGtKNlJOWTVVZ01MMU9zK2hINzlUK0VSL2h2YXFQZmNxSjc5OGtHdngyNUg2VDNhQmxNU0RSRXk4UEZDNDlMVXBEdWdKTU53RVc4cmZXa3JIaDhVc3VJM29tUGNlZVRUVksyY3FIdnJjUHZpLzh0NzVSUmc1L3JRcFpaS2NGSTBlTHoyWlRUNWJuYWxvVWxsS1M2d01LRmpBU2ttRXlHUDZqMGhqbTFDb3ZTWlhpRStuZGVJanFtZlRzZW9IOVNWajN6bUZEcjl3aS8xb3l5M011b3hkYUxtbTVYSEdUSFpnSTVVeTlrRHcvZy9HUnNGeFpKZC9VWjB1RElZYnJwdTRsUDJUZU9rMUxTdmROUjlPUXRialJUemJkZ2QveHY2Y25nOE9uSUl6K1c3WVYzek5ndUQ3dGgyWDg3Q1dRQVhjOVUvSWJOSFI0S0E3TW1KM3h3TTZvOGJPZWpSQVN0bmt6NkljWUp0K3VkamtRVkdlSFRrRTJiN1NYditFVXYzNmRIUmladFZqRVdrVVROR0pwWUVqdzZMY0J5U05oTytkYnhnbVpobzBaRm1PZnVCMkg0a2h4cW5JZkhvU0NPdE9PMUpaZCtKU3RFMkR5ejZXV21LNVN5MjNpYXVtZFFLcFFwN2RLUVNWNXg0eVRxMGtJOCt4RFBSR0ozdXFEYWNuODVPTlFBZDVuZGxUYVdtaWZmb1NDTXREYTM5NElsMTI3MnRRNGY3Y3BhQXcyeE0wVlExZlpSSFIzcVp5VG5hbG1mdGs3SG5kbUplSFRwZ25ya20waGo5YjYyRDVpajdlWk5IaDFIK2pna1RsZzlWTjQzUFdEQnpEVHBnS21FZHFYaWRxbDhoMkRCdWQrZDBPYThlSFRrRkNJL3hqY3Bqc201NHdrbkwxS0NqNDdTY3JUelFvT0JBVnZUbGJwbmxHVzErM2tQQ1ljcjRRSFgwRlZZUnhOSGhzcHg5eXhzZVlkQ0FpMlZGWkMzYU1kSHJEa2RCV2NqT210S3FwZ1FhSDBmSHRRaTkrRTlNN3JaUC9QMS9YUGNPT3QzZytEQnM3ckNYNjU3cTBlRXVxM0tPM2RNQUFBWGVTVVJCVktJcFkraUE1V3hLWngyNTh0ZlhveU8vRExOeWlLRURsck1wM1ViV3N0M3llWFM0eWFrTXFoZzZZRG1iemhsblBBVlYxNk9qSUVGbVlLT2lBMXZHMHpuRGp1TU1kZEZuOGVqUXk2VWZzU282ZHROQkE2aFhTcTZtUjBmSkFyYXdWOUFCSDJkSzZ4WXQzSXRJOHVnb1FvclplQ2pvVUw2bDdZS1UrV3dGTytmeTZIQVdWZUdFQ2pvSzU1K2ZvVWRIZmhsbTVlRFJrVlZ5dzVEUG8yTVllamxyR3owNnNrck9NWi9odEMzSDNBTW04K2dvdHdPcWJXbG03N3pUdjl4YXVYTDM2SENWVkRZNjAybGIyYmoxTzVkSFI2a1NWeXdFaDYxU1N5dWN1VWRINFNJVkdScFAyeEtKanE3Zm82UFV2akdmdGxWcXNVVXg5K2dvU3BJNlBwYlR0blRrUnk3T282UE1MaUhuYk5FenQyb2xiNUlxcFJrZUhhV0lsVEY5MWhyMmFFL2JZaFJIKytMUlVYNy8xTFkwcDIyVlgyd0JKWGgwRkNCRU93djlhVnYyUEVjazFhT2o5STdRbjdaVmVyRkZGT0RSVVlRVXJUejBwMjFac3h5VlJJK08wbnRDZjlwVzZjVVdVWUJIUnhGU3RQS280VWR2c2RPMnJGbU9TcUpIUjlrOVlUaHRxK3hpQytIdjBWR0lHQzFNOUtkdFdUSWNvU1NQanJJN1k1TjgwMDg5YmF2c1Vvdmhud2NkdjM5WC9kWnZGRk1OQzVlcmZkZXgvclF0UzRPUFVGSU9kTHdOOVo1ZlE5SUgyY3RvMk5XT0R2MXBXMlZJcW5pZUpuUWt2em85WHNkZjlQOG9lbm54bFpJNFh1WG9NSnkySlRYeHlBWU02T2dtZjlCbm5YNlBiTHZzY3pDdWNuUVlUdHM2c29DUUtxWkhCOFFtS1k4Syt5TFVoUFBwY1ZLNTdvR3JIQjJHMDdiYzJ6OUlTajA2NE5pdnBFcU5JbnF5VXBXZVU1aEVuajM5S2tlSDRiU3Q3UExvWjA0OU9zYVE0Y2lWcUdwc1lBbUNKY2ZQVjBaWjAvbXVjblEwbUhpVTA3YlN5V0JRMUhwMExDUi8zYnJHaitacHVoOENsYW1SVnprNjlLZHRaWkpFL3pQcDBkRkovSkFnZkptUVZYYk9lRTUyTWEyNXl0RlJqQkFHeEVXUGp1M0ViN2JNaHRPTjBaSS9XT3JSTVNCb1FMRjZkTlFUVG0zQXAyUHo3NFZOSU1zQkh3VTB6S09qQUNGbVpLRkZSd1hKQjVacWVDL1FRN01oQmRZMzh4cUN3cUk4T2dvVFpXcEdXblRBbWQxSkhSNGQrZzRuZjdWU0Y1c2lnMGRIQ21FVlRLcEZ4MFR5bC9HWHdpL3RBenIyQzY2VXhNNmpReEpIWHdNeGRJeUhuN2xldFZWa08wUUhLSm90RzJYZU5JK092QkxNbmorR0RsQUZ6Rm5SVVFzUG5RUjBMR2N2UHptblIwZXlqTXFpaUtFanFKNDkyMFdQbnoyN1lTMnlJYUxEaWlNckc0ZEVqdzRISVpWRUVrY0hGQlNaT3g3bWlrUzQ5bHBBRXFGakNpR1BqcEo2WjlCc3RlaUl6QjBOQVJXaDl4eFV1aDVhU0FFZEsyVzJ3dXVPTXFWcjU2MURCNWc3OWxtdUI4L0UzYTFya0lnOE91eUNQUmFwT25UQVBITW5xWEVlSFVrU09nN3BPblE0bUR0Z1pPR2Z6L01qeTNIQWdiNE5PblE0N082UTBlRm5wWHJoWHZXeE9uUTQ3TzRRMWl6ZTNuSFZnOERZQUIwNmtuZDNCSUczaGhsRmVvd1NkT2c0UUJjVFc5ajJsdlJFR1YzOUJEcDBOQnhPdHBlZXdpMldLUWR2N3loVHVuYmVHblRBK1U3YzNHSE8yd24zZDhCSmNpMHpYZjRVajQ3OE1zektRWU1PV0tJbW1qdUNacmhmME8vK3lTcjdvNTlQZ3c3eFpaWlB4azJsWjRpdE5GcjFUaWR2QnNrbEJxODdjb2t2VjJZTk9rN1FsMW1tOTRDeDhUbEx0SnQwTE5RaXVTcGl6T3pSWVJSTjZRa2FkTXpSbDFtV0ZxRnc3VFBhUFVpQTRRZCtzZk52TEZBNUhNZGZEVHFhNUdXV2FzTFdVdjZPVjdCZTdnUDh3T3VPd2VGT2c0NE9NWGZNUG1xdlZJZDgwZ1pvdHN0ZHNuaDAyUHVoMUZRTk9nN0lmbzMxaEljbko5QmpwR0tWa2w5bjhlZ290Zi90ekRYbzZPSjlvcFdrZDZjbjJZdllvNGt2VmRvcmtKanFSNVpFRVpWR29FRkhFMDhrN240eXFjaGR1aFc5N0lIRjY0NmtqaWd4WFlPT0VkQUdNOG5tMHFuNllTc0lIa0kzbGxnN3pOcnJqcElGYkdHdlFRZk1NOTlUZCtqek44Tlg1WjZITG05WXVCZVI1TkZSaEJTejhkQ2hZL0t1dzgrNWNIdnJYZlhUN3kwYkhGNTN1SFJGU1RTQWpzaTFTaW9rQTF0NEZCaTUvUXdNZkpZQ0pPRFJVWUFRankwTGo0NWoyN1VGTk15am93QWhIbHNXSGgzSHRtdUxhTmcxZ2l1Q1gxRThoR3BkWTFrWC9UOW1aVnN4S3EvUzhnQUFBQUJKUlU1RXJrSmdnZz09Igp9Cg=="/>
    </extobj>
    <extobj name="334E55B0-647D-440b-865C-3EC943EB4CBC-2">
      <extobjdata type="334E55B0-647D-440b-865C-3EC943EB4CBC" data="ewoJIkltZ1NldHRpbmdKc29uIiA6ICJ7XCJkcGlcIjpcIjYwMFwiLFwiZm9ybWF0XCI6XCJQTkdcIixcInRyYW5zcGFyZW50XCI6dHJ1ZSxcImF1dG9cIjpmYWxzZX0iLAoJIkxhdGV4IiA6ICJYRnNnWEhSb1pYUmhYM3RjZEdWNGRDQjdibVYzSUgxOVBWeDBhR1YwWVY5N1hIUmxlSFFnZTI5c1pDQjlmU3RjWVd4d2FHRWdYRzVoWW14aFgzdGNkR2hsZEdGOUlGeHRZWFJvY20xN1NuMGdYRjA9IiwKCSJMYXRleEltZ0Jhc2U2NCIgOiAiaVZCT1J3MEtHZ29BQUFBTlNVaEVVZ0FBQXVZQUFBQklCQU1BQUFCSVBpM1hBQUFBTUZCTVZFWC8vLzhBQUFBQUFBQUFBQUFBQUFBQUFBQUFBQUFBQUFBQUFBQUFBQUFBQUFBQUFBQUFBQUFBQUFBQUFBQUFBQUF2M2FCN0FBQUFEM1JTVGxNQVZLdmQ3ODJKWmlLN0VFUjJNcG1pVmxleEFBQUFDWEJJV1hNQUFBN0VBQUFPeEFHVkt3NGJBQUFQZ0VsRVFWUjRBYzFkUzR3Y1J4bXVmWGgzUFBzVXlZVmNab1dKSUFpeVZteExKRUxxQWRzU0R5bTlpYjBSTDJtR1c0UUVzMEljZ0FNejRhR0kweTVZQ1lJb21wRVM0eWdDelNJUU1nOTU5b0FRQjJCV1FJVENaWmFnWEVBd3hqTjJzb250NHZ2cjFkV1A3ZTNaN1o2ZE9reFhWLzMxMTE5Zi8vWFZYOVh0TldNbWpaM29QMkZ1UmlFemNnYWxEc3EweXgzKzRkVFZIbHpoeUJuRVhCNlhpakZEYmZiUG5sbGRYWDFtOWRRNTk1YVJ5em45TlZiZ2E2YmdxRE1qWnhCalRoemtmQ1VHc2FiVjBzTzh3SC9JMkF4L082YmhjS3RHemlBR2w0eExpekg0elAvM3RSK1VST09iRC81RHk4M3lYY3FXK3JyZ3FLOGpaeEFBbVlpRHZMY2ZZdmw3MFB5bUpkWG1INmU3NnNpUXk4Z1pCSFNtNHpEL240Vm1kSFlPelMwcGFOc213UTR2UnNzUHUzVGtEQklBT0RHZ245d2ZJclMrNDBtMStHMXhzMkFYZXRYRHo0MmNRUUtDS2xCYml3Umppc2ZSdVdxQzFtK2Exbm1YeThjMHllK2F3cVBNakp4QkVnd2k5R0lrTHMxOTZSek5mSmdmNTN4VHFKcmdTZHBHOXBwcVljWUdmYjEyTUd1SjBOK0liRnF4aURwU2dBcDltQmY0RFNsNGpQTTlXd3l6SWx1RDV2akdBUWVEWFZGa1pKZFhQQkd2MXNZY00xbnhERERmam04M2xOcU1EUnBMaEZEVVNLdUFiUzJpSWhHZCsveDhuT3NIRDh5alZFYjBrbWxSeGdaTjcwSEsrNDlwRXBnWEk4UVMwYmtQODRMeGJpd1NXeEVxaDEyVXNVRUh4M3d2UXE5RXMzd0FOend3RTdlNGNoTUtDV0JlRGdnZXhXM0dCaDBjY3pybWlpRDBaSFJ1K3prZW5qNW1XZUI4NXloQTl2ZVp0VUdId0x3S1h3Mno3MVJFbVg5STRzN3ljNUJVVVVuZy9HdEpaWS93a3JWQmg4QThtdENUMGJudDUzaDJaWVZ3eDZ5bVJ3ZzV5OXFnUTJBZVRlako2TnpHM09HOHBpQXVqSVNmWjIzUUlUQW5RZzl2RzkxaUloZmxaZzBkczA0WUs2UEE1NWtiZEJqTXF3QXVTT2l6b1pMb1IrQmhqbGhGSG5CQnNPN1JUSFN6WVpSbWJ0QmhNQ2RDUHhsQVlUSWlsQW1JaUZzUDg0NTF3b2pTclNqcG9aWmxibEFpekg5OHdqMzdua1pvNExPQUtCaU10NE1Gb1ZheUFFMVZmQTQrS1NxaEhFb1g5Mmd3dk9MTURVcUMrVHZCMnk2L1VRc05PNExRRTlLNXRZWkN5WkxTVEt2eWRxaVhZUmRrYmxBQ3pPL2wvZCt6ZkR2azBveTFRMzZabE00OXpPbU5rZmJ0ZWVRYnc0WTQyRi8yQnUyUCtYZDRuekRKbFl3N0dpdkRoSjZVemozTWJaeHh4QlVPaEV4dlE4cGtiOUMrbUdPKzR5c0lwQmU1ZW9menVCazhFYnIvc0R3cG5YdVk0N21abDlFTFhCK2tteTZHbjhuZW9IMHhyMmdZRUxZS0RwZ3pFTEZ3aEo2VXpqM01XNXlicjF3NjRUVTVIY3gvOHV1OTB0VlFCOWtidEIvbW1HbEx5aXlIdjBXNUtRTlJtTkFUMDdtSGVRVisvaTZWU2xiWXFEcE41WUozRUh1bXJXQVAyUnUwSCtiTDNzeHZ5NzNMaEQ0RWhMRkJRazlNNXg3bXdObE8xNE1RcEhFL1kvY1F5RzhFT3lqNUJUSXdhQi9NcDB3WXpkaTZQTHJ0RkQwcmc0UmVOVHRLVHlZNmg0SEorTncvd3RpdjdxSTFKU2w5ZDZBWDc3YTNHV3p2MVluY1NyQWU5Ny81NGdPbmk3N3lLMzk2NEVMaUQxejN3YnhsN2U3aDFJdm9xTEpqOVlaSmEwY2FFWFErZHFMM25OVkFaekVlZ1RsRlpsdXFrTnl4ckFXTzZwckVvRG9NOWZ0L0FTWCthQ0xHL25qTXNUSDA5dkw0QUdFSG1semJNOXJvaXg2RVROTUdQbDNDWnB6ZUpiTWltRkx2dmIrOURjS2tNaWVNbHVod3Mwa01ldDBKWXY0S1NsTENIQUd6dDVjSEpFVjhPK3M5QklEaEovUUlPcThndUsvc2htRUR2TUxQOGJyWGZGNkJ3eVY3MG9RYkRhTWtrVUU1TitEbmpDMm5oWG5MT3d0aERPUU5tSTc3S050UDZHRTZIK2VQTUhZczRxeFJZdzZjVGV6WnRFNFlod0Z2WkIvSkRLcUVNRjlQQzNQSEkxdkdFS0FqWkZrWEFhTXgxMGZvWVRwZjdqV29ZZEhJNjR6R2ZNRUt6NnQ2WGRWQ1IzRk5abEE3aFBsQ1BPYjJEdUVhLzRTMVhianFIeVZ4VzgwVVlZa0RaWFYzVEFGbDJoRFJoQjZtODNGK0J6SjVpNkIwWTQzNXV2Y0NHdE16bzdCRmQ1cmttc3lnNm9DWUo5OGgrQWtXbUwvQmN0WkRvQ0hZaEI2bTg2cGNWRjFESDJiVUd2TVdsenN0cW5DdElNa0lEanVUektCQk1VKytROEF6dHphZGlLSnVzM0YxNktLaG9GaERMOWdoT3MrcE5iRmtsa25kek95SkN0NktRVkZhd3dnY1ZTYVpRWU5pemhMdkVOcSt2VGd3dWNVNkl0cndBTWtES0Ixc09FV3ZYT1FtYUFGQXFvZFB4ZEZNYUtwNmIvcHh6QkI0b0tMeGtIK1NHVFF3NXZZb1l1Tnp4M05DdEJHWTE4dDJhK1FyUUU4U2Vwak9LNHFmNjRieVRXTzBFcGpqc1dxTm9Dbi8rbXlFaDVsSlpsQm1tSk1QYjNqanhRYnAxclQyYVZQY2hOQkpjVGZoaTl4UmhQYnlhWlRDZXlXTk9SN1ptdExWNG54SFpZL3drc3lnekRBbmd0M3loaytZcjB1eThBcVpSK2dGWCtRT2tYbk5PcTd4WmRQUXdueFRGUzdiUVpJUkhIWUdtQ2N3S0RQTUVaQ2IvakYwd3J5MEZNU0FKb01NUzV6cmdicDFyTGtpZWVmQlJrSmozalpBUTVINjh0OElwWmFacytKaGYvWnFzSTlrQm1XR09XMHlMWk1BU2o5RUxaTFF5VFBHUXM2OExDbWJPR2JIMGlPeUZ1YXFDaE5HTUh4UU1vWDc1Tkd4MkhBa01DZ3p6QkZJMkJpVFI5TVdKNUNhS0Y1QjJVUXcwSU04bFl2RnR5d3k3TlZ6ejh1TUhTdXFFaXloT3lJNzlydlhMbndFei9CMTkreS9WUjFkcmwzc1AvdzE2MzZBYlBMb1dQeGpZNlhaR0VUMytTOWQ3RDkrbituVHh2d1hGL29QM2NmMjJZZWFsc2pFeFMzd1BIc3pRNWlYN2JZeVQ0Uk9MRit3UW5sUmcybXlwak5iSWtOa0pZc001aDB6bGRyNkNCTTdNYkRNdEhQekFaZC9VTFNqbnkvejNqTXVmeDlsVytmT3JKNTJOMWp6M0prTHArbVlzNENNVzZhcVBWTGk2Sml4Q0lPZ05MZk1INzdmNWUvVitpM01mOHQ3MzBPUWtCTG1BTTNIc0g2MzE5M1RvNkJINHdRRFBXQlhFMEk0cWxzVUdab1NpaitRRS9Jb0VsVzBDMVhyOC9ocDZyZjdtRGhWMjFhMWYrRzNHMnltSk5hWEZocFRSRVhxeElwVG9HdFpTUjd5RW1FUU5IYjVrd0MrYXpyeE1MK1gzMm93ZGs4dnBUTXVITGY0TmltQld6MjRpaGg0bU00N2x1UENHWkhha0x3dGN2U2dCT2FZd0tLQVRpMTNaQTZPekcvSTQ4dXUvalp2alBkcXFCMFh6eVgzTjVmelB6WlkvbW1INzE1Rjhkd3k1MTlvSUpOQ2lqVG9NdjhrcWM0NU54dXlDNFA1RkpkRkZkZHN4NlZFekc4Y3R5QlFDV0FlcEEraHVBbjhWc0owRHQ5UXJTSFFFSkpkU01xWkE5VzhTR1Y0RWRLZ0s1eTJMelBJai9NYjdUVXE3T2lCdE9UZkEyQWxLZDNpdTFTTjE0VnlnUm5uSHhYM0tmeEVHWlIzRk1lK1FFZlRsQXptWGJXRGdjdm9JeEFwRWZNYmh6bW11eHlhYWs5Ny80Z2tDVDFFNTh6UlZyUzB3MWVBdEh3T3hPd2JwQXUyMW9UT1pVMHR1SnZpUFNtbS8xMDBIdEdpa09yd0picE9LSTNIVlJmVGRrd3JCQS84RTJYUU1jMkljeG9RamZtVUhscHE3eXk2dnJqbHNnWXNNQjVKNk01YkVjVkFWaVMxTEZSeEk3MEJJWkZFRVdodVUwUHN2N2FNQWp4RnFlMllXc1QxRldDTDlRQ3N0MG5TOHdxREtYdXROMm9PbElreXFHSm9iMWxacVRIdm1HUHFsdmF3L1h1TjlmTjFUYmFrWjg3VnhCRFVTdTc3VTdPODZGcHlaWjNVQzc0TzdsZEVQVmhUblJTVVpDVHpvcjFjQS9NbElYWmNQZlNXSHRxOG5HcDR6RUlBYW1va09KRjRYcE4wZkFvYmhONkVYNkJkU3ptRHhyd2tHUkkxblpRd04vL3NuYXhzMzZvSXJ4dGZvenM3TlFIbHFpUmFxeGpBL2V0bFNpK1pzQjZSakdLbmxublJXcEFjVTFlOEtCU2c2YUxJaktzblUxSkR4Vjh5a2g2OUxBc0tLbHpwRksyT0Q1a05HNFJKcVhVdUtHNVVtQ1B3MzFGVmFXR08vZHVHN3UyVi9tWlRlRjNWRk9rcUlnb05waTZqdDZBS09EaDhVUmFQcVU4ZjhRZUpGSjJUMkhWVXp0dHVUbWM0MjZLRndoeU9walFnSnlxVTQ5Y3JzcUpiRnFXcC9JUU5XbEFQR3VyMVFxSXdOMUZ3ZW43T0NtYkNmQU9UR1c1ZlF4eTlHQndhZ05BRWJGVXQ2TlVSaHBWVmVWMkY0SGdNT2txWkU5R2pGL21TSkRCdmlCWUtjOUMzZnRDcVJ2NEJqRHcveG9WR3R5YkVVL2tKRzRUUVZXdUdJd2x2VUppRDI2UnpwSWc1c05rVTNmMlNmMFljY3EyeGNWOG9JMjNwQXZPeU5rdGZGelJqYTlKRnhRdEtYWWQ3d1YwTGhQNHovMS81QzJLTyt3LzlRU2IxSUJGZFlMQlRkOGNFSEdQcExhRXdNbVJRUlJFSzZ1QjJXN2d3aGZtNmRvNFVNV2MvNXpjd3RxZnJCRG4xOUVpdUpQNXdGdDE1aVFpOTRkM0tYRlBIVlIxdmF1WWR3ZWN6cnRwSmtPU00wM2Y0M1lac0pIK0RtR09tbUNSUGdEQzFkdkF5OWc3T0VORHl1UGNSanEzbWdQbVFRVjJQT0dFSitqV1lkenltVDR2UG9iekMrU21YOS85REhlRndocHVkbUNoUVB5RDBjT1RlMFdVVkhYUkFlcDQvK2l2YVExdUJJWnUrMVB0K3cxWVg0aFo0VjlrbndQQzZyd2lQUEltTjF4YTJSdGNEdFllN0RScFU5L3djSTEwaTVjclBDNWxnenE1ZDRHZmVYNk4ra0g1MDhmeWF6UGwrNFhWditRcm9wcVhYQWtjdmdGVDZaODdQd21jL1QvazlVNFNmN3dTRXhVcXp2SVVRN1dUZ0U4cUFZQXEzeXg2Znc4K1hTS1BDUEJzL1QyWnlKZVNIT096amQwUmpiREsyTEMxWDhHL3dudGkwQ2lLeVFjeHh2eFFRbXdSejVjRXJFOVNMdXgyb1RmZTJxMWxTOEhtWmxIdDhycnRLa1Z1MHl2anIvTFBoK3BiY01vSk9ndTlKdzdLQmtpRG00TFNWZ0FnbWVXMFc0Y1FzNXYyTWZjb2ZrRXZqdHVvdFNJaGIxa2lsd254Qkxla29HVHJtVVNQcktMNVpzT2c4U2k2aUxJZzV1S3NZRU1Qc0tkTy9Qa0FWRzc4ZHFFejVkdDA3QXBsVXdZTENIRlNqcCt4QW1KOU0yVUt0cmlrMk8zU0FPM0FQUWN5eFlrcWVndTZubFA0U0wzYUt5Qy96dFdaNE1WRkM2VnpnM0EybHFhbGNYbUdPV0hwTDFReUErVXhvMWlvZGg3NHNTTXpoaU51RDZncGhibUlneHB5RzFGYmxiNHZkWjR1dlZKY0c3V0F3ZVNDN3FGb1VPT1lXa3NLY09RYStBVEJuRjdVNnBUVzF5ekhKTGZOaW56bVkxaERtbU1NTnFjSnNmeGI0cmlpYjVHK1dOZ2RUUDdCMDNTQmJVaHRpamJrT0ZHZzZwN3BKR05oRzBXQldycUVkWTI5eU5RYno0MnI5elRzNmNIbFJueURpTWV5U3hpbStPL0FhbmR3U0tma3RIZmFPNlNNTGpmbTREbW13dm93QTVqbHBoTk5yRERwRUJqd2xINEZKOWFqVnBxdStvYlRod0YzQWo4Rm12SVNLdzMxcFQwZXZLeFU1aWVtd3Jpd00rbWJVdGxDWk9zUkwvUzQ2RS8vUVlyQk84eTlWT1gvdVpjUWtMN1U1L3dBeTlDWlN2dkwvdG5leTRxaFlwcTZIUDFndkEwbi9WWjRIamJsOWdmM0xUK0ZQVHZ5OVFTb3V5OTMybkZ2aS9Sb1ZIRzFhSjc3dER1N21FOWluSXEzaGt4R1J4REJ4d3Zna1krOHc1NHRFb0dVeFBuWGVuZWxZODNYKzNRYTdVbEpuMFhWaGwxeE51L3d4ZWdsK3U0T3ZJcDdJMUlna3ltY0IwR1grNlNTaVBwa0ovSWNYRjA0VDVwUTVwMmptVlJ6L3V2YnhZNVBYUkxOSkUxVDR0S1I3TXdNM2RqaC9YbXF0bnp1MWVzcVZtT2ZxL1B6OTd1NDJNTmZjbm03WGcybXI5aytreUxWWExybm43ZSs2WmgrVjFveDliRENyRGlhZCsrcnAva05maVdxTG10NnpOZFk1KzZrSFB4ZFZQOXl5M0QvN24yM0VkL2wvbm9MZDB1ckQ1WUVBQUFBQVNVVk9SSzVDWUlJPSIKfQo="/>
    </extobj>
    <extobj name="334E55B0-647D-440b-865C-3EC943EB4CBC-3">
      <extobjdata type="334E55B0-647D-440b-865C-3EC943EB4CBC" data="ewoJIkltZ1NldHRpbmdKc29uIiA6ICJ7XCJkcGlcIjpcIjYwMFwiLFwiZm9ybWF0XCI6XCJQTkdcIixcInRyYW5zcGFyZW50XCI6dHJ1ZSxcImF1dG9cIjpmYWxzZX0iLAoJIkxhdGV4IiA6ICJYRnNnWEdWMFlWeHNaV1owS0Z4d2FWOTdYSFJvWlhSaGZWeHlhV2RvZENrOVhHMWhkR2hpWW50RmZWOTdYSFJoZFNCY2MybHRJRnh3YVY5N1hIUm9aWFJoZlgxY2JHVm1kRnRjYzNWdFgzdDBQVEI5WG50Y2FXNW1kSGw5SUZ4bllXMXRZVjU3WEcxaGRHaHliWHQwZlgwZ1hHMWhkR2hpWm50eWZWOTdYRzFoZEdoeWJYdDBmWDFjY21sbmFIUmRJRnhkIiwKCSJMYXRleEltZ0Jhc2U2NCIgOiAiaVZCT1J3MEtHZ29BQUFBTlNVaEVVZ0FBQTRzQUFBRDZCQU1BQUFENnE4K3BBQUFBTUZCTVZFWC8vLzhBQUFBQUFBQUFBQUFBQUFBQUFBQUFBQUFBQUFBQUFBQUFBQUFBQUFBQUFBQUFBQUFBQUFBQUFBQUFBQUF2M2FCN0FBQUFEM1JTVGxNQVZNM3ZtVElRM2F0bWRvbTdJa1RraENaVUFBQUFDWEJJV1hNQUFBN0VBQUFPeEFHVkt3NGJBQUFnQUVsRVFWUjRBZTJkYTR4a1MxM0F6N3g2bmowek1TYUlZR2E0bDRBaHdkNnc0Z2IwY2taTnVKZ2d2V3BRUHhDNnVaZTd2Q1N6QnVFbTh1aFJQbXhJMEo0WW84UkVleEw5SkNhenVSQSttR2lQR2lINHdWNUM1QkZ5bVZGaXdoZm9aUWVZNWQ3bGx2K3FPdlU4VmVkZnB4K3pmVXlkVE9iVXFmclh2K3I4ZjZmZXArc2tTVHlLTFBDc2RoVEpYWDZZbHJGbjI1ZWZmS1ZTWENMYXNUMUxXYTlwR1NOSHM1U3pHY3hMeERpRFVNcG5LV0lzYjdNWmpCRXh6aUNVOGxtS0dNdmJiQVpqQU1Zck01Z3RJMHNySkhaeERJUGtMeUxHdkUwcTZCTXhWaEJhUHNzUlk5NG1GZlNKR0NzSUxaL2xpREZ2a3dyNlJJd1ZoSmJQY3NTWXQwa0ZmU0xHQ2tMTFp6bGl6TnVrZ2o0QkdPdGZNZStyWmwyYm9WTzRpck00cUZGUmpITWZKK1RCUHlrOTdQb3YxUFVsdUNKRzFNZ1l4czBPVzcxOW1WRDAzcFJlbngrSzY4czRSNHlvbFRHTVRVYVJrRmR6VFhNcCtmQjNhbDl2UEVBVlQxQWdZa1NOaVdEY0lQZC9Kdm42QUZqZVpxb0c1Ti9wZWFuekNsVHo1QVFpUnRTV0NNYm1nenVVV29PUSsxVFZWOGtidU1hTnl5eU9FU00zZXNIL1lveHoyVUxmR2hUSER5VkpQWDNRem5RTmpncVVUamdvWWtRTldveHgrZmxNd1E0aEYwbnlaYkluRkQ1NVY3aW1mNDRZVVJzWFkreWRaQXJtb0RpZUpCMVdzekt2MWVkUTFSTVRpQmhSVXhaamJOQ1drUjFRSE8rdkFFbDVYSk91cVRzaVJ0VEVoUmhycWlORGkyUGp2SzMwTlNWaDVUY2xWOFNJR3JZUTQrYVBWUHhqNFBpQ3VreUdoOXJGZEowUkkycmZRb3lyUDFEeEZ3SGpnYnBNVG8rMGkrazZJMGJVdm9VWTEzNnN4WWM1QVAxeWEwOExtNjR6WWtUdEc0N3hYVENWMmxiNjltOHI5NVJkRVNOcTRFS01lcVdhMEZwMVYrbUxsYXF5eGNOM0ZXTFV1empKRG1CVTQ4YWt0MzFwbVkrbEVUVjFJY1pFRFRpU1d2cDk0TGduRlE3YTBqbHRSOFNJV3JnWW84WnFudXoxQ0JHVGM4blNQVlQxeEFRaVJ0U1V4UmgzVkQ5bWNDOVpoK0lvUE9hL2g2cWVtRURFaUpxeUdPT3lIRGh1MEJXT0xpSGZ6elEyYjZLcUp5WVFNYUttTE1hNGVkSG1HdW9kNnFLZDFjOHpqMFZ5eGdNdTQzL0VpRnE1R0dQUy95algwT1A0WUVhT3ZZYXoyWkdOSkpyQytBSVJJMnBEQk9NaVh6ZCtVZGEzMlV5QjR5Ky85U1VkcmN1S0pqRzJRTVNJbWhEQm1QVEpyLzN2VDNmSnhYV3VpZlp5NkhHSnE0MUpFakdPalpHK2hnTXIvOXRDMFRkU2VzM2UwQkZlVXo5SGpLaUpzZEtZMUovcFhQdVBPMHJQNWpPZGkxZHAxeXBrYXE2SUVUVXRpaEhWTUgyQmlCRzFjY1NJbXFnS0FoRmpGU2loZVl3WVVSTlZRU0JpckFJbE5JOFJJMnFpS2doRWpGV2doT1l4WWtSTlZBV0JpTEVLbE5BOFJveW9pYW9nRURGV2dSS2F4NGdSTlZFVkJDTEdLbEJDOHhneG9pYXFna0RFV0FWS2FCNGpSdFJFVlJDSUdLdEFDYzFqeElpYXFBb0NFV01WS0tGNWpCaFJFMVZCSUdLc0FpVTBqeEVqYXFJcUNFU01WYUNFNWpGaVJFMVVCUUViNDVmcFMrR2xEdm5idWFuZGJueFBGVFd0alhGWUNpRVYxdllEUUZNYlRTQmlSTzFtWTl3cGpaRzAwVVRHRklnWVVRUGFHRnZsTVI2aGlZd3BFREdpQnJReFpyOTg4OWFVTjU3OTVvcy8vZWFPRHZzS21zaVlBaEVqYWtBYlk4SitDRWZJWVhITXAxN3liNUxrMURkemlCaUxZVUJvRHVPVEhJKytQWnhieVRzZXowQk9mV3VWaU5GTlFQUE5ZYVFicDhJQlcxS2p4M3M3VEpSY1J5WEhFNGdZVWZ2bE1DWk56bVlQalFwRitUTk05aUJBZEJ5UmlCRzFYaDdqTXNjWTF1TDlMUlgrSVpwS0p0QTdDSlUwNUNKR3d4eXVpenpHT3NkSXduNFkzZ2ZwNE0xVmpnOWNXVUQ5SWtiVVJIbU1TWTl6M0VYalVvRWExTUhuUVpJZzFEd0lsVFRrSWtiREhLNExCMGF3R2owQ3k5aG1Tc2kyUzdQRGIzRGc4TVM5SWtiVVJnNk1TWWRTSktIYmlUMWg3SlpibUdCNlVCanNDNHdZZlphUi9pNk1MVWFSL0lJVUtuWjBTZUFpeHlZNUtOYmtDWTBZUFlaUjNpNk05SXRVY0doNzRpcDVoMnM5ZEpGakpXSjBtRzhpWGk2TXlZQnpQQXBNb1J1NHlIRjZHUmpuUGhhWTYweXMvcnB5OHJNcDdjU1lUY2dGMXBYSmh0d3N0L2dlTzVlQnNmbFljU1p5b1oyVG5GZjFQSndZTjNscFBHOEgzay9uU29qZ0Jya0VqQ3VscHdiZmRTLzBOa051OGlISk9ESEN2bzNzT0FqTTFLbjJFU1J2bEUxWU93bFZhQ29wMDhVWjZCOWdNdFY0cnVvcDdOdGM5Y09OY1o1akRLRkREYkFlTUpIK3RRN1hHZHh6VXBZdGdYRWVXMkZUV3FXckpiWndsajdWYzdneGxwdVFTNUwwT25ybk94bkY2V0xzUG85bUpDY3dwMzhsSmhjYTVyRXFIbEp4bDluNUlDejYyRkp1ak96YktaQ1RtNEg2QXlaTGF6ZHVwT1R6TitBSTFLbkV3a3ZqT2psUjBZSmRmZSs3RHNFcXN1ckxnbGhpMVNBNEpiZWdCeVBkSEI0T3NjKy9PNjd5M1R4VGJyOHJuWHJiT0F3YytwaDVYT1k3Y1p1ZTVhN21IZ1ZyblYrOWVqV2xKL2hIajZ0WGpZK3psZE5ZVHRxRFVVekliWmZUVml3OWRZeTFOTFExTnpKYUQ1MkdNbUxaRjI5amRkY0cyMXUvOXMxL1NPbUxNQVA4SlFwYnpXalhQb3luOUhFeVAvVTNXZ0phcktsam5CK3hsVHNPNktKcDkrRnhwblRkZFV2VUIzTURtTng2NkJoWE9jYUp2bWN6ZFl5OXdFVlNtOE5DNFB5RkhjKzg3dEt4VGt0T1ljSXU3YnNQSFNQOUFnNDlicHRaSGV0cTJoaHJ3VzI1ZFJ1ckU2bFZtL1NGaVIzVlhWb2w5eG9QdTFKTnNnbTUwcU5weTBMNjViUXhyb1MvVHFKbkM5eWRTZFE2ZllxeHA0MTRoaE51bEt4TTY1ZSt0cEcrK1VpUDg3WXVQWjU3MmhoYlpHL0VETzRFcjN3WEpNQXhhbDhvZ1RuTmgxNGFrMlBPOGFRZzR5V0RwbzF4SUxvWEpmT1ZKTXZrU3VrNHVRZzVqRENuK2ZBeFppTmE3ZW5LWmJ5a3g1UXhMbzNhTkNiSjJpUSs4NVBIdURBREdHc3BMNDdYUzhMeWkwOFo0OGJvSFpWYStHdGgvdHZMWTF5YkFZd0p0TkQwdU9uUGVNbVFLV1BjSHlPcjNRazBqZ2JHR24zNmE3T0FNWnVRVXozb2t0Unk0aHpqVXVuaUhUaW5lanpHNkdnNDRzU0JmbzhHeGdYMnVuYjY4TnZHSlBESFZmcWRGTHM1eHRadXNWUStOQkJqWjhUQlAwMXdhd0xseHNEWVlnT1BRZkFMOWZtN0x1WGpIWENBbGxOV3FVN2dCck1jVFJmakVobGo4TGRCdFBGZUtRTXFZUU5qajFWaXZTc3FlS3F1SW96WmhOeEVKaHpwVFV3WDQrSTRKRmFEZmtKV1RNTEF5QmUvbHRyRlVTWVdXb1JSVE1qdFRTaTFsSzBHRGsvS3FndXJWTGZJR0ROT3NFNWV1c20yYjhQQU9KaGNsOEpPeDNWZGlMSFVqNnRjMmswL21Dc0dqOTZCNll0ZmhXRWNrcnU0S3E5RVovdzFSd05qT2tNWWdURTl6dHZldXk4VjBHV0c3aCtWaWdUQ1lSajdZM1UydXlPOU4yRGNpWTV4anN3UVJqRWh0MnRrZCtTTElSdWZwM2ZLS2hBWWYrTHF5M25OOTQ3SDAydWZzTFUweGhodlFCMHhWbGxtZWRFeHpzOFVSbmkxbEI3bGUzRkx2NUplZTR0dDZHVjZiMnZaZ3R5TC8vNnpuL3pYRDd3R1pON3poZk9YYjl1eStuV0djWVZjNWNaNUp5SFg4bC9KdG4vWVZYOG1aWm1YL3k3T2RLV1d1elg2RkpEUXBHUHN6UlJHTVNGWFpBQnhGL3A1cmtHTjkycnB0WHlGT3FHT2ZtTnluSTJJVTJaZTZBV3pYNHhjSEVyWnZDUEQyUHdnekRXZjBBaS9lRDJaNDkxZUpRekxDZGZWRmN5Z2RGa0MraitXQ1YxR2MyK1JrZDcvMERRa0drYTQwMW1xVk1XRVhPaVBxN0s3cWpHS1d2SEkzcHo3S2lIcGVXWnNnYkUyWUphV2krYTZZVEkzeHpoMzNrNFc2QlIyOTNYVXYyWFZFYkNoanhIVnNmbmRYVVBBdkdBMWhlbFY5a3JEdUROakdMUGRqb3FNN0xqYmIyVmxnRTFJMFhEUkh2N1VveGVmeStRRnhubHk4VGM5a04vTC9CMG5qbkVadEVFbG56enhvRTFsWUFIbWppNjdZWTc4c3Q4dlpCbmhwOXU2dk9WZUdYOXlYR0Y4RzdtM00xT2xVVXpJSFZsM1hYaVo3Y2tDdHJ2TzVkWWQ5L1RaTjZjZ2NBRmowME9ZRnloY1lPVVlkMjRtQ1V6ekhqWU9tRktZbTlqajJ2bi9CZk05NWhaMHNKOSs1SlhrRVRnYTUvVC9JMytraTl0dTBHeDdsYjNPTU5aLzQzRkNUb2FPV3k2cnNJUTgxT0pYaXNSUHdjSndoUDY0aXFrYThqandIeXhQajMzbkRESFFJUmR6b0pxVm5JSjFUWTZ4Y2NpR0htL0s3QU9STXUwOGpTMWp0UkVhOVMvZVNaSlZOajgzSDlEc1FRc044dmJ4MUhkOXgzZHMwU1JyRzltOXZ5NlpNWXdsZGpzU053WlBCdm5FVjVJdi9Tb1IzWWIraVFqVHoxVDF4VEtVV0RicFYvQm1NOE5ZcDZXRkxtWHZjaDJReWwxZDI2bXg4anRQUGtZRE4xZ2ZleXZnSVlUTW5PbnFtRnYwOEJnYTY5OVJUcHFYUmlaMmU5WXdpdDJPRG5LNTlub3NrL05ERnRqTG1xdWF3MElnUUhGZjdBQSs5cWhncFpFTlZCWWdTbFpvSUxheGZEQVV6d3hMK3BpMzVsc3YwS3VXd1JzODVtNWQvQ2NUVS85QUhjKzA4a3A0TldIaEU1Y251aUJ6YXhqUHoyYXNOTUpyS3V3SXFKZkVmVFZGbzFYcjhNWFlOZmZrT3NQWXVKSWs3SWMvek9CQ2hYbG1wWkhWaktleWdGUDJCc2FlUHFWYUp5ZE14WkFCdE5jWk5qc1hYeUFIWmhxUWg5dW1ENzM2dUlDV08xK2M1YVN6dHJIMlgzK2VrdWRtRFNPek1kekZuVnkyUFI2YnFsZzh3V3RBdm9TYUU2Y1l1ZkhvRUc4M0Z5NDlHTVl0MnI3MlZJTUlmV2pHU0VqMTlmWjdJM3R3bXJzMHVIdEMvNnVqZjc2ZDlPM09ON0hCS3ZsQVY0WVJwT2M2cERGYlhSeG1PbXJ1bTRFM0ErM1hvUkN0cGF4dlk1ZUdMSmhqcEk4SE5Ia1g5T3c1R01ZaHpVQlR0V0F3OXJpcnl6ZjFkZEZoMXFkS2IxT1JEdnN2aFZmSWgyaVNoOUtET1FvZkpGUFVjNlV3MGxuZ1djTUlXYUpIUVJmRXZLMmhKdGxqTFY3bnlKVElyaGhHdnRUN3FZKzRSYmdrdzlpbkxEcHFhUmlheVYwZXpQOTM5VHEydTgwOGwzaWpiQkhyWHJScGUzeEZqNTBrbGpvek1PaEt3d2pEcUZuREtMcHJaMEgza2lTRG0wcHdtVkxhOUl6SUdNYVE2VnFHOGR0MzZDdEtxanQ2YWpWbUJzYjM4eXlzczVRM3pkZWxWbGp0VzFOVlA1Y3RVZCtvK3pOY09zYUZtY09ZdEdoaEpLRzdIZFgwWjMrT3RLSCs4cUJpR0syZXphcnJJV1lZcWNXZ1d5UEhEajFWdnpKakR2VFN5SHlTWklHVjlUVmVKak0vYUYrUHFEUGw5WUR3aFNrSXEzaktrRkNIam5GMTlqQ3l1V3VpcXJQaTIxbzFOZ0pNajVMazFPaFJxdGdNWTlhSUNkKzFRb3d3MVhKWFNFSzNTRGpadWFHQ3BQK1FQVURtNWh6MWJCVFVNS05QR0dPU3VtNUVabXppRHJBbCtoUU9XR2swbjJsdlJsWlpjeWlDbXlmK2ZSc1pSb21GeDFoMDNiMHNqVEQ0MlJXYVUrdTVjbUZzc3JLK2JQU3lsd212QUFaaXBqQlQySEU4QmlLdHNMTmVHcE9tNjBiQzlJd2lGWUx4U1k1eGV3VDlRM2hHTEh0SkxTNk1HNjY3bHhqM1ZYc0k0eUN6cm5aaDVHVDJhYzB1ajM3MkpBek1GblBTcFhISGRTTXlFeE4zaEdEa3F3VWo1V3ZyaDhtcVBVSVQ5OEF3M2hSWC9MemdTa1ZpM0ZIdElVemc4VklsNGp2YXhteUxqYUZlZlVJdmlUK09EZDVFaXVpQTBjcUtEQWwxR0tXeHBmWFhReFdNSVJlQ01lblQ0cmc3U2lyejMwdmd6MzB3akpaVzUrU0h4QWpEUnFFSy9PNEtOenNiUFZVZWttMkNkaXdqZ2ZlaVdNOUtyVm1iQ1dQY045b1dJNmZUdUFqQ1NHZWs2V0NyL0xINGZOSzY0b25HTUo2WWdkM0MwdGhSaTFGNk04bFVPRER1a3pNYTFOUXh5aGwwZTlabXhPZVVwYzMvR2FWeDduT1o1MjFOWW5yT0lJeDBRdTZ4a2ZJQUE0aW03MFljR092T2Zyb29qVkFoeW1kY2F5WjV4b3haSE83VjUvd0dPc1p1TnRrRHV2YU1PeUxaTkt6aFdlckN3Q2hpNGgxSUlUbldPUWdqM1puemJLUmtOdThsUmo5UlYrTEE2SDZWUW1DRVlhTnNEM2ZzSFBWVm1FZ2tHeHAydEM0TzBOdGx3WkM0OFhoQndJR0lwODVMdnVYRzczclhHK1dEeHJSTVlnY3NsUjIvS3dnalRFT1hXT0hRRTF1NjhQWncyRUtWVlFUb0ppVDVRMkRVaDQxYU04a2o3QkM3RFY3TityTHlKUVFRaERId0laTUh4eEdQeVA4N1Z6akVCQlpVUnJuRGlNMTB1RXJqaHV2aDBOT2RrRHNJNDQ3MTZJYW52VVRvS3pUdUkxOGEvOGM5b3l3dzZ1MmhOcnZLdGJkeVQ5cDhWajcxY2dzcTdqQjUwTG10Wnd0NjQ1eXY1Wm5ESnp4T2RFSG1kbUZzWlEvTDc2WWlIcms0eThXMFBMN2RrY0tFL0pJVjZMNE13UWd5cmtMaVZtajYxZ2tkT2JvUEcyUDlsc2o5aVJsQllOVGFRNmdEeldGanNtOTdKQzNlbHdYUkk2bXZKZDZjQXA1bjBoY2NVR0ViMXp6czR5Skh1Yk1EaGd0amcydDl0eDcvaE92Mi92ODlYZGg2Mm55UlFqREN1NEs3dnZpSWY0ME1idnRFYkl4Z3lldzRNYU1JakR2SzFIb3p5WVhOZDNHb1gvWSt2OUhxTmNWS0RUd1NiUjZSLzNlL2k2TkxvRzRIUnNqNUhZaFg3NGc3bzJldlFYZ0twckNvUFpEVUF6RFdPdVM4amFqeEJoZGt3OGFZM0xqeEpIbEE5M2kwVWhNWXRmWlFieVo1MnN2VzVCeGREam1pUWREcTdkSXpPem9rcStPSG9saG1BYUF3YzQxOGNtRHNjNjNHTzdNL0x4TDR4cVBuWHhSdWR2NU45dDhRSnVUM0RSSGZSUUJHR0RWYUU5ZytaUTUvTWRwMkJPVXd3cEtFcy9ZV0dMWDJVRzhtdWVvTmkwc0MvYkxyTkFodzNoV3BnMXNlWmp0aHZlWXFJcFE1NXpHK215OG8xRG9YZncySytydUdObFozdmw3MzZ0UDhjdUhUSy9EOEdZc011bURlSFlDeHErcXlmSHpNaHp6bmxTaUxFUmpJOWxCckpqUDlVQ3UyamFRV01xNFE3UVVSb09wdHUrKzlJR3BiSVZyK3pERHV5Q3pDTzJNcDZkQ0haWjYvWXRiWjAzVkNJRDFlcS9sMXorQ0NDOVBYN09lc3BUUk5NdWZFTVlKOVJoeHRRR0kxeHlxZ3lFTlpqSHA3dUpON3RFQWJLM3hDZTlJVEpWdDdjd0ZLNkJ0cHJYM2ovZHJLSll1eEwycGJHYiswZyswWnA4MG0xdnJrdVI1OWlvOGZvN3JxWmxkWTFKMjNWVG9kZWdOY21MNlVhNjMyck42U2I5eXJLTUtGWXdTTGFVbUplSUhudXRZdTJWSEtZdFRiUTYyWkZHcnRFWU5zQnFGcEZ6TFFQbXd6Tnp3U1Y0UW5PN2ZHYURneVJWMWE2RThmU0xYSDVQeU1McFhWK0JobnpYek1VdktIdjczMGsvcEhhNWdjRjJiLzU0MktiRFg5ZzJmRTcxOWtFdEtCWWdRQmxUTVpMZFN4WkQ2Q1JyU3lHSUhCcmxDZ05aUENhMkNPdEdFZ21DMVhEMVE1M1JJOUxtaHV6V2V6WjJFVldrdWNVNXFlM0U5MUNaNjBON0lOVmV0L3lwUnNHSDJvUlY3RnZZK1FqNG9rMklKN25iMUF5NXhieG9pN0MxWGlnQlZySWErZlVZeGpqRFlnblUycndiS1NKdFlzVG1FWEJ4Z0kwK3ZOcEZEWk4wSEFtM083UEtpdnBrKzNSTUZjRUR4RjdLNzVFQWp2RXVldnNaVXV2cnR4OHRTblVrSSttQ1RwWGFsaDMzaGJkejhybTc5RFpCRmJWcDJ1ZWVvYzB0SXRqaWZJR2Z5SXdsdWdNSXhqalRiZzB3NnlQaFA1RWVjUHdFN2NjTUQrM05lRUY5SlRiYW4yRUlxYWZvOU13ZENzRms5bEpUdFViMHZ0aTVxbFpROVAwb0pxUStYUDY1cDdKYjhYdXMwNDdEZ09GM0JReDY2TXNxTW9nUi9yRDlHd3B1eDVTQytvbW1sQlBKYnZIY0ZGZy9aUDVvdm1wODFHQXFUMUF4NXFYWnNlRk9KbWo1VlRNR1YzeXY2cDhNTFMyRk5ETytpcXFNYzhpNzVsZGxLVU5KVGlrMHhHL2lpeUw0M0hRK0JwYm1jeUk1Mmd3bmNmQjFKZDEyanFPaUlBMXI4L3oyUld0ZHFrVCt2bnBtWjQvcFcyRlZrZFNhMlpBeXVOVU1PZjJYRktYRzhaZWRjanB1cTJsWGNoeHBZYXZPak5wSWk5SW5xbTNHTW9wYUZyZEpZSkRRWHFqbVl6R3JabWw4NHNRdWhwdGFOdVIzZGRYSmNhalBvajYvYlF3RzlsUDNucGE1Tzg2VTBJYUdnWWUrd3BXL2ZXL0FqR3NVWWJrQldqZnFlWmxrZDZmdlZwK3F2RFYxN1ZtdjVDakt1UGJJdllXak1wdktBWk5pcnc5V3RIV1ZCdDhITkNhQ2VyV21CbVI0VHlvQTJyZElvSWt6dHZpaDRYVXptbkdrcVlmRHYvNXp0UGZVYlU5eEErUi9iZ2Y2cmFqVnI2UEkyMnJ0WFI5Rm9kQ01ZZDFUMVFjVXE0bWo4dUlZeTBqWm9tYU83T3RFdnVUQjErbHBCb1B4ZE41TkI1TUl4c3hackk1YUpSL2xlMVYzWEVWUGlIWkRyenJHQ0ttZ084cysyM1Z3d2RVaHdjeFJnaDFOczUwclY0M1oxY0UrWVZwUUZaYVh5cktTUW00NVJ2MzlXVTliMVZqb3pZeW1qbE5tdzRacysvbEp1Q1kwRTIwRlQ1dXQ3WTlGZzFyTDBsMDZKVmFFMjJDdERsNGJlMmtlOFJaRGt0eHZpazZ1Umw4dVZPTlc4dDROYkRNUzVaczFCNWpBMVhVN2J2dlVtWm1CQTV0bCtENjVoamN4bGhjbzZXMFQxWjA4ZUVkZWlBR0xWZWwxYTVkVzE2c01rcm1pMDcyeko3eFJqSFdkdWdTYXppQlVUbWhEcENNV3F6cXlyK2lsWUxLVi9EdGNWSnc3QlRkVDJvUU4zMVdCZ3h4NzQ0MW5vd2tLQ3FRVUZ6N1puME5aOVRLZkFQVVdoNUVwc3ZuM3BMUlNIR01VY2J0RTQvVkxrTGNBVmlkQTBiZzFqTTgwcDFVYXV2V0s0V2pXNWtRRWJMaXpTOFk3NmNyblgyUEVJM1RJU0lYNFQwdktXaUVDTVVkdGs1RkNwTG5SZkM4ODcwOHUwME5xMzJPRmVwd3JDUkRxenNvMm1WTVR1Y2ppdFlsNnRsUDlYN1JzT1ZqemUrRDFRQXdVb1cyTjFCREdGOE1BQk1KZEJaQlYrcEtNSUlvdzI5SlE3T2hoSnNHV01BNWU5enpiUEt6ZjVaVlE2amE5Z0lLbkVZZFQ2dTZHamRDWmFWUHZvQStISWM2ZytmeUFrVmhiV1pYU3BMWk5tRE5iY000eDJQa2lLTTBLM2Y4MFFMOU01MlVnaVVaaHVtZ0t6UmpZUHJITVl0TmJ1cXExN0hKNXdHdEtQUGZtNnNSNnlaTXdkNjBLVGNHMXFIQmRPWjh0NVFSMVk1V2UyeDVGK0RMOEFJUVZidGhxV2ZDMitVTE0zUTZGMkhqbzQxMk14aGhPZnJMSmNXZUhUdXUzeDF2MVBhbFcvYWhYRmRHa3lYbmFnN044VHhhNGZwT1Zib21ySXVIUExpdEM0OWNwRUxNTUpvdytoUDVlTGlIbmp4c0hSMGFFVnlmR0w2NWpEMlhjTkdpRE4wMDlXMHJVRWorQVI1aGVaRG5hZmVOc2NTSFAxU1REd0VhT0F0QzcwYlVZcDZQSC9ML3FldEFDT01ObnhWc1oyWjl4M1pQdXg2Q1IvSldmRmE1UHZ0TmJ0ZmxNUG9IRGFDSm5PbXhGTE5MM3ZudC9MUGRDTzgzWElxRGZBYzJyMHFmeHp4Qzh4bE9VRjR6SnZ1VTM4YjU4ZFlaclRSUDNEbWlqNzc1UTQ2d1dpOG4wS2o1ekE2aDQxVXNrT2J2c0tqL3ZqNXE5cVd4R3JvRCtLdGVHVXVWMTRUV2lTU3phdEhUUE5TZG9icWlUWUZkRTJMbmFqVFB2d1lTNHcyUE50UWdmMlA3UFN3NjdrL1RqL2N0b1JzakpEbkZ5eVI3UEowcEI3blBsb1h1MU83Tk44ZE5salJaK2ZzcEwwWW9hRU43cCtzcS9sNlEzL1pZYU1SV1YzWUdHRWc1Qm8yUW9TNWtWcnpRZkNOcWp4ZHFxdkZNQzU2cCtJS3BzYWhOM2dRbXRkVGp4MjJQSGhEOVdaeU5rYTRQdkdvT0I2aGxWdjBOem1lVkM3YmU0dGhiQlYwVlh5bEVhYUN3aTNTOFJTT2xnZHZTVFBZR0dFUzU4eWp3cit3Nm9rQTNtVUh0MzVOMHdyWm9HMUZyZU5wU1dpcVBveGxSaHVMdnNMUnNnYUFJOTZtamJFMmVKbFhVLzk1YjVBbllDNjgxdkZvbUxyM0pxMHZOdVRjbkNNOUg4WkcrR2dET2xMYkRzM2d0ZWp4ZDB0N2ZXMk1Ya0VJV0NzOUJHeWh2ZHVpOUM0bnJQdmpwTjU0YlVGYUhveGdPZTFOa0lMNEVBU2RvV0tCY1VQTFlFeDJndlBOczFValIrUG1iL3J4Vjg3L2NYQy9YWkNPQnlQTWt3U1hwT01TMDRVRk9mRUhsY0pZLzNXL0lsZEk3VTljdnJQbTk5TDA1WGVLOHVUR0NBVXN1STBwVTNDTGN1SVBLNFhScitiL2M0Z2JZNG5SeGxKbnpCYzljT3RHaktpTm5CakxqRGFnK3AxMjZ4SXhqb2J4WGVGckd5OENpdjZwUGpUNUlJR0lFVFdUc3pTR2p6WVlSYkdlZ2lZMm9rREVpQnJPaFJITVZqQmhvS21zL1MwdGkvZ0xhVnFVVVp3UkkybzFGOGErLzlVZFE5OTdCb3lpOTFWbVEzaU1pNGdSTlo0RFkrQm80MHVQYzRoanY3Q0Q1akZpUkUza3dCZ3cycWk5L2U4YUFxTDk2aTZhWkdtQmlCRTFXUjVqUFNYbmIvVWRiLy92Ri8vVnA5LzBxRUlJcnNtc1JoWGtOR0lzTUE0UHltT0UwVWE1WXpLclVRVTVqUmdMak9QRHFOV1dZVGc5aTQxbzBzRUNFU05xcWx4cEJKdVZQQTdRUk1ZVWlCaFJBK1l3OWt0QzlLL0VvMm1IQ2tTTXFLVnNqTER2VDhtajVNODAwQnpsQlNMR3ZFMHNIeHZqZmttSUpWYTBySlRETHlORzFGWTJSdGpOcU9ReG1mZHRpaklhTVJaWmg0WFpHTkVJRDBFZ1lrU05IakdpSnFxQ1FNUllCVXBvSGlORzFFUlZFSWdZcTBBSnpXUEVpSnFvQ2dJUll4VW9vWG1NR0ZFVFZVRWdZcXdDSlRTUEVTTnFvaW9JUkl4Vm9JVG1NV0pFVFZRRmdZaXhDcFRRUEVhTXFJbXFJQkF4Vm9FU21zZUlFVFZSRlFRaXhpcFFRdk1ZTWFJbXFvSkF4RmdGU21nZUkwYlVSRlVRaUJpclFBbk40emdZMzNNci9jaGIwQlRHRjRpdlZLRTJIQVBqTzhuNXp6Ykk2OUVreGhhSUdGRVQrakMyMFppYjZUM1lBZWxGNm11Z2FJeFJCU0pHMUhJZWpNZjRSbXBEdmo5OWQ2U2RhTkY4NlFJUm8yNE5wOXVORVh6YlRuSGxLVDZodEVJZVU1N1RjVVdNcUYzZEdPSExsVmpNK1d5RDdscUpmVmN4blo3d2lORmpHT1h0eHNnL01xU2tISzZzVG9XdjlIcjNxSFhFR3NrcllrVE41c1o0aXU4ekxqK2RsWDJ5QlUxcGRJR0lFYldkRzJNUDNVMFZ2bCtUNmQ0SzNBc0p6WXBYSUdMMG1rWUV1REYyMFMyTEZtV1RPRC90N1ZUejMrRVFtWTluWVFFM3hoVGRmM3VaM005VXJFeDlSNVZZR2dVdDc5bUpFVGJpUFBURzRBR25jdDljNk5VV2JyeUxLQW9JamhoUkl6a3h3blpqR0prZDJRbUNqNXZBYk00MGo0Z1J0YTRUNDRyOVBmVzhtcjc4RGhaZ1BNcUhUOUluWWtTdG1jTzRtWXJmL3Q4c2l0eVZHS0hvSGhSSmpoOFdNYUkyekdHRXdwVWRoUmdiY2hkVndMaUxKak9XUU1TSW1pK0hNYW5kdUhGTWZuRGpScnN3YmtmSFdBaThVRTFRWU1TSW1pbVBFYUtvWVNQZnZsaVVUMzQrcHowYWhSRTJSSW9ZVVR0UFdjQ0pVUTBiT3laQmZuVUNlVXJsM0ExZ3ZETGRUTWJTaU5yWGhSR0dqVWRaeEQ5N09uOTg1QXdDMVhia0VXTm1xNGQ1Y21HRVRzdDFMRThSSTJhaFN3MTNZUXdZTmtLbCtyMHNuN0UwWGlvd2QySXVqQUdyalNiRzJNVnhHL2Z5ZkYwWUExWWJ0WjVxSERkZUhpMXZTaTZNK0dwamtzVGh2OWVrRHlQQWhiRko3cUpaR2NUSk9OUkdseWpnd3RqeGZhdFl5NWN4Tlg1YkM1aUNNNDRiVWFNNk1OYlVzTkVmdlNmWEcrRzczOXQrdVVtRVJJeW9GUjBZWVFSeEhZM1hrcTl1eEdWajFGalRGM0JnQkM0eTNaZm1KM0dlWnJNNGFsQ3lnUzlPU25Xak9XSnBSTzNtd0xoTTJBY1pOdzRoc25kT1ZiMkJzeURMSlpyWWlBSVJJMm80QjhZdC9uNUduM1pjbkNzY2xDL1V2Sm51K0lJamF1VHBDemd3dHRoTHFqWGtkWnlPZUZsOE9PMTFxdmlDSS80WU9ERDIyTEJ4OGZuaXlEMnl4d1c2MCs2b1JvekZKR2lvQTJPVHJSOE9ieFpIWGliOEUyUDFxYittR2pFV2svQmdQS2J2MXRSRm5lbFRzY1E3UXNrOCtqc0JuNFpnLzlqRlFVM2xLSTB0MnRqOTFvK3dxRHY4aGJqcDE2bXhOR0lvbkpYcU9wU3ZOYm4rNzFVeGwxNXNKOGxma2pkNEpTWVZFRXNqYWtsSGFZUTNxajZaQnNCNU4yemg4Q2k1MzBiVEdGY2dZa1F0Nk1LNGRPdmlYOUNJSVBEZVcrbTFUN1JESk1lVGlSaFIrd0ZHZFVBbE9Uc0h6TkNyNDJoMjhqV1RPWWtZWnhKTDJVeEZqR1V0TnBQeUVlTk1ZaW1icVlpeHJNVm1VMktoSjZrQUFBQVFTVVJCVlA1WjdaaXRIR29aZTdiOWY3d01kMlEzNUhxVEFBQUFBRWxGVGtTdVFtQ0MiCn0K"/>
    </extobj>
  </extobjs>
</s:customData>
</file>

<file path=customXml/itemProps2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主题​​</Template>
  <TotalTime>0</TotalTime>
  <Words>12954</Words>
  <Application>WPS 文字</Application>
  <PresentationFormat>Widescreen</PresentationFormat>
  <Paragraphs>546</Paragraphs>
  <Slides>36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Times New Roman Bold</vt:lpstr>
      <vt:lpstr>Times New Roman</vt:lpstr>
      <vt:lpstr>FangSong</vt:lpstr>
      <vt:lpstr>方正仿宋_GBK</vt:lpstr>
      <vt:lpstr>微软雅黑</vt:lpstr>
      <vt:lpstr>汉仪旗黑</vt:lpstr>
      <vt:lpstr>宋体</vt:lpstr>
      <vt:lpstr>Arial Unicode MS</vt:lpstr>
      <vt:lpstr>Calibri</vt:lpstr>
      <vt:lpstr>Helvetica Neue</vt:lpstr>
      <vt:lpstr>DengXian</vt:lpstr>
      <vt:lpstr>汉仪中等线KW</vt:lpstr>
      <vt:lpstr>宋体-简</vt:lpstr>
      <vt:lpstr>汉仪书宋二KW</vt:lpstr>
      <vt:lpstr>Office 主题​​</vt:lpstr>
      <vt:lpstr>PowerPoint 演示文稿</vt:lpstr>
      <vt:lpstr>Problem</vt:lpstr>
      <vt:lpstr>Problem</vt:lpstr>
      <vt:lpstr>Problem</vt:lpstr>
      <vt:lpstr>Related Work</vt:lpstr>
      <vt:lpstr>Related Work</vt:lpstr>
      <vt:lpstr>Related Work</vt:lpstr>
      <vt:lpstr>State-of-art</vt:lpstr>
      <vt:lpstr>State-of-art</vt:lpstr>
      <vt:lpstr>Method</vt:lpstr>
      <vt:lpstr>Method</vt:lpstr>
      <vt:lpstr>Method</vt:lpstr>
      <vt:lpstr>Method</vt:lpstr>
      <vt:lpstr>Method</vt:lpstr>
      <vt:lpstr>Method</vt:lpstr>
      <vt:lpstr>Proposed Approach / Algorithm / Method</vt:lpstr>
      <vt:lpstr>Method</vt:lpstr>
      <vt:lpstr>Method</vt:lpstr>
      <vt:lpstr>Method</vt:lpstr>
      <vt:lpstr>Experiment1 </vt:lpstr>
      <vt:lpstr>Experiment 2</vt:lpstr>
      <vt:lpstr>Experiment 3</vt:lpstr>
      <vt:lpstr>Experiment 3</vt:lpstr>
      <vt:lpstr>Experiment 3</vt:lpstr>
      <vt:lpstr>Experiment 4</vt:lpstr>
      <vt:lpstr>Experiment 5</vt:lpstr>
      <vt:lpstr>Experiment 5</vt:lpstr>
      <vt:lpstr>Experiment 5</vt:lpstr>
      <vt:lpstr>Experiment 6</vt:lpstr>
      <vt:lpstr>Experiment 6</vt:lpstr>
      <vt:lpstr>Discussion </vt:lpstr>
      <vt:lpstr>Discussion </vt:lpstr>
      <vt:lpstr>Limitations and future work </vt:lpstr>
      <vt:lpstr>Limitations and future work </vt:lpstr>
      <vt:lpstr>Summary</vt:lpstr>
      <vt:lpstr>SUSTech Design + Learning Lab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Harrsion</cp:lastModifiedBy>
  <cp:revision>14</cp:revision>
  <dcterms:created xsi:type="dcterms:W3CDTF">2023-03-08T15:09:43Z</dcterms:created>
  <dcterms:modified xsi:type="dcterms:W3CDTF">2023-03-08T15:09:43Z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5F6AB3E541CF4D6E8C886F4B6A9A6ECB</vt:lpwstr>
  </property>
  <property fmtid="{D5CDD505-2E9C-101B-9397-08002B2CF9AE}" pid="3" name="KSOProductBuildVer">
    <vt:lpwstr>2052-5.1.1.7662</vt:lpwstr>
  </property>
</Properties>
</file>