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sldIdLst>
    <p:sldId id="256" r:id="rId2"/>
    <p:sldId id="277" r:id="rId3"/>
    <p:sldId id="257" r:id="rId4"/>
    <p:sldId id="274" r:id="rId5"/>
    <p:sldId id="275" r:id="rId6"/>
    <p:sldId id="276" r:id="rId7"/>
    <p:sldId id="263" r:id="rId8"/>
    <p:sldId id="262" r:id="rId9"/>
    <p:sldId id="264" r:id="rId10"/>
    <p:sldId id="278" r:id="rId11"/>
    <p:sldId id="279" r:id="rId12"/>
    <p:sldId id="280" r:id="rId13"/>
    <p:sldId id="265" r:id="rId14"/>
    <p:sldId id="266" r:id="rId15"/>
    <p:sldId id="285" r:id="rId16"/>
    <p:sldId id="291" r:id="rId17"/>
    <p:sldId id="290" r:id="rId18"/>
    <p:sldId id="288" r:id="rId19"/>
    <p:sldId id="287" r:id="rId20"/>
    <p:sldId id="268" r:id="rId21"/>
    <p:sldId id="270" r:id="rId22"/>
    <p:sldId id="272" r:id="rId23"/>
    <p:sldId id="292" r:id="rId24"/>
    <p:sldId id="293" r:id="rId25"/>
    <p:sldId id="294" r:id="rId26"/>
    <p:sldId id="295" r:id="rId27"/>
    <p:sldId id="296" r:id="rId28"/>
    <p:sldId id="297" r:id="rId29"/>
    <p:sldId id="2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71798" autoAdjust="0"/>
  </p:normalViewPr>
  <p:slideViewPr>
    <p:cSldViewPr snapToGrid="0" snapToObjects="1">
      <p:cViewPr varScale="1">
        <p:scale>
          <a:sx n="87" d="100"/>
          <a:sy n="87" d="100"/>
        </p:scale>
        <p:origin x="50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t>3/8/2023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t>‹#›</a:t>
            </a:fld>
            <a:endParaRPr lang="en-US"/>
          </a:p>
        </p:txBody>
      </p:sp>
    </p:spTree>
    <p:extLst>
      <p:ext uri="{BB962C8B-B14F-4D97-AF65-F5344CB8AC3E}">
        <p14:creationId xmlns:p14="http://schemas.microsoft.com/office/powerpoint/2010/main" val="212151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Object segmentation: In this work, we extend the state-of-the art deep learning architecture used for image segmentation to incorporate depth and multi-view information.</a:t>
            </a:r>
            <a:endParaRPr lang="en-US"/>
          </a:p>
          <a:p>
            <a:r>
              <a:rPr lang="en-US">
                <a:sym typeface="+mn-ea"/>
              </a:rPr>
              <a:t>Pose estimation: The first aligns 3D CAD models to 3D point clouds with algorithms such as iterative closest point [9]. The second uses more elaborated local descriptors such as SIFT keypoints [10] for color data or 3DMatch [11] for 3D data.</a:t>
            </a:r>
            <a:endParaRPr lang="en-US"/>
          </a:p>
          <a:p>
            <a:r>
              <a:rPr lang="en-US">
                <a:sym typeface="+mn-ea"/>
              </a:rPr>
              <a:t>Benchmark for 6D pose estimation: To properly evaluate our vision system independent from the larger robotic system, we have produced a large benchmark dataset with scenarios from APC 2016 with manual labels for objects’ segmentation and 6D poses. Previous efforts to construct benchmark datasets include Berkeley’s dataset [15] with a number of objects from and beyond APC 2015 and Rutgers’s dataset [16] with semi-automatically labeled data.</a:t>
            </a:r>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a:extLst>
              <a:ext uri="{FF2B5EF4-FFF2-40B4-BE49-F238E27FC236}">
                <a16:creationId xmlns:a16="http://schemas.microsoft.com/office/drawing/2014/main" id="{2DDD2C22-3B0E-784D-B6FF-15A90CAE11F6}"/>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499BE109-A4EE-9F4B-938E-D5DA3BB0D7A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11DB082C-2E6A-C747-A349-3407AEE7A617}"/>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pic>
        <p:nvPicPr>
          <p:cNvPr id="11" name="Picture 10">
            <a:extLst>
              <a:ext uri="{FF2B5EF4-FFF2-40B4-BE49-F238E27FC236}">
                <a16:creationId xmlns:a16="http://schemas.microsoft.com/office/drawing/2014/main" id="{DF769E78-B915-BA4D-B360-8DB99597D26D}"/>
              </a:ext>
            </a:extLst>
          </p:cNvPr>
          <p:cNvPicPr>
            <a:picLocks noChangeAspect="1"/>
          </p:cNvPicPr>
          <p:nvPr userDrawn="1"/>
        </p:nvPicPr>
        <p:blipFill>
          <a:blip r:embed="rId2">
            <a:alphaModFix/>
          </a:blip>
          <a:stretch>
            <a:fillRect/>
          </a:stretch>
        </p:blipFill>
        <p:spPr>
          <a:xfrm>
            <a:off x="200627" y="5349875"/>
            <a:ext cx="891873" cy="891873"/>
          </a:xfrm>
          <a:prstGeom prst="rect">
            <a:avLst/>
          </a:prstGeom>
        </p:spPr>
      </p:pic>
      <p:pic>
        <p:nvPicPr>
          <p:cNvPr id="10" name="Picture 9">
            <a:extLst>
              <a:ext uri="{FF2B5EF4-FFF2-40B4-BE49-F238E27FC236}">
                <a16:creationId xmlns:a16="http://schemas.microsoft.com/office/drawing/2014/main" id="{E2A892F8-E70D-F23B-E6A5-77FB130F5A81}"/>
              </a:ext>
            </a:extLst>
          </p:cNvPr>
          <p:cNvPicPr>
            <a:picLocks noChangeAspect="1"/>
          </p:cNvPicPr>
          <p:nvPr userDrawn="1"/>
        </p:nvPicPr>
        <p:blipFill>
          <a:blip r:embed="rId3"/>
          <a:stretch>
            <a:fillRect/>
          </a:stretch>
        </p:blipFill>
        <p:spPr>
          <a:xfrm>
            <a:off x="1164166" y="5349875"/>
            <a:ext cx="891873" cy="891873"/>
          </a:xfrm>
          <a:prstGeom prst="rect">
            <a:avLst/>
          </a:prstGeom>
        </p:spPr>
      </p:pic>
    </p:spTree>
    <p:extLst>
      <p:ext uri="{BB962C8B-B14F-4D97-AF65-F5344CB8AC3E}">
        <p14:creationId xmlns:p14="http://schemas.microsoft.com/office/powerpoint/2010/main" val="2445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6062B7A0-C7F6-4499-9AE1-5E26432B2BF0}"/>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08301586-1E36-4E84-B722-488EB2E00B7B}"/>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5525C2B1-63C2-3045-8AE6-55CA83E910EB}"/>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BB6833B-73CB-2E40-878C-C3345699B77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27755808-D092-5743-B10C-07498BA808A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3581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8E35-56FA-4CAA-AA89-4862F63EACAF}"/>
              </a:ext>
            </a:extLst>
          </p:cNvPr>
          <p:cNvSpPr>
            <a:spLocks noGrp="1"/>
          </p:cNvSpPr>
          <p:nvPr>
            <p:ph type="title"/>
          </p:nvPr>
        </p:nvSpPr>
        <p:spPr/>
        <p:txBody>
          <a:bodyPr/>
          <a:lstStyle/>
          <a:p>
            <a:r>
              <a:rPr lang="en-US" altLang="zh-CN"/>
              <a:t>Click to edit Master title style</a:t>
            </a:r>
            <a:endParaRPr lang="zh-CN" altLang="en-US"/>
          </a:p>
        </p:txBody>
      </p:sp>
      <p:sp>
        <p:nvSpPr>
          <p:cNvPr id="6" name="Date Placeholder 3">
            <a:extLst>
              <a:ext uri="{FF2B5EF4-FFF2-40B4-BE49-F238E27FC236}">
                <a16:creationId xmlns:a16="http://schemas.microsoft.com/office/drawing/2014/main" id="{41AED8E2-D455-6949-BB13-9BE6A677926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a:extLst>
              <a:ext uri="{FF2B5EF4-FFF2-40B4-BE49-F238E27FC236}">
                <a16:creationId xmlns:a16="http://schemas.microsoft.com/office/drawing/2014/main" id="{82859EBA-5BF8-874E-AA5C-720BBCBAF171}"/>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a:extLst>
              <a:ext uri="{FF2B5EF4-FFF2-40B4-BE49-F238E27FC236}">
                <a16:creationId xmlns:a16="http://schemas.microsoft.com/office/drawing/2014/main" id="{F4901B7A-4FAA-CC40-AEEA-0F7CDFA84CE3}"/>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4210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5E513A4D-5099-4C4D-AF53-567FDDD97555}"/>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A35BDCD0-FF38-0843-BDD6-C6B81E5BFF49}"/>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A1F42434-46D3-114B-82C2-086A016CF022}"/>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8324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B39C3D3-5EFD-FA4D-B9BB-AC9BDFDBC32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E03AAFD2-275B-7747-B467-5F1546DFD5F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EF738028-6D12-AA43-8A67-848E4D48194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94866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7" name="Date Placeholder 3">
            <a:extLst>
              <a:ext uri="{FF2B5EF4-FFF2-40B4-BE49-F238E27FC236}">
                <a16:creationId xmlns:a16="http://schemas.microsoft.com/office/drawing/2014/main" id="{30243271-FCFC-604D-B032-508076E4E58B}"/>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0E2C6FE3-F7F4-504F-AD71-7A7B2908B35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DA220348-FA7B-A140-BA52-CC80467BBA7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36085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9" name="直接连接符 8">
            <a:extLst>
              <a:ext uri="{FF2B5EF4-FFF2-40B4-BE49-F238E27FC236}">
                <a16:creationId xmlns:a16="http://schemas.microsoft.com/office/drawing/2014/main" id="{E27CF21A-1DCD-408C-9383-0D5F82DDAF2F}"/>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311DAFEA-2883-4280-BCD5-93E869E9A8D8}"/>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DAFF7A8A-D0B5-0348-B907-06CC8B585FEE}"/>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A09DAB33-41E6-474E-8426-400D78720F7F}"/>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4944C64B-597F-1E4D-A0A6-DC5F2F3A61C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43734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11" name="直接连接符 10">
            <a:extLst>
              <a:ext uri="{FF2B5EF4-FFF2-40B4-BE49-F238E27FC236}">
                <a16:creationId xmlns:a16="http://schemas.microsoft.com/office/drawing/2014/main" id="{943014AB-2312-43CA-98FC-6AC558647CE4}"/>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a:extLst>
              <a:ext uri="{FF2B5EF4-FFF2-40B4-BE49-F238E27FC236}">
                <a16:creationId xmlns:a16="http://schemas.microsoft.com/office/drawing/2014/main" id="{E7E1084D-856C-4353-B132-0B197B1BE434}"/>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3" name="Date Placeholder 3">
            <a:extLst>
              <a:ext uri="{FF2B5EF4-FFF2-40B4-BE49-F238E27FC236}">
                <a16:creationId xmlns:a16="http://schemas.microsoft.com/office/drawing/2014/main" id="{942203D2-FC7D-934A-93E6-22AD01EC0E82}"/>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a:extLst>
              <a:ext uri="{FF2B5EF4-FFF2-40B4-BE49-F238E27FC236}">
                <a16:creationId xmlns:a16="http://schemas.microsoft.com/office/drawing/2014/main" id="{E689E28F-506D-BA49-BD9F-FA987D0F81C6}"/>
              </a:ext>
            </a:extLst>
          </p:cNvPr>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a:extLst>
              <a:ext uri="{FF2B5EF4-FFF2-40B4-BE49-F238E27FC236}">
                <a16:creationId xmlns:a16="http://schemas.microsoft.com/office/drawing/2014/main" id="{6952A0E8-39C4-B545-B8EB-AD3AAB1F9361}"/>
              </a:ext>
            </a:extLst>
          </p:cNvPr>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7351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a:extLst>
              <a:ext uri="{FF2B5EF4-FFF2-40B4-BE49-F238E27FC236}">
                <a16:creationId xmlns:a16="http://schemas.microsoft.com/office/drawing/2014/main" id="{6EED3D74-1980-430C-8B6D-7885CDB40620}"/>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a:extLst>
              <a:ext uri="{FF2B5EF4-FFF2-40B4-BE49-F238E27FC236}">
                <a16:creationId xmlns:a16="http://schemas.microsoft.com/office/drawing/2014/main" id="{0776C7B6-3033-48C8-A944-716F94FC08CD}"/>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9" name="Date Placeholder 3">
            <a:extLst>
              <a:ext uri="{FF2B5EF4-FFF2-40B4-BE49-F238E27FC236}">
                <a16:creationId xmlns:a16="http://schemas.microsoft.com/office/drawing/2014/main" id="{AC1D573A-8E45-0B4F-90B9-83AC66B460ED}"/>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a:extLst>
              <a:ext uri="{FF2B5EF4-FFF2-40B4-BE49-F238E27FC236}">
                <a16:creationId xmlns:a16="http://schemas.microsoft.com/office/drawing/2014/main" id="{58849F1A-087E-C349-8797-E4E2EE60AB25}"/>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a:extLst>
              <a:ext uri="{FF2B5EF4-FFF2-40B4-BE49-F238E27FC236}">
                <a16:creationId xmlns:a16="http://schemas.microsoft.com/office/drawing/2014/main" id="{754371A0-631E-5545-B464-D20A2ABE8E7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66156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476D56-275F-FF4F-B298-99E15D5CBBB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a:extLst>
              <a:ext uri="{FF2B5EF4-FFF2-40B4-BE49-F238E27FC236}">
                <a16:creationId xmlns:a16="http://schemas.microsoft.com/office/drawing/2014/main" id="{7997DCAF-4B83-3142-B40F-8B32A5CFE19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a:extLst>
              <a:ext uri="{FF2B5EF4-FFF2-40B4-BE49-F238E27FC236}">
                <a16:creationId xmlns:a16="http://schemas.microsoft.com/office/drawing/2014/main" id="{A5AC5989-B6C1-8C40-8A73-7D4DD41E00F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0320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89BDD881-E086-47B9-843D-073E43A05E7F}"/>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a:extLst>
              <a:ext uri="{FF2B5EF4-FFF2-40B4-BE49-F238E27FC236}">
                <a16:creationId xmlns:a16="http://schemas.microsoft.com/office/drawing/2014/main" id="{944C8DE1-6763-4C87-B03C-70637387A951}"/>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0" name="Date Placeholder 3">
            <a:extLst>
              <a:ext uri="{FF2B5EF4-FFF2-40B4-BE49-F238E27FC236}">
                <a16:creationId xmlns:a16="http://schemas.microsoft.com/office/drawing/2014/main" id="{C672E9E0-3B32-7442-8826-C6EFB966CC46}"/>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94CEE2C-1C0A-0C43-80BF-F3C9DCE1601A}"/>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5D27376C-1A91-9F43-BBF6-E6B61F19A336}"/>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58076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a:extLst>
              <a:ext uri="{FF2B5EF4-FFF2-40B4-BE49-F238E27FC236}">
                <a16:creationId xmlns:a16="http://schemas.microsoft.com/office/drawing/2014/main" id="{E2C186F1-3118-4A1F-BB0F-E55E8D44F438}"/>
              </a:ext>
            </a:extLst>
          </p:cNvPr>
          <p:cNvPicPr>
            <a:picLocks noChangeAspect="1"/>
          </p:cNvPicPr>
          <p:nvPr userDrawn="1"/>
        </p:nvPicPr>
        <p:blipFill>
          <a:blip r:embed="rId13"/>
          <a:stretch>
            <a:fillRect/>
          </a:stretch>
        </p:blipFill>
        <p:spPr>
          <a:xfrm>
            <a:off x="11421687" y="5511706"/>
            <a:ext cx="538940" cy="918992"/>
          </a:xfrm>
          <a:prstGeom prst="rect">
            <a:avLst/>
          </a:prstGeom>
        </p:spPr>
      </p:pic>
    </p:spTree>
    <p:extLst>
      <p:ext uri="{BB962C8B-B14F-4D97-AF65-F5344CB8AC3E}">
        <p14:creationId xmlns:p14="http://schemas.microsoft.com/office/powerpoint/2010/main" val="16439310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scholar.google.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proquest.com/working-papers/dorapicker-autonomous-picking-system-general/docview/2077047016/se-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a:xfrm>
            <a:off x="200628" y="-71437"/>
            <a:ext cx="11790744" cy="2387600"/>
          </a:xfrm>
        </p:spPr>
        <p:txBody>
          <a:bodyPr>
            <a:normAutofit/>
          </a:bodyPr>
          <a:lstStyle/>
          <a:p>
            <a:r>
              <a:rPr lang="en-US" altLang="zh-CN" sz="4000" dirty="0"/>
              <a:t>Multi-view self-supervised deep learning framework for solving 6D pose estimation problem</a:t>
            </a:r>
            <a:endParaRPr lang="en-CN" sz="4000" dirty="0"/>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a:xfrm>
            <a:off x="894202" y="2494207"/>
            <a:ext cx="10403597" cy="1655762"/>
          </a:xfrm>
        </p:spPr>
        <p:txBody>
          <a:bodyPr>
            <a:normAutofit fontScale="25000" lnSpcReduction="20000"/>
          </a:bodyPr>
          <a:lstStyle/>
          <a:p>
            <a:r>
              <a:rPr lang="en-US" altLang="zh-CN" sz="8000" dirty="0" err="1">
                <a:solidFill>
                  <a:schemeClr val="bg1"/>
                </a:solidFill>
              </a:rPr>
              <a:t>Presenter:Ren</a:t>
            </a:r>
            <a:r>
              <a:rPr lang="en-US" altLang="zh-CN" sz="8000" dirty="0">
                <a:solidFill>
                  <a:schemeClr val="bg1"/>
                </a:solidFill>
              </a:rPr>
              <a:t> </a:t>
            </a:r>
            <a:r>
              <a:rPr lang="en-US" altLang="zh-CN" sz="8000" dirty="0" err="1">
                <a:solidFill>
                  <a:schemeClr val="bg1"/>
                </a:solidFill>
              </a:rPr>
              <a:t>Shize</a:t>
            </a:r>
            <a:endParaRPr lang="en-CN" altLang="zh-CN" sz="8000" dirty="0">
              <a:solidFill>
                <a:schemeClr val="bg1"/>
              </a:solidFill>
            </a:endParaRPr>
          </a:p>
          <a:p>
            <a:r>
              <a:rPr lang="en-US" altLang="zh-CN" sz="8000" dirty="0">
                <a:solidFill>
                  <a:schemeClr val="bg1"/>
                </a:solidFill>
              </a:rPr>
              <a:t>Li Zhidong</a:t>
            </a:r>
          </a:p>
          <a:p>
            <a:r>
              <a:rPr lang="en-US" altLang="zh-CN" sz="8000" dirty="0">
                <a:solidFill>
                  <a:schemeClr val="bg1"/>
                </a:solidFill>
              </a:rPr>
              <a:t>Jiang Meng</a:t>
            </a:r>
          </a:p>
          <a:p>
            <a:r>
              <a:rPr lang="en-US" altLang="zh-CN" sz="8000" dirty="0">
                <a:solidFill>
                  <a:schemeClr val="bg1"/>
                </a:solidFill>
              </a:rPr>
              <a:t>Zeng </a:t>
            </a:r>
            <a:r>
              <a:rPr lang="en-US" altLang="zh-CN" sz="8000" dirty="0" err="1">
                <a:solidFill>
                  <a:schemeClr val="bg1"/>
                </a:solidFill>
              </a:rPr>
              <a:t>Yuqi</a:t>
            </a:r>
            <a:endParaRPr lang="en-US" altLang="zh-CN" sz="8000" dirty="0">
              <a:solidFill>
                <a:schemeClr val="bg1"/>
              </a:solidFill>
            </a:endParaRPr>
          </a:p>
          <a:p>
            <a:r>
              <a:rPr lang="en-US" altLang="zh-CN" sz="8000" dirty="0">
                <a:solidFill>
                  <a:schemeClr val="bg1"/>
                </a:solidFill>
              </a:rPr>
              <a:t>Zhao </a:t>
            </a:r>
            <a:r>
              <a:rPr lang="en-US" altLang="zh-CN" sz="8000" dirty="0" err="1">
                <a:solidFill>
                  <a:schemeClr val="bg1"/>
                </a:solidFill>
              </a:rPr>
              <a:t>Xuda</a:t>
            </a:r>
            <a:endParaRPr lang="en-US" altLang="zh-CN" sz="8000" dirty="0">
              <a:solidFill>
                <a:schemeClr val="bg1"/>
              </a:solidFill>
            </a:endParaRPr>
          </a:p>
          <a:p>
            <a:endParaRPr lang="en-US" altLang="zh-CN" sz="8000" dirty="0">
              <a:solidFill>
                <a:schemeClr val="bg1"/>
              </a:solidFill>
            </a:endParaRPr>
          </a:p>
          <a:p>
            <a:pPr marL="0" lvl="0" indent="0" algn="ctr" rtl="0">
              <a:spcBef>
                <a:spcPts val="0"/>
              </a:spcBef>
              <a:spcAft>
                <a:spcPts val="0"/>
              </a:spcAft>
              <a:buNone/>
            </a:pPr>
            <a:r>
              <a:rPr lang="en-US" sz="8000" dirty="0">
                <a:solidFill>
                  <a:srgbClr val="595959"/>
                </a:solidFill>
              </a:rPr>
              <a:t>2023.3.2</a:t>
            </a:r>
          </a:p>
        </p:txBody>
      </p:sp>
    </p:spTree>
    <p:extLst>
      <p:ext uri="{BB962C8B-B14F-4D97-AF65-F5344CB8AC3E}">
        <p14:creationId xmlns:p14="http://schemas.microsoft.com/office/powerpoint/2010/main" val="356710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Proposed Approach / Algorithm / Method</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31373" y="1735865"/>
            <a:ext cx="11760000" cy="4860000"/>
          </a:xfrm>
        </p:spPr>
        <p:txBody>
          <a:bodyPr>
            <a:normAutofit/>
          </a:bodyPr>
          <a:lstStyle/>
          <a:p>
            <a:pPr algn="l"/>
            <a:r>
              <a:rPr lang="en-US" altLang="zh-CN" b="0" i="0" dirty="0">
                <a:solidFill>
                  <a:srgbClr val="374151"/>
                </a:solidFill>
                <a:effectLst/>
                <a:latin typeface="+mj-lt"/>
              </a:rPr>
              <a:t>Capture a set of multi-view images of objects from multiple perspectives.</a:t>
            </a:r>
          </a:p>
          <a:p>
            <a:pPr algn="l"/>
            <a:r>
              <a:rPr lang="en-US" altLang="zh-CN" b="0" i="0" dirty="0">
                <a:solidFill>
                  <a:srgbClr val="374151"/>
                </a:solidFill>
                <a:effectLst/>
                <a:latin typeface="+mj-lt"/>
              </a:rPr>
              <a:t>Then, the images were preprocessed, including background removal, alignment, and cropping.</a:t>
            </a:r>
          </a:p>
          <a:p>
            <a:pPr algn="l"/>
            <a:r>
              <a:rPr lang="en-US" altLang="zh-CN" b="0" i="0" dirty="0">
                <a:solidFill>
                  <a:srgbClr val="374151"/>
                </a:solidFill>
                <a:effectLst/>
                <a:latin typeface="+mj-lt"/>
              </a:rPr>
              <a:t>Next, they used this preprocessed set of images to perform self-supervised learning. Specifically, they used images from different views to construct a self-supervised task for each object.</a:t>
            </a:r>
          </a:p>
          <a:p>
            <a:pPr marL="0" indent="0">
              <a:buNone/>
            </a:pPr>
            <a:endParaRPr lang="en-US" b="1"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r>
              <a:rPr lang="en-US" altLang="zh-CN" dirty="0"/>
              <a:t>Multi-view image generation</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10</a:t>
            </a:fld>
            <a:endParaRPr lang="en-US" dirty="0"/>
          </a:p>
        </p:txBody>
      </p:sp>
      <p:pic>
        <p:nvPicPr>
          <p:cNvPr id="9" name="图片 8">
            <a:extLst>
              <a:ext uri="{FF2B5EF4-FFF2-40B4-BE49-F238E27FC236}">
                <a16:creationId xmlns:a16="http://schemas.microsoft.com/office/drawing/2014/main" id="{D68D80FB-6075-CCAD-EEFB-D434DB0EBCA1}"/>
              </a:ext>
            </a:extLst>
          </p:cNvPr>
          <p:cNvPicPr>
            <a:picLocks noChangeAspect="1"/>
          </p:cNvPicPr>
          <p:nvPr/>
        </p:nvPicPr>
        <p:blipFill>
          <a:blip r:embed="rId2"/>
          <a:stretch>
            <a:fillRect/>
          </a:stretch>
        </p:blipFill>
        <p:spPr>
          <a:xfrm>
            <a:off x="1270811" y="5091872"/>
            <a:ext cx="8321761" cy="1082134"/>
          </a:xfrm>
          <a:prstGeom prst="rect">
            <a:avLst/>
          </a:prstGeom>
        </p:spPr>
      </p:pic>
    </p:spTree>
    <p:extLst>
      <p:ext uri="{BB962C8B-B14F-4D97-AF65-F5344CB8AC3E}">
        <p14:creationId xmlns:p14="http://schemas.microsoft.com/office/powerpoint/2010/main" val="347802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Proposed Approach / Algorithm / Method</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16000" y="1350261"/>
            <a:ext cx="11760000" cy="4860000"/>
          </a:xfrm>
        </p:spPr>
        <p:txBody>
          <a:bodyPr>
            <a:normAutofit/>
          </a:bodyPr>
          <a:lstStyle/>
          <a:p>
            <a:pPr marL="0" indent="0">
              <a:buNone/>
            </a:pPr>
            <a:endParaRPr lang="en-US" dirty="0">
              <a:latin typeface="+mj-lt"/>
            </a:endParaRPr>
          </a:p>
          <a:p>
            <a:pPr algn="l"/>
            <a:r>
              <a:rPr lang="en-US" altLang="zh-CN" b="0" i="0" dirty="0">
                <a:solidFill>
                  <a:srgbClr val="374151"/>
                </a:solidFill>
                <a:effectLst/>
                <a:latin typeface="+mj-lt"/>
              </a:rPr>
              <a:t>In a pair of images from different views, one image is used as the "query   image" and the other as the "positive sample". Then, by rendering the query image using a 3D model, a "synthetic image" is obtained as the "negative sample".</a:t>
            </a:r>
          </a:p>
          <a:p>
            <a:pPr algn="l"/>
            <a:r>
              <a:rPr lang="en-US" altLang="zh-CN" b="0" i="0" dirty="0">
                <a:solidFill>
                  <a:srgbClr val="374151"/>
                </a:solidFill>
                <a:effectLst/>
                <a:latin typeface="+mj-lt"/>
              </a:rPr>
              <a:t>Next, the three images are input into the deep neural network for training, with the goal of minimizing the distance between the positive and negative samples.</a:t>
            </a:r>
          </a:p>
          <a:p>
            <a:pPr algn="l"/>
            <a:r>
              <a:rPr lang="en-US" altLang="zh-CN" dirty="0">
                <a:solidFill>
                  <a:srgbClr val="374151"/>
                </a:solidFill>
                <a:latin typeface="+mj-lt"/>
              </a:rPr>
              <a:t>D</a:t>
            </a:r>
            <a:r>
              <a:rPr lang="en-US" altLang="zh-CN" b="0" i="0" dirty="0">
                <a:solidFill>
                  <a:srgbClr val="374151"/>
                </a:solidFill>
                <a:effectLst/>
                <a:latin typeface="+mj-lt"/>
              </a:rPr>
              <a:t>uring the training process, they used some techniques to improve the training effect, including image enhancement, loss function design, and weight sharing.</a:t>
            </a:r>
          </a:p>
          <a:p>
            <a:pPr marL="0" indent="0">
              <a:buNone/>
            </a:pPr>
            <a:endParaRPr lang="en-US" b="1" dirty="0">
              <a:latin typeface="+mj-lt"/>
            </a:endParaRP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r>
              <a:rPr lang="en-US" dirty="0"/>
              <a:t>Self-supervised </a:t>
            </a:r>
            <a:r>
              <a:rPr lang="en-US" altLang="zh-CN" dirty="0"/>
              <a:t>learning</a:t>
            </a:r>
            <a:endParaRPr lang="en-US"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11</a:t>
            </a:fld>
            <a:endParaRPr lang="en-US" dirty="0"/>
          </a:p>
        </p:txBody>
      </p:sp>
    </p:spTree>
    <p:extLst>
      <p:ext uri="{BB962C8B-B14F-4D97-AF65-F5344CB8AC3E}">
        <p14:creationId xmlns:p14="http://schemas.microsoft.com/office/powerpoint/2010/main" val="1164323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Proposed Approach / Algorithm / Method</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199315" y="1892446"/>
            <a:ext cx="11760000" cy="3073108"/>
          </a:xfrm>
        </p:spPr>
        <p:txBody>
          <a:bodyPr>
            <a:normAutofit/>
          </a:bodyPr>
          <a:lstStyle/>
          <a:p>
            <a:pPr algn="l"/>
            <a:r>
              <a:rPr lang="en-US" altLang="zh-CN" b="0" i="0" dirty="0">
                <a:solidFill>
                  <a:srgbClr val="374151"/>
                </a:solidFill>
                <a:effectLst/>
                <a:latin typeface="+mj-lt"/>
              </a:rPr>
              <a:t>During the training process, they employed several techniques to enhance the training effectiveness, including </a:t>
            </a:r>
            <a:r>
              <a:rPr lang="en-US" altLang="zh-CN" b="0" i="0" dirty="0">
                <a:solidFill>
                  <a:srgbClr val="C00000"/>
                </a:solidFill>
                <a:effectLst/>
                <a:latin typeface="+mj-lt"/>
              </a:rPr>
              <a:t>image augmentation</a:t>
            </a:r>
            <a:r>
              <a:rPr lang="en-US" altLang="zh-CN" b="0" i="0" dirty="0">
                <a:solidFill>
                  <a:srgbClr val="374151"/>
                </a:solidFill>
                <a:effectLst/>
                <a:latin typeface="+mj-lt"/>
              </a:rPr>
              <a:t>, </a:t>
            </a:r>
            <a:r>
              <a:rPr lang="en-US" altLang="zh-CN" b="0" i="0" dirty="0">
                <a:solidFill>
                  <a:srgbClr val="C00000"/>
                </a:solidFill>
                <a:effectLst/>
                <a:latin typeface="+mj-lt"/>
              </a:rPr>
              <a:t>loss function design</a:t>
            </a:r>
            <a:r>
              <a:rPr lang="en-US" altLang="zh-CN" b="0" i="0" dirty="0">
                <a:solidFill>
                  <a:srgbClr val="374151"/>
                </a:solidFill>
                <a:effectLst/>
                <a:latin typeface="+mj-lt"/>
              </a:rPr>
              <a:t>, and </a:t>
            </a:r>
            <a:r>
              <a:rPr lang="en-US" altLang="zh-CN" b="0" i="0" dirty="0">
                <a:solidFill>
                  <a:srgbClr val="C00000"/>
                </a:solidFill>
                <a:effectLst/>
                <a:latin typeface="+mj-lt"/>
              </a:rPr>
              <a:t>weight sharing</a:t>
            </a:r>
            <a:r>
              <a:rPr lang="en-US" altLang="zh-CN" b="0" i="0" dirty="0">
                <a:solidFill>
                  <a:srgbClr val="374151"/>
                </a:solidFill>
                <a:effectLst/>
                <a:latin typeface="+mj-lt"/>
              </a:rPr>
              <a:t>. They also utilized </a:t>
            </a:r>
            <a:r>
              <a:rPr lang="en-US" altLang="zh-CN" b="0" i="0" dirty="0">
                <a:solidFill>
                  <a:srgbClr val="C00000"/>
                </a:solidFill>
                <a:effectLst/>
                <a:latin typeface="+mj-lt"/>
              </a:rPr>
              <a:t>Iterative Closest Point (ICP) </a:t>
            </a:r>
            <a:r>
              <a:rPr lang="en-US" altLang="zh-CN" b="0" i="0" dirty="0">
                <a:solidFill>
                  <a:srgbClr val="374151"/>
                </a:solidFill>
                <a:effectLst/>
                <a:latin typeface="+mj-lt"/>
              </a:rPr>
              <a:t>algorithm to optimize the pose estimation results, which eventually led to the final 6D pose estimation outcome.</a:t>
            </a:r>
            <a:endParaRPr lang="en-US" b="1"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r>
              <a:rPr lang="en-US" altLang="zh-CN" dirty="0"/>
              <a:t>pose estimation</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Times New Roman"/>
                <a:ea typeface="FangSong"/>
                <a:cs typeface="+mn-cs"/>
              </a:rPr>
              <a:t>Presenter Name &amp; Date of Presentation</a:t>
            </a:r>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A1DE0-CF65-344E-A1C3-3B403388D3F5}" type="slidenum">
              <a:rPr kumimoji="0" lang="en-US" sz="1200" b="0" i="0" u="none" strike="noStrike" kern="1200" cap="none" spc="0" normalizeH="0" baseline="0" noProof="0" smtClean="0">
                <a:ln>
                  <a:noFill/>
                </a:ln>
                <a:solidFill>
                  <a:prstClr val="white">
                    <a:tint val="75000"/>
                  </a:prstClr>
                </a:solidFill>
                <a:effectLst/>
                <a:uLnTx/>
                <a:uFillTx/>
                <a:latin typeface="Times New Roman"/>
                <a:ea typeface="FangSong"/>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pic>
        <p:nvPicPr>
          <p:cNvPr id="8" name="图片 7">
            <a:extLst>
              <a:ext uri="{FF2B5EF4-FFF2-40B4-BE49-F238E27FC236}">
                <a16:creationId xmlns:a16="http://schemas.microsoft.com/office/drawing/2014/main" id="{D4DAC539-40BC-CC3D-5C98-22FDE68AD667}"/>
              </a:ext>
            </a:extLst>
          </p:cNvPr>
          <p:cNvPicPr>
            <a:picLocks noChangeAspect="1"/>
          </p:cNvPicPr>
          <p:nvPr/>
        </p:nvPicPr>
        <p:blipFill>
          <a:blip r:embed="rId2"/>
          <a:stretch>
            <a:fillRect/>
          </a:stretch>
        </p:blipFill>
        <p:spPr>
          <a:xfrm>
            <a:off x="6909994" y="3429001"/>
            <a:ext cx="4085956" cy="3054676"/>
          </a:xfrm>
          <a:prstGeom prst="rect">
            <a:avLst/>
          </a:prstGeom>
        </p:spPr>
      </p:pic>
    </p:spTree>
    <p:extLst>
      <p:ext uri="{BB962C8B-B14F-4D97-AF65-F5344CB8AC3E}">
        <p14:creationId xmlns:p14="http://schemas.microsoft.com/office/powerpoint/2010/main" val="348267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Theory</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363914" y="1403351"/>
            <a:ext cx="11760000" cy="4860000"/>
          </a:xfrm>
        </p:spPr>
        <p:txBody>
          <a:bodyPr>
            <a:normAutofit fontScale="77500" lnSpcReduction="20000"/>
          </a:bodyPr>
          <a:lstStyle/>
          <a:p>
            <a:pPr marL="0" indent="0">
              <a:buNone/>
            </a:pPr>
            <a:r>
              <a:rPr lang="en-US" dirty="0"/>
              <a:t>Self-supervised learning is a machine learning technique that learns representations from </a:t>
            </a:r>
            <a:r>
              <a:rPr lang="en-US" dirty="0">
                <a:solidFill>
                  <a:srgbClr val="C00000"/>
                </a:solidFill>
              </a:rPr>
              <a:t>unlabeled data</a:t>
            </a:r>
            <a:r>
              <a:rPr lang="en-US" dirty="0"/>
              <a:t> without requiring manual annotation. The theory of self-supervised models involves designing appropriate tasks or objective functions for the model to learn useful feature representations.</a:t>
            </a:r>
          </a:p>
          <a:p>
            <a:pPr marL="0" indent="0">
              <a:buNone/>
            </a:pPr>
            <a:endParaRPr lang="en-US" dirty="0"/>
          </a:p>
          <a:p>
            <a:pPr marL="0" indent="0">
              <a:buNone/>
            </a:pPr>
            <a:r>
              <a:rPr lang="en-US" dirty="0"/>
              <a:t>Common self-supervised </a:t>
            </a:r>
            <a:r>
              <a:rPr lang="en-US" altLang="zh-CN" dirty="0"/>
              <a:t>learning</a:t>
            </a:r>
            <a:r>
              <a:rPr lang="en-US" dirty="0"/>
              <a:t> include predicting </a:t>
            </a:r>
          </a:p>
          <a:p>
            <a:pPr marL="0" indent="0">
              <a:buNone/>
            </a:pPr>
            <a:r>
              <a:rPr lang="en-US" dirty="0"/>
              <a:t>missing parts, rotation prediction, colorizing images, </a:t>
            </a:r>
          </a:p>
          <a:p>
            <a:pPr marL="0" indent="0">
              <a:buNone/>
            </a:pPr>
            <a:r>
              <a:rPr lang="en-US" dirty="0"/>
              <a:t>etc.</a:t>
            </a:r>
          </a:p>
          <a:p>
            <a:pPr marL="0" indent="0">
              <a:buNone/>
            </a:pPr>
            <a:r>
              <a:rPr lang="en-US" dirty="0"/>
              <a:t> In these tasks, the model generates additional </a:t>
            </a:r>
          </a:p>
          <a:p>
            <a:pPr marL="0" indent="0">
              <a:buNone/>
            </a:pPr>
            <a:r>
              <a:rPr lang="en-US" dirty="0"/>
              <a:t>information or labels from the input data and uses</a:t>
            </a:r>
          </a:p>
          <a:p>
            <a:pPr marL="0" indent="0">
              <a:buNone/>
            </a:pPr>
            <a:r>
              <a:rPr lang="en-US" dirty="0"/>
              <a:t> it to train the model.</a:t>
            </a:r>
          </a:p>
          <a:p>
            <a:pPr marL="0" indent="0">
              <a:buNone/>
            </a:pPr>
            <a:endParaRPr lang="en-US" dirty="0"/>
          </a:p>
          <a:p>
            <a:pPr marL="0" indent="0">
              <a:buNone/>
            </a:pPr>
            <a:r>
              <a:rPr lang="en-US" dirty="0"/>
              <a:t>The advantage of self-supervised models is that they can use </a:t>
            </a:r>
            <a:r>
              <a:rPr lang="en-US" dirty="0">
                <a:solidFill>
                  <a:srgbClr val="C00000"/>
                </a:solidFill>
              </a:rPr>
              <a:t>unlabeled data </a:t>
            </a:r>
            <a:r>
              <a:rPr lang="en-US" dirty="0"/>
              <a:t>for training, reducing the need for labeled data. Additionally, self-supervised models can learn from a wider range of data sources, improving the model's generalization performance.</a:t>
            </a:r>
          </a:p>
          <a:p>
            <a:pPr marL="0" indent="0">
              <a:buNone/>
            </a:pPr>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altLang="zh-CN" dirty="0"/>
              <a:t>Self-supervised learning </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13</a:t>
            </a:fld>
            <a:endParaRPr lang="en-US" dirty="0"/>
          </a:p>
        </p:txBody>
      </p:sp>
      <p:pic>
        <p:nvPicPr>
          <p:cNvPr id="8" name="图片 7">
            <a:extLst>
              <a:ext uri="{FF2B5EF4-FFF2-40B4-BE49-F238E27FC236}">
                <a16:creationId xmlns:a16="http://schemas.microsoft.com/office/drawing/2014/main" id="{D23370DC-1070-3CB8-52D8-EF9621DB5077}"/>
              </a:ext>
            </a:extLst>
          </p:cNvPr>
          <p:cNvPicPr>
            <a:picLocks noChangeAspect="1"/>
          </p:cNvPicPr>
          <p:nvPr/>
        </p:nvPicPr>
        <p:blipFill>
          <a:blip r:embed="rId2"/>
          <a:stretch>
            <a:fillRect/>
          </a:stretch>
        </p:blipFill>
        <p:spPr>
          <a:xfrm>
            <a:off x="7113691" y="2358111"/>
            <a:ext cx="3981066" cy="2573396"/>
          </a:xfrm>
          <a:prstGeom prst="rect">
            <a:avLst/>
          </a:prstGeom>
        </p:spPr>
      </p:pic>
    </p:spTree>
    <p:extLst>
      <p:ext uri="{BB962C8B-B14F-4D97-AF65-F5344CB8AC3E}">
        <p14:creationId xmlns:p14="http://schemas.microsoft.com/office/powerpoint/2010/main" val="173999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Theory</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314928" y="2370797"/>
            <a:ext cx="11760000" cy="4860000"/>
          </a:xfrm>
        </p:spPr>
        <p:txBody>
          <a:bodyPr>
            <a:normAutofit/>
          </a:bodyPr>
          <a:lstStyle/>
          <a:p>
            <a:pPr marL="0" indent="0">
              <a:buNone/>
            </a:pPr>
            <a:r>
              <a:rPr lang="en-US" dirty="0"/>
              <a:t>However, the training process of self-supervised models also faces some challenges. For example, how to design effective self-supervised tasks, how to balance the model's training across different tasks, and how to use the results of self-supervised training for downstream tasks. These issues require in-depth research and practice.</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altLang="zh-CN" dirty="0"/>
              <a:t>Self-supervised learning </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14</a:t>
            </a:fld>
            <a:endParaRPr lang="en-US" dirty="0"/>
          </a:p>
        </p:txBody>
      </p:sp>
      <p:pic>
        <p:nvPicPr>
          <p:cNvPr id="8" name="图片 7">
            <a:extLst>
              <a:ext uri="{FF2B5EF4-FFF2-40B4-BE49-F238E27FC236}">
                <a16:creationId xmlns:a16="http://schemas.microsoft.com/office/drawing/2014/main" id="{690F84BD-706C-14A9-D19F-ABAB99FAFEEE}"/>
              </a:ext>
            </a:extLst>
          </p:cNvPr>
          <p:cNvPicPr>
            <a:picLocks noChangeAspect="1"/>
          </p:cNvPicPr>
          <p:nvPr/>
        </p:nvPicPr>
        <p:blipFill>
          <a:blip r:embed="rId2"/>
          <a:stretch>
            <a:fillRect/>
          </a:stretch>
        </p:blipFill>
        <p:spPr>
          <a:xfrm>
            <a:off x="7851608" y="4111291"/>
            <a:ext cx="3162300" cy="2228850"/>
          </a:xfrm>
          <a:prstGeom prst="rect">
            <a:avLst/>
          </a:prstGeom>
        </p:spPr>
      </p:pic>
    </p:spTree>
    <p:extLst>
      <p:ext uri="{BB962C8B-B14F-4D97-AF65-F5344CB8AC3E}">
        <p14:creationId xmlns:p14="http://schemas.microsoft.com/office/powerpoint/2010/main" val="278472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domains and baseline</a:t>
            </a:r>
            <a:endParaRPr lang="en-US"/>
          </a:p>
        </p:txBody>
      </p:sp>
      <p:sp>
        <p:nvSpPr>
          <p:cNvPr id="3" name="Content Placeholder 2"/>
          <p:cNvSpPr>
            <a:spLocks noGrp="1"/>
          </p:cNvSpPr>
          <p:nvPr>
            <p:ph idx="1"/>
          </p:nvPr>
        </p:nvSpPr>
        <p:spPr>
          <a:xfrm>
            <a:off x="214630" y="1570990"/>
            <a:ext cx="8189595" cy="4860290"/>
          </a:xfrm>
        </p:spPr>
        <p:txBody>
          <a:bodyPr/>
          <a:lstStyle/>
          <a:p>
            <a:endParaRPr lang="en-US">
              <a:sym typeface="+mn-ea"/>
            </a:endParaRPr>
          </a:p>
          <a:p>
            <a:r>
              <a:rPr lang="en-US">
                <a:sym typeface="+mn-ea"/>
              </a:rPr>
              <a:t>A robust multi-view vision system to estimate the 6D pose of objects;</a:t>
            </a:r>
            <a:endParaRPr lang="en-US"/>
          </a:p>
          <a:p>
            <a:endParaRPr lang="en-US">
              <a:sym typeface="+mn-ea"/>
            </a:endParaRPr>
          </a:p>
          <a:p>
            <a:endParaRPr lang="en-US">
              <a:sym typeface="+mn-ea"/>
            </a:endParaRPr>
          </a:p>
          <a:p>
            <a:r>
              <a:rPr lang="en-US">
                <a:sym typeface="+mn-ea"/>
              </a:rPr>
              <a:t>A self-supervised method that trains deep networks by automatically labeling training data;</a:t>
            </a:r>
            <a:endParaRPr lang="en-US"/>
          </a:p>
          <a:p>
            <a:endParaRPr lang="en-US">
              <a:sym typeface="+mn-ea"/>
            </a:endParaRPr>
          </a:p>
          <a:p>
            <a:r>
              <a:rPr lang="en-US">
                <a:sym typeface="+mn-ea"/>
              </a:rPr>
              <a:t>A benchmark dataset for estimating object poses.</a:t>
            </a:r>
            <a:endParaRPr lang="en-US"/>
          </a:p>
          <a:p>
            <a:endParaRPr lang="en-US"/>
          </a:p>
        </p:txBody>
      </p:sp>
      <p:sp>
        <p:nvSpPr>
          <p:cNvPr id="4" name="Content Placeholder 3"/>
          <p:cNvSpPr>
            <a:spLocks noGrp="1"/>
          </p:cNvSpPr>
          <p:nvPr>
            <p:ph sz="quarter" idx="13"/>
          </p:nvPr>
        </p:nvSpPr>
        <p:spPr>
          <a:xfrm>
            <a:off x="200025" y="1570990"/>
            <a:ext cx="2822575" cy="515620"/>
          </a:xfrm>
        </p:spPr>
        <p:txBody>
          <a:bodyPr/>
          <a:lstStyle/>
          <a:p>
            <a:r>
              <a:rPr lang="en-US">
                <a:sym typeface="+mn-ea"/>
              </a:rPr>
              <a:t>vision system</a:t>
            </a:r>
            <a:endParaRPr lang="en-US"/>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t>15</a:t>
            </a:fld>
            <a:endParaRPr lang="en-US" dirty="0"/>
          </a:p>
        </p:txBody>
      </p:sp>
      <p:sp>
        <p:nvSpPr>
          <p:cNvPr id="8" name="Content Placeholder 3"/>
          <p:cNvSpPr>
            <a:spLocks noGrp="1"/>
          </p:cNvSpPr>
          <p:nvPr/>
        </p:nvSpPr>
        <p:spPr>
          <a:xfrm>
            <a:off x="200660" y="4941570"/>
            <a:ext cx="3178810" cy="515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i="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ym typeface="+mn-ea"/>
              </a:rPr>
              <a:t> benchmark dataset</a:t>
            </a:r>
            <a:endParaRPr lang="en-US"/>
          </a:p>
        </p:txBody>
      </p:sp>
      <p:sp>
        <p:nvSpPr>
          <p:cNvPr id="9" name="Content Placeholder 3"/>
          <p:cNvSpPr>
            <a:spLocks noGrp="1"/>
          </p:cNvSpPr>
          <p:nvPr/>
        </p:nvSpPr>
        <p:spPr>
          <a:xfrm>
            <a:off x="200025" y="3110865"/>
            <a:ext cx="3674110" cy="5156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i="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ym typeface="+mn-ea"/>
              </a:rPr>
              <a:t>self-supervised method</a:t>
            </a:r>
            <a:endParaRPr lang="en-US"/>
          </a:p>
        </p:txBody>
      </p:sp>
      <p:pic>
        <p:nvPicPr>
          <p:cNvPr id="10" name="Picture 9"/>
          <p:cNvPicPr>
            <a:picLocks noChangeAspect="1"/>
          </p:cNvPicPr>
          <p:nvPr/>
        </p:nvPicPr>
        <p:blipFill>
          <a:blip r:embed="rId2"/>
          <a:stretch>
            <a:fillRect/>
          </a:stretch>
        </p:blipFill>
        <p:spPr>
          <a:xfrm>
            <a:off x="8649335" y="1038225"/>
            <a:ext cx="3275330" cy="52628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domains and baseline</a:t>
            </a:r>
            <a:endParaRPr lang="en-US"/>
          </a:p>
        </p:txBody>
      </p:sp>
      <p:sp>
        <p:nvSpPr>
          <p:cNvPr id="3" name="Content Placeholder 2"/>
          <p:cNvSpPr>
            <a:spLocks noGrp="1"/>
          </p:cNvSpPr>
          <p:nvPr>
            <p:ph idx="1"/>
          </p:nvPr>
        </p:nvSpPr>
        <p:spPr>
          <a:xfrm>
            <a:off x="200660" y="1570990"/>
            <a:ext cx="7602855" cy="4860290"/>
          </a:xfrm>
        </p:spPr>
        <p:txBody>
          <a:bodyPr>
            <a:normAutofit/>
          </a:bodyPr>
          <a:lstStyle/>
          <a:p>
            <a:r>
              <a:rPr lang="en-US"/>
              <a:t>Object segmentation:</a:t>
            </a:r>
            <a:r>
              <a:rPr lang="en-US">
                <a:sym typeface="+mn-ea"/>
              </a:rPr>
              <a:t>extend the state-of-the art deep learning architecture used for image segmentation.</a:t>
            </a:r>
            <a:endParaRPr lang="en-US"/>
          </a:p>
          <a:p>
            <a:endParaRPr lang="en-US"/>
          </a:p>
          <a:p>
            <a:r>
              <a:rPr lang="en-US"/>
              <a:t>Pose estimation: </a:t>
            </a:r>
            <a:r>
              <a:rPr lang="en-US">
                <a:sym typeface="+mn-ea"/>
              </a:rPr>
              <a:t>The first aligns 3D CAD models to 3D point clouds with algorithms,The second uses more elaborated local descriptors.</a:t>
            </a:r>
            <a:endParaRPr lang="en-US"/>
          </a:p>
          <a:p>
            <a:endParaRPr lang="en-US"/>
          </a:p>
          <a:p>
            <a:r>
              <a:rPr lang="en-US"/>
              <a:t>Benchmark for 6D pose estimation: </a:t>
            </a:r>
            <a:r>
              <a:rPr lang="en-US">
                <a:sym typeface="+mn-ea"/>
              </a:rPr>
              <a:t>produce a large benchmark dataset with scenarios from APC 2016.</a:t>
            </a:r>
            <a:endParaRPr lang="en-US"/>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t>16</a:t>
            </a:fld>
            <a:endParaRPr lang="en-US" dirty="0"/>
          </a:p>
        </p:txBody>
      </p:sp>
      <p:pic>
        <p:nvPicPr>
          <p:cNvPr id="8" name="Content Placeholder 7"/>
          <p:cNvPicPr>
            <a:picLocks noGrp="1" noChangeAspect="1"/>
          </p:cNvPicPr>
          <p:nvPr>
            <p:ph sz="quarter" idx="13"/>
          </p:nvPr>
        </p:nvPicPr>
        <p:blipFill>
          <a:blip r:embed="rId3"/>
          <a:stretch>
            <a:fillRect/>
          </a:stretch>
        </p:blipFill>
        <p:spPr>
          <a:xfrm>
            <a:off x="7804150" y="1002030"/>
            <a:ext cx="4156710" cy="34201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mn-ea"/>
              </a:rPr>
              <a:t>evaluate their approach</a:t>
            </a:r>
            <a:endParaRPr lang="en-US"/>
          </a:p>
        </p:txBody>
      </p:sp>
      <p:sp>
        <p:nvSpPr>
          <p:cNvPr id="3" name="Content Placeholder 2"/>
          <p:cNvSpPr>
            <a:spLocks noGrp="1"/>
          </p:cNvSpPr>
          <p:nvPr>
            <p:ph idx="1"/>
          </p:nvPr>
        </p:nvSpPr>
        <p:spPr/>
        <p:txBody>
          <a:bodyPr>
            <a:normAutofit/>
          </a:bodyPr>
          <a:lstStyle/>
          <a:p>
            <a:r>
              <a:rPr lang="en-US"/>
              <a:t>They evaluate variants of their method in different scenarios in the benchmark dataset to understand :</a:t>
            </a:r>
          </a:p>
          <a:p>
            <a:endParaRPr lang="en-US"/>
          </a:p>
          <a:p>
            <a:r>
              <a:rPr lang="en-US"/>
              <a:t>(1) how segmentation performs under different input modalities and training dataset sizes</a:t>
            </a:r>
          </a:p>
          <a:p>
            <a:endParaRPr lang="en-US"/>
          </a:p>
          <a:p>
            <a:r>
              <a:rPr lang="en-US"/>
              <a:t>(2) how the full vision system performs.</a:t>
            </a:r>
          </a:p>
          <a:p>
            <a:endParaRPr lang="en-US"/>
          </a:p>
          <a:p>
            <a:endParaRPr lang="en-US"/>
          </a:p>
          <a:p>
            <a:endParaRPr lang="en-US"/>
          </a:p>
          <a:p>
            <a:endParaRPr lang="en-US"/>
          </a:p>
          <a:p>
            <a:endParaRPr lang="en-US"/>
          </a:p>
          <a:p>
            <a:endParaRPr lang="en-US"/>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the quantitative and qualitative results</a:t>
            </a:r>
            <a:endParaRPr lang="en-US"/>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t>18</a:t>
            </a:fld>
            <a:endParaRPr lang="en-US" dirty="0"/>
          </a:p>
        </p:txBody>
      </p:sp>
      <p:pic>
        <p:nvPicPr>
          <p:cNvPr id="10" name="Content Placeholder 9"/>
          <p:cNvPicPr>
            <a:picLocks noGrp="1" noChangeAspect="1"/>
          </p:cNvPicPr>
          <p:nvPr>
            <p:ph idx="1"/>
          </p:nvPr>
        </p:nvPicPr>
        <p:blipFill>
          <a:blip r:embed="rId2"/>
          <a:stretch>
            <a:fillRect/>
          </a:stretch>
        </p:blipFill>
        <p:spPr>
          <a:xfrm>
            <a:off x="581660" y="1002030"/>
            <a:ext cx="10998200" cy="3536950"/>
          </a:xfrm>
          <a:prstGeom prst="rect">
            <a:avLst/>
          </a:prstGeom>
        </p:spPr>
      </p:pic>
      <p:pic>
        <p:nvPicPr>
          <p:cNvPr id="8" name="Content Placeholder 7"/>
          <p:cNvPicPr>
            <a:picLocks noGrp="1" noChangeAspect="1"/>
          </p:cNvPicPr>
          <p:nvPr>
            <p:ph sz="quarter" idx="13"/>
          </p:nvPr>
        </p:nvPicPr>
        <p:blipFill>
          <a:blip r:embed="rId3"/>
          <a:stretch>
            <a:fillRect/>
          </a:stretch>
        </p:blipFill>
        <p:spPr>
          <a:xfrm>
            <a:off x="7820660" y="2566670"/>
            <a:ext cx="1724025" cy="1293495"/>
          </a:xfrm>
          <a:prstGeom prst="rect">
            <a:avLst/>
          </a:prstGeom>
        </p:spPr>
      </p:pic>
      <p:sp>
        <p:nvSpPr>
          <p:cNvPr id="3" name="Text Box 2"/>
          <p:cNvSpPr txBox="1"/>
          <p:nvPr/>
        </p:nvSpPr>
        <p:spPr>
          <a:xfrm>
            <a:off x="200660" y="2383790"/>
            <a:ext cx="5685155" cy="1476375"/>
          </a:xfrm>
          <a:prstGeom prst="rect">
            <a:avLst/>
          </a:prstGeom>
          <a:noFill/>
        </p:spPr>
        <p:txBody>
          <a:bodyPr wrap="square" rtlCol="0" anchor="t">
            <a:spAutoFit/>
          </a:bodyPr>
          <a:lstStyle/>
          <a:p>
            <a:pPr algn="l"/>
            <a:r>
              <a:rPr lang="en-US" dirty="0" err="1">
                <a:solidFill>
                  <a:schemeClr val="bg1"/>
                </a:solidFill>
                <a:sym typeface="+mn-ea"/>
              </a:rPr>
              <a:t>Among them,this figure clearly shows the power of this visual ability. In such a cluttered environment, the </a:t>
            </a:r>
            <a:r>
              <a:rPr lang="en-US" dirty="0" err="1">
                <a:solidFill>
                  <a:srgbClr val="FF0000"/>
                </a:solidFill>
                <a:sym typeface="+mn-ea"/>
              </a:rPr>
              <a:t>new visual algorithm</a:t>
            </a:r>
            <a:r>
              <a:rPr lang="en-US" dirty="0" err="1">
                <a:solidFill>
                  <a:schemeClr val="bg1"/>
                </a:solidFill>
                <a:sym typeface="+mn-ea"/>
              </a:rPr>
              <a:t> can accurately and efficiently identify different objects. This vision algorithm estimates </a:t>
            </a:r>
            <a:r>
              <a:rPr lang="en-US" dirty="0" err="1">
                <a:solidFill>
                  <a:srgbClr val="FF0000"/>
                </a:solidFill>
                <a:sym typeface="+mn-ea"/>
              </a:rPr>
              <a:t>the 6D poses of objects</a:t>
            </a:r>
            <a:r>
              <a:rPr lang="en-US" dirty="0" err="1">
                <a:solidFill>
                  <a:schemeClr val="bg1"/>
                </a:solidFill>
                <a:sym typeface="+mn-ea"/>
              </a:rPr>
              <a:t> robustly under challenging scenarios.</a:t>
            </a:r>
            <a:endParaRPr lang="en-US" baseline="0" dirty="0" err="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500" fill="hold"/>
                                        <p:tgtEl>
                                          <p:spTgt spid="8"/>
                                        </p:tgtEl>
                                      </p:cBhvr>
                                      <p:by x="250000" y="250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t>19</a:t>
            </a:fld>
            <a:endParaRPr lang="en-US" dirty="0"/>
          </a:p>
        </p:txBody>
      </p:sp>
      <p:pic>
        <p:nvPicPr>
          <p:cNvPr id="8" name="Content Placeholder 7"/>
          <p:cNvPicPr>
            <a:picLocks noGrp="1" noChangeAspect="1"/>
          </p:cNvPicPr>
          <p:nvPr>
            <p:ph idx="1"/>
          </p:nvPr>
        </p:nvPicPr>
        <p:blipFill>
          <a:blip r:embed="rId2"/>
          <a:stretch>
            <a:fillRect/>
          </a:stretch>
        </p:blipFill>
        <p:spPr>
          <a:xfrm>
            <a:off x="1715770" y="1042670"/>
            <a:ext cx="9043035" cy="5264785"/>
          </a:xfrm>
          <a:prstGeom prst="rect">
            <a:avLst/>
          </a:prstGeom>
        </p:spPr>
      </p:pic>
      <p:sp>
        <p:nvSpPr>
          <p:cNvPr id="16" name="Title 15"/>
          <p:cNvSpPr>
            <a:spLocks noGrp="1"/>
          </p:cNvSpPr>
          <p:nvPr>
            <p:ph type="title"/>
          </p:nvPr>
        </p:nvSpPr>
        <p:spPr/>
        <p:txBody>
          <a:bodyPr>
            <a:normAutofit/>
          </a:bodyPr>
          <a:lstStyle/>
          <a:p>
            <a:r>
              <a:rPr lang="en-US" dirty="0">
                <a:sym typeface="+mn-ea"/>
              </a:rPr>
              <a:t>the quantitative and qualitative results</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Motivation and Main Problem</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buNone/>
            </a:pPr>
            <a:r>
              <a:rPr lang="en-US" altLang="zh-CN" sz="2400" dirty="0"/>
              <a:t>Robot warehouse automation has attracted significant interest in recent years, perhaps most visibly in the Amazon Picking Challenge (APC</a:t>
            </a:r>
            <a:r>
              <a:rPr lang="zh-CN" altLang="en-US" sz="2400" dirty="0"/>
              <a:t>）</a:t>
            </a:r>
            <a:r>
              <a:rPr lang="en-US" altLang="zh-CN" sz="2400" dirty="0"/>
              <a:t>.Amazon, in collaboration with the academic community, has led a recent effort to define two such tasks: 1) picking an instance of a given a product ID out of a populated shelf and place it into a tote; and 2) stowing a tote full of products into a populated shelf.</a:t>
            </a:r>
            <a:endParaRPr lang="en-US" sz="2400" dirty="0"/>
          </a:p>
          <a:p>
            <a:endParaRPr lang="en-US" dirty="0"/>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pPr marL="0" indent="0">
              <a:buNone/>
            </a:pPr>
            <a:r>
              <a:rPr lang="en-US" altLang="zh-CN" dirty="0"/>
              <a:t>The description of problem being solved</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a:t>
            </a:fld>
            <a:endParaRPr lang="en-US" dirty="0"/>
          </a:p>
        </p:txBody>
      </p:sp>
      <p:pic>
        <p:nvPicPr>
          <p:cNvPr id="9" name="图片 8">
            <a:extLst>
              <a:ext uri="{FF2B5EF4-FFF2-40B4-BE49-F238E27FC236}">
                <a16:creationId xmlns:a16="http://schemas.microsoft.com/office/drawing/2014/main" id="{22B90D1B-7998-1A7B-9D09-10B6194074DB}"/>
              </a:ext>
            </a:extLst>
          </p:cNvPr>
          <p:cNvPicPr>
            <a:picLocks noChangeAspect="1"/>
          </p:cNvPicPr>
          <p:nvPr/>
        </p:nvPicPr>
        <p:blipFill>
          <a:blip r:embed="rId2"/>
          <a:stretch>
            <a:fillRect/>
          </a:stretch>
        </p:blipFill>
        <p:spPr>
          <a:xfrm>
            <a:off x="5005546" y="2987551"/>
            <a:ext cx="5316623" cy="3443146"/>
          </a:xfrm>
          <a:prstGeom prst="rect">
            <a:avLst/>
          </a:prstGeom>
        </p:spPr>
      </p:pic>
    </p:spTree>
    <p:extLst>
      <p:ext uri="{BB962C8B-B14F-4D97-AF65-F5344CB8AC3E}">
        <p14:creationId xmlns:p14="http://schemas.microsoft.com/office/powerpoint/2010/main" val="259970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Discussion of </a:t>
            </a:r>
            <a:r>
              <a:rPr lang="en-US" altLang="zh-CN" dirty="0"/>
              <a:t>R</a:t>
            </a:r>
            <a:r>
              <a:rPr lang="en" dirty="0" err="1"/>
              <a:t>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570697"/>
            <a:ext cx="11668693" cy="4860000"/>
          </a:xfrm>
        </p:spPr>
        <p:txBody>
          <a:bodyPr>
            <a:normAutofit/>
          </a:bodyPr>
          <a:lstStyle/>
          <a:p>
            <a:pPr marL="0" indent="0">
              <a:lnSpc>
                <a:spcPct val="150000"/>
              </a:lnSpc>
              <a:buNone/>
            </a:pPr>
            <a:r>
              <a:rPr lang="en-US" altLang="zh-CN" sz="2400" dirty="0"/>
              <a:t>The conclusions drawn by the author are:</a:t>
            </a:r>
          </a:p>
          <a:p>
            <a:pPr marL="514350" indent="-514350">
              <a:lnSpc>
                <a:spcPct val="150000"/>
              </a:lnSpc>
              <a:buAutoNum type="arabicPeriod"/>
            </a:pPr>
            <a:r>
              <a:rPr lang="en-US" sz="2400" dirty="0"/>
              <a:t>Multiple views robustly address occlusion and heavy clutter in the warehouse setting.</a:t>
            </a:r>
          </a:p>
          <a:p>
            <a:pPr marL="514350" indent="-514350">
              <a:lnSpc>
                <a:spcPct val="150000"/>
              </a:lnSpc>
              <a:buAutoNum type="arabicPeriod"/>
            </a:pPr>
            <a:r>
              <a:rPr lang="en-US" sz="2400" dirty="0"/>
              <a:t>Contrast between the performance of the algorithm using a single view of the scene, versus multiple views of the scene.</a:t>
            </a:r>
          </a:p>
          <a:p>
            <a:pPr marL="514350" indent="-514350">
              <a:lnSpc>
                <a:spcPct val="150000"/>
              </a:lnSpc>
              <a:buAutoNum type="arabicPeriod"/>
            </a:pPr>
            <a:r>
              <a:rPr lang="en-US" sz="2400" dirty="0"/>
              <a:t>The denoising step proves important for achieving good results. </a:t>
            </a:r>
          </a:p>
          <a:p>
            <a:pPr marL="514350" indent="-514350">
              <a:lnSpc>
                <a:spcPct val="150000"/>
              </a:lnSpc>
              <a:buFont typeface="Arial" panose="020B0604020202020204" pitchFamily="34" charset="0"/>
              <a:buAutoNum type="arabicPeriod"/>
            </a:pPr>
            <a:r>
              <a:rPr lang="en-US" altLang="zh-CN" sz="2400" dirty="0"/>
              <a:t>Without the pre-processing steps to ICP, we observe a drop in prediction</a:t>
            </a:r>
          </a:p>
          <a:p>
            <a:pPr marL="514350" indent="-514350">
              <a:lnSpc>
                <a:spcPct val="150000"/>
              </a:lnSpc>
              <a:buFont typeface="Arial" panose="020B0604020202020204" pitchFamily="34" charset="0"/>
              <a:buAutoNum type="arabicPeriod"/>
            </a:pPr>
            <a:r>
              <a:rPr lang="en-US" altLang="zh-CN" sz="2400" dirty="0"/>
              <a:t>The volume of training data is strongly correlated with performance.</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dirty="0"/>
              <a:t>Conclusions and Insights</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Times New Roman"/>
                <a:ea typeface="FangSong"/>
                <a:cs typeface="+mn-cs"/>
              </a:rPr>
              <a:t>Presenter Name &amp; Date of Presentation</a:t>
            </a:r>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A1DE0-CF65-344E-A1C3-3B403388D3F5}" type="slidenum">
              <a:rPr kumimoji="0" lang="en-US" sz="1200" b="0" i="0" u="none" strike="noStrike" kern="1200" cap="none" spc="0" normalizeH="0" baseline="0" noProof="0" smtClean="0">
                <a:ln>
                  <a:noFill/>
                </a:ln>
                <a:solidFill>
                  <a:prstClr val="white">
                    <a:tint val="75000"/>
                  </a:prstClr>
                </a:solidFill>
                <a:effectLst/>
                <a:uLnTx/>
                <a:uFillTx/>
                <a:latin typeface="Times New Roman"/>
                <a:ea typeface="FangSong"/>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pic>
        <p:nvPicPr>
          <p:cNvPr id="9" name="图片 8">
            <a:extLst>
              <a:ext uri="{FF2B5EF4-FFF2-40B4-BE49-F238E27FC236}">
                <a16:creationId xmlns:a16="http://schemas.microsoft.com/office/drawing/2014/main" id="{61CE3D3F-5CFA-24E1-63DD-54D346D84AB5}"/>
              </a:ext>
            </a:extLst>
          </p:cNvPr>
          <p:cNvPicPr>
            <a:picLocks noChangeAspect="1"/>
          </p:cNvPicPr>
          <p:nvPr/>
        </p:nvPicPr>
        <p:blipFill>
          <a:blip r:embed="rId2"/>
          <a:stretch>
            <a:fillRect/>
          </a:stretch>
        </p:blipFill>
        <p:spPr>
          <a:xfrm>
            <a:off x="9294920" y="5529089"/>
            <a:ext cx="1384916" cy="670121"/>
          </a:xfrm>
          <a:prstGeom prst="rect">
            <a:avLst/>
          </a:prstGeom>
        </p:spPr>
      </p:pic>
      <p:pic>
        <p:nvPicPr>
          <p:cNvPr id="11" name="图片 10">
            <a:extLst>
              <a:ext uri="{FF2B5EF4-FFF2-40B4-BE49-F238E27FC236}">
                <a16:creationId xmlns:a16="http://schemas.microsoft.com/office/drawing/2014/main" id="{7A3D80C0-C461-AABE-6DAF-F44E252970A6}"/>
              </a:ext>
            </a:extLst>
          </p:cNvPr>
          <p:cNvPicPr>
            <a:picLocks noChangeAspect="1"/>
          </p:cNvPicPr>
          <p:nvPr/>
        </p:nvPicPr>
        <p:blipFill rotWithShape="1">
          <a:blip r:embed="rId3"/>
          <a:srcRect l="4445" t="26104" r="57702"/>
          <a:stretch/>
        </p:blipFill>
        <p:spPr>
          <a:xfrm>
            <a:off x="6373343" y="1825630"/>
            <a:ext cx="2123410" cy="520789"/>
          </a:xfrm>
          <a:prstGeom prst="rect">
            <a:avLst/>
          </a:prstGeom>
        </p:spPr>
      </p:pic>
      <p:pic>
        <p:nvPicPr>
          <p:cNvPr id="13" name="图片 12">
            <a:extLst>
              <a:ext uri="{FF2B5EF4-FFF2-40B4-BE49-F238E27FC236}">
                <a16:creationId xmlns:a16="http://schemas.microsoft.com/office/drawing/2014/main" id="{8F6E5855-7CC7-D359-16A5-B1AF45BAEC6A}"/>
              </a:ext>
            </a:extLst>
          </p:cNvPr>
          <p:cNvPicPr>
            <a:picLocks noChangeAspect="1"/>
          </p:cNvPicPr>
          <p:nvPr/>
        </p:nvPicPr>
        <p:blipFill>
          <a:blip r:embed="rId4"/>
          <a:stretch>
            <a:fillRect/>
          </a:stretch>
        </p:blipFill>
        <p:spPr>
          <a:xfrm>
            <a:off x="9744643" y="4179437"/>
            <a:ext cx="2123410" cy="1107866"/>
          </a:xfrm>
          <a:prstGeom prst="rect">
            <a:avLst/>
          </a:prstGeom>
        </p:spPr>
      </p:pic>
      <p:pic>
        <p:nvPicPr>
          <p:cNvPr id="14" name="图片 13">
            <a:extLst>
              <a:ext uri="{FF2B5EF4-FFF2-40B4-BE49-F238E27FC236}">
                <a16:creationId xmlns:a16="http://schemas.microsoft.com/office/drawing/2014/main" id="{3880BAF3-1055-3FD7-C44D-82668C3A1715}"/>
              </a:ext>
            </a:extLst>
          </p:cNvPr>
          <p:cNvPicPr>
            <a:picLocks noChangeAspect="1"/>
          </p:cNvPicPr>
          <p:nvPr/>
        </p:nvPicPr>
        <p:blipFill rotWithShape="1">
          <a:blip r:embed="rId3"/>
          <a:srcRect l="42614" r="29215"/>
          <a:stretch/>
        </p:blipFill>
        <p:spPr>
          <a:xfrm>
            <a:off x="8568437" y="1641657"/>
            <a:ext cx="1580226" cy="704762"/>
          </a:xfrm>
          <a:prstGeom prst="rect">
            <a:avLst/>
          </a:prstGeom>
        </p:spPr>
      </p:pic>
      <p:pic>
        <p:nvPicPr>
          <p:cNvPr id="15" name="图片 14">
            <a:extLst>
              <a:ext uri="{FF2B5EF4-FFF2-40B4-BE49-F238E27FC236}">
                <a16:creationId xmlns:a16="http://schemas.microsoft.com/office/drawing/2014/main" id="{CC2AE87D-ECC4-690F-5C2D-88E7E65E1265}"/>
              </a:ext>
            </a:extLst>
          </p:cNvPr>
          <p:cNvPicPr>
            <a:picLocks noChangeAspect="1"/>
          </p:cNvPicPr>
          <p:nvPr/>
        </p:nvPicPr>
        <p:blipFill rotWithShape="1">
          <a:blip r:embed="rId3"/>
          <a:srcRect l="70627"/>
          <a:stretch/>
        </p:blipFill>
        <p:spPr>
          <a:xfrm>
            <a:off x="10220347" y="1641657"/>
            <a:ext cx="1647706" cy="704762"/>
          </a:xfrm>
          <a:prstGeom prst="rect">
            <a:avLst/>
          </a:prstGeom>
        </p:spPr>
      </p:pic>
      <p:pic>
        <p:nvPicPr>
          <p:cNvPr id="17" name="图片 16">
            <a:extLst>
              <a:ext uri="{FF2B5EF4-FFF2-40B4-BE49-F238E27FC236}">
                <a16:creationId xmlns:a16="http://schemas.microsoft.com/office/drawing/2014/main" id="{F2423D55-E6A8-F5B0-12D2-614889CF1B9E}"/>
              </a:ext>
            </a:extLst>
          </p:cNvPr>
          <p:cNvPicPr>
            <a:picLocks noChangeAspect="1"/>
          </p:cNvPicPr>
          <p:nvPr/>
        </p:nvPicPr>
        <p:blipFill rotWithShape="1">
          <a:blip r:embed="rId5"/>
          <a:srcRect t="16128"/>
          <a:stretch/>
        </p:blipFill>
        <p:spPr>
          <a:xfrm>
            <a:off x="5203801" y="3525177"/>
            <a:ext cx="1971003" cy="774240"/>
          </a:xfrm>
          <a:prstGeom prst="rect">
            <a:avLst/>
          </a:prstGeom>
        </p:spPr>
      </p:pic>
    </p:spTree>
    <p:extLst>
      <p:ext uri="{BB962C8B-B14F-4D97-AF65-F5344CB8AC3E}">
        <p14:creationId xmlns:p14="http://schemas.microsoft.com/office/powerpoint/2010/main" val="2254560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Discussion of </a:t>
            </a:r>
            <a:r>
              <a:rPr lang="en-US" altLang="zh-CN" dirty="0"/>
              <a:t>R</a:t>
            </a:r>
            <a:r>
              <a:rPr lang="en" dirty="0" err="1"/>
              <a:t>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lgn="just">
              <a:buNone/>
            </a:pPr>
            <a:r>
              <a:rPr lang="en-US" sz="2400" dirty="0"/>
              <a:t>The results and references support the conclusion well.</a:t>
            </a:r>
          </a:p>
          <a:p>
            <a:pPr marL="0" indent="0" algn="just">
              <a:buNone/>
            </a:pPr>
            <a:r>
              <a:rPr lang="en-US" sz="2400" dirty="0"/>
              <a:t>The results support the conclusion by the experimental statistics. The previous page showed that the conclusions and insights are drawn from the tables, which include detailed data to fully support the conclusion.</a:t>
            </a:r>
          </a:p>
          <a:p>
            <a:pPr marL="0" indent="0" algn="just">
              <a:buNone/>
            </a:pPr>
            <a:r>
              <a:rPr lang="en-US" sz="2400" dirty="0"/>
              <a:t>The reference we chose did not show statistics, but there are some statements that support the conclusion. “Again, for our current method, we require the target object to be not occluded by other objects. If most part of the target object is not observed by our RGBD sensor, the perception component will fail to detect and locate the object.” This means the application of the multiple views that </a:t>
            </a:r>
            <a:r>
              <a:rPr lang="en-US" altLang="zh-CN" sz="2400" dirty="0"/>
              <a:t>increased the accuracy of clutter and occlusion is critical.</a:t>
            </a:r>
            <a:endParaRPr lang="en-US" sz="2400"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Times New Roman"/>
                <a:ea typeface="FangSong"/>
                <a:cs typeface="+mn-cs"/>
              </a:rPr>
              <a:t>Presenter Name &amp; Date of Presentation</a:t>
            </a:r>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A1DE0-CF65-344E-A1C3-3B403388D3F5}" type="slidenum">
              <a:rPr kumimoji="0" lang="en-US" sz="1200" b="0" i="0" u="none" strike="noStrike" kern="1200" cap="none" spc="0" normalizeH="0" baseline="0" noProof="0" smtClean="0">
                <a:ln>
                  <a:noFill/>
                </a:ln>
                <a:solidFill>
                  <a:prstClr val="white">
                    <a:tint val="75000"/>
                  </a:prstClr>
                </a:solidFill>
                <a:effectLst/>
                <a:uLnTx/>
                <a:uFillTx/>
                <a:latin typeface="Times New Roman"/>
                <a:ea typeface="FangSong"/>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sp>
        <p:nvSpPr>
          <p:cNvPr id="9" name="内容占位符 8">
            <a:extLst>
              <a:ext uri="{FF2B5EF4-FFF2-40B4-BE49-F238E27FC236}">
                <a16:creationId xmlns:a16="http://schemas.microsoft.com/office/drawing/2014/main" id="{84A714AD-E643-B0D1-71E3-63024886306C}"/>
              </a:ext>
            </a:extLst>
          </p:cNvPr>
          <p:cNvSpPr>
            <a:spLocks noGrp="1"/>
          </p:cNvSpPr>
          <p:nvPr>
            <p:ph sz="quarter" idx="13"/>
          </p:nvPr>
        </p:nvSpPr>
        <p:spPr/>
        <p:txBody>
          <a:bodyPr/>
          <a:lstStyle/>
          <a:p>
            <a:r>
              <a:rPr lang="en-US" altLang="zh-CN" dirty="0"/>
              <a:t>Supports</a:t>
            </a:r>
            <a:endParaRPr lang="zh-CN" altLang="en-US" dirty="0"/>
          </a:p>
        </p:txBody>
      </p:sp>
      <p:pic>
        <p:nvPicPr>
          <p:cNvPr id="8" name="图片 7">
            <a:extLst>
              <a:ext uri="{FF2B5EF4-FFF2-40B4-BE49-F238E27FC236}">
                <a16:creationId xmlns:a16="http://schemas.microsoft.com/office/drawing/2014/main" id="{FB836014-7E00-886B-FCFF-BA8FCA4A3269}"/>
              </a:ext>
            </a:extLst>
          </p:cNvPr>
          <p:cNvPicPr>
            <a:picLocks noChangeAspect="1"/>
          </p:cNvPicPr>
          <p:nvPr/>
        </p:nvPicPr>
        <p:blipFill>
          <a:blip r:embed="rId2"/>
          <a:stretch>
            <a:fillRect/>
          </a:stretch>
        </p:blipFill>
        <p:spPr>
          <a:xfrm>
            <a:off x="231372" y="5079904"/>
            <a:ext cx="4907562" cy="918189"/>
          </a:xfrm>
          <a:prstGeom prst="rect">
            <a:avLst/>
          </a:prstGeom>
        </p:spPr>
      </p:pic>
      <p:pic>
        <p:nvPicPr>
          <p:cNvPr id="10" name="图片 9">
            <a:extLst>
              <a:ext uri="{FF2B5EF4-FFF2-40B4-BE49-F238E27FC236}">
                <a16:creationId xmlns:a16="http://schemas.microsoft.com/office/drawing/2014/main" id="{6544B4BA-356E-3778-CF82-D79443C62E0E}"/>
              </a:ext>
            </a:extLst>
          </p:cNvPr>
          <p:cNvPicPr>
            <a:picLocks noChangeAspect="1"/>
          </p:cNvPicPr>
          <p:nvPr/>
        </p:nvPicPr>
        <p:blipFill>
          <a:blip r:embed="rId3"/>
          <a:stretch>
            <a:fillRect/>
          </a:stretch>
        </p:blipFill>
        <p:spPr>
          <a:xfrm>
            <a:off x="5806361" y="4999741"/>
            <a:ext cx="5290726" cy="160325"/>
          </a:xfrm>
          <a:prstGeom prst="rect">
            <a:avLst/>
          </a:prstGeom>
        </p:spPr>
      </p:pic>
      <p:pic>
        <p:nvPicPr>
          <p:cNvPr id="13" name="图片 12">
            <a:extLst>
              <a:ext uri="{FF2B5EF4-FFF2-40B4-BE49-F238E27FC236}">
                <a16:creationId xmlns:a16="http://schemas.microsoft.com/office/drawing/2014/main" id="{01ACD55D-B625-1F7F-1AD3-5A2BFB34AEB6}"/>
              </a:ext>
            </a:extLst>
          </p:cNvPr>
          <p:cNvPicPr>
            <a:picLocks noChangeAspect="1"/>
          </p:cNvPicPr>
          <p:nvPr/>
        </p:nvPicPr>
        <p:blipFill>
          <a:blip r:embed="rId4"/>
          <a:stretch>
            <a:fillRect/>
          </a:stretch>
        </p:blipFill>
        <p:spPr>
          <a:xfrm>
            <a:off x="4467575" y="6145948"/>
            <a:ext cx="6798188" cy="193130"/>
          </a:xfrm>
          <a:prstGeom prst="rect">
            <a:avLst/>
          </a:prstGeom>
        </p:spPr>
      </p:pic>
      <p:pic>
        <p:nvPicPr>
          <p:cNvPr id="15" name="图片 14">
            <a:extLst>
              <a:ext uri="{FF2B5EF4-FFF2-40B4-BE49-F238E27FC236}">
                <a16:creationId xmlns:a16="http://schemas.microsoft.com/office/drawing/2014/main" id="{A5BD9681-3651-CDC2-DAE5-085D407B4D12}"/>
              </a:ext>
            </a:extLst>
          </p:cNvPr>
          <p:cNvPicPr>
            <a:picLocks noChangeAspect="1"/>
          </p:cNvPicPr>
          <p:nvPr/>
        </p:nvPicPr>
        <p:blipFill>
          <a:blip r:embed="rId5"/>
          <a:stretch>
            <a:fillRect/>
          </a:stretch>
        </p:blipFill>
        <p:spPr>
          <a:xfrm>
            <a:off x="5806361" y="5381816"/>
            <a:ext cx="5032980" cy="574286"/>
          </a:xfrm>
          <a:prstGeom prst="rect">
            <a:avLst/>
          </a:prstGeom>
        </p:spPr>
      </p:pic>
    </p:spTree>
    <p:extLst>
      <p:ext uri="{BB962C8B-B14F-4D97-AF65-F5344CB8AC3E}">
        <p14:creationId xmlns:p14="http://schemas.microsoft.com/office/powerpoint/2010/main" val="2100255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Discussion of </a:t>
            </a:r>
            <a:r>
              <a:rPr lang="en-US" altLang="zh-CN" dirty="0"/>
              <a:t>R</a:t>
            </a:r>
            <a:r>
              <a:rPr lang="en" dirty="0" err="1"/>
              <a:t>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lgn="just">
              <a:buNone/>
            </a:pPr>
            <a:r>
              <a:rPr lang="en-US" sz="3200" dirty="0"/>
              <a:t>	The usage scenarios of the paper is in the Amazon Picking Challenge, so the limitation of the technology is transparent: it should not cost much. However, it is a huge project to set quantities of cameras is the warehouse. Also, it requires a large amount of training data to train the deep neural network.</a:t>
            </a:r>
          </a:p>
          <a:p>
            <a:pPr marL="0" indent="0" algn="just">
              <a:buNone/>
            </a:pPr>
            <a:r>
              <a:rPr lang="en-US" sz="3200" dirty="0"/>
              <a:t>	Apart from this, the amount of computation should be brought into account. In this paper, they just take the shelf and the tote. However, in real case, there must be countless objects should be recognized and predicted. Therefore, the amount of computation would be astonishing.</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 altLang="zh-CN" dirty="0"/>
              <a:t>Critique </a:t>
            </a:r>
            <a:r>
              <a:rPr lang="en-US" altLang="zh-CN" dirty="0"/>
              <a:t>and </a:t>
            </a:r>
            <a:r>
              <a:rPr lang="en" altLang="zh-CN" dirty="0"/>
              <a:t>Limitations</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A1DE0-CF65-344E-A1C3-3B403388D3F5}" type="slidenum">
              <a:rPr kumimoji="0" lang="en-US" sz="1200" b="0" i="0" u="none" strike="noStrike" kern="1200" cap="none" spc="0" normalizeH="0" baseline="0" noProof="0" smtClean="0">
                <a:ln>
                  <a:noFill/>
                </a:ln>
                <a:solidFill>
                  <a:prstClr val="white">
                    <a:tint val="75000"/>
                  </a:prstClr>
                </a:solidFill>
                <a:effectLst/>
                <a:uLnTx/>
                <a:uFillTx/>
                <a:latin typeface="Times New Roman"/>
                <a:ea typeface="FangSong"/>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spTree>
    <p:extLst>
      <p:ext uri="{BB962C8B-B14F-4D97-AF65-F5344CB8AC3E}">
        <p14:creationId xmlns:p14="http://schemas.microsoft.com/office/powerpoint/2010/main" val="3629126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16000" y="1313000"/>
            <a:ext cx="11760000" cy="4860000"/>
          </a:xfrm>
        </p:spPr>
        <p:txBody>
          <a:bodyPr>
            <a:normAutofit lnSpcReduction="10000"/>
          </a:bodyPr>
          <a:lstStyle/>
          <a:p>
            <a:pPr marL="0" indent="0">
              <a:buNone/>
            </a:pPr>
            <a:r>
              <a:rPr lang="en-US" b="1" dirty="0"/>
              <a:t>Interesting Questions: </a:t>
            </a:r>
            <a:endParaRPr lang="en-US" dirty="0"/>
          </a:p>
          <a:p>
            <a:r>
              <a:rPr lang="en-US" dirty="0"/>
              <a:t>FCN(Fully Convolutional Network) may be incomplete:</a:t>
            </a:r>
          </a:p>
          <a:p>
            <a:pPr marL="0" indent="0">
              <a:buNone/>
            </a:pPr>
            <a:r>
              <a:rPr lang="en-US" dirty="0"/>
              <a:t>under </a:t>
            </a:r>
            <a:r>
              <a:rPr lang="en-US" b="1" dirty="0"/>
              <a:t>heavy occlusion </a:t>
            </a:r>
            <a:r>
              <a:rPr lang="en-US" dirty="0"/>
              <a:t>or </a:t>
            </a:r>
            <a:r>
              <a:rPr lang="en-US" b="1" dirty="0"/>
              <a:t>clutter</a:t>
            </a:r>
            <a:r>
              <a:rPr lang="en-US" dirty="0"/>
              <a:t> or </a:t>
            </a:r>
            <a:r>
              <a:rPr lang="en-US" b="1" dirty="0"/>
              <a:t>poor illumination</a:t>
            </a:r>
            <a:r>
              <a:rPr lang="en-US" b="1" i="1" dirty="0"/>
              <a:t>(m, p)</a:t>
            </a:r>
            <a:endParaRPr lang="en-US" i="1" dirty="0"/>
          </a:p>
          <a:p>
            <a:r>
              <a:rPr lang="en-US" dirty="0"/>
              <a:t>Objects color textures are confused with each other. </a:t>
            </a:r>
            <a:r>
              <a:rPr lang="en-US" b="1" i="1" dirty="0"/>
              <a:t>(r)</a:t>
            </a:r>
          </a:p>
          <a:p>
            <a:endParaRPr lang="en-US" dirty="0"/>
          </a:p>
          <a:p>
            <a:endParaRPr lang="en-US" dirty="0"/>
          </a:p>
          <a:p>
            <a:endParaRPr lang="en-US" dirty="0"/>
          </a:p>
          <a:p>
            <a:endParaRPr lang="en-US" dirty="0"/>
          </a:p>
          <a:p>
            <a:pPr marL="0" indent="0">
              <a:buNone/>
            </a:pPr>
            <a:endParaRPr lang="en-US" dirty="0"/>
          </a:p>
          <a:p>
            <a:r>
              <a:rPr lang="en-US" dirty="0"/>
              <a:t>Model fitting for cuboid objects often confuses corner alignments. </a:t>
            </a:r>
            <a:r>
              <a:rPr lang="en-US" b="1" i="1" dirty="0"/>
              <a:t>(o)</a:t>
            </a:r>
          </a:p>
        </p:txBody>
      </p:sp>
      <p:grpSp>
        <p:nvGrpSpPr>
          <p:cNvPr id="12" name="组合 11">
            <a:extLst>
              <a:ext uri="{FF2B5EF4-FFF2-40B4-BE49-F238E27FC236}">
                <a16:creationId xmlns:a16="http://schemas.microsoft.com/office/drawing/2014/main" id="{21A6E46D-0140-CDB2-BCD7-F99207DF2FEF}"/>
              </a:ext>
            </a:extLst>
          </p:cNvPr>
          <p:cNvGrpSpPr/>
          <p:nvPr/>
        </p:nvGrpSpPr>
        <p:grpSpPr>
          <a:xfrm>
            <a:off x="9141071" y="1162324"/>
            <a:ext cx="2834929" cy="4208886"/>
            <a:chOff x="8870371" y="1428654"/>
            <a:chExt cx="2834929" cy="4208886"/>
          </a:xfrm>
        </p:grpSpPr>
        <p:pic>
          <p:nvPicPr>
            <p:cNvPr id="9" name="图片 8">
              <a:extLst>
                <a:ext uri="{FF2B5EF4-FFF2-40B4-BE49-F238E27FC236}">
                  <a16:creationId xmlns:a16="http://schemas.microsoft.com/office/drawing/2014/main" id="{0FAC54A6-DC24-A5E3-4542-6ECFFDFF5140}"/>
                </a:ext>
              </a:extLst>
            </p:cNvPr>
            <p:cNvPicPr>
              <a:picLocks noChangeAspect="1"/>
            </p:cNvPicPr>
            <p:nvPr/>
          </p:nvPicPr>
          <p:blipFill>
            <a:blip r:embed="rId2"/>
            <a:stretch>
              <a:fillRect/>
            </a:stretch>
          </p:blipFill>
          <p:spPr>
            <a:xfrm>
              <a:off x="8870371" y="1428654"/>
              <a:ext cx="2834929" cy="2084881"/>
            </a:xfrm>
            <a:prstGeom prst="rect">
              <a:avLst/>
            </a:prstGeom>
          </p:spPr>
        </p:pic>
        <p:pic>
          <p:nvPicPr>
            <p:cNvPr id="11" name="图片 10">
              <a:extLst>
                <a:ext uri="{FF2B5EF4-FFF2-40B4-BE49-F238E27FC236}">
                  <a16:creationId xmlns:a16="http://schemas.microsoft.com/office/drawing/2014/main" id="{29232C74-BCF5-F9AB-891F-43D96645FAE8}"/>
                </a:ext>
              </a:extLst>
            </p:cNvPr>
            <p:cNvPicPr>
              <a:picLocks noChangeAspect="1"/>
            </p:cNvPicPr>
            <p:nvPr/>
          </p:nvPicPr>
          <p:blipFill>
            <a:blip r:embed="rId3"/>
            <a:stretch>
              <a:fillRect/>
            </a:stretch>
          </p:blipFill>
          <p:spPr>
            <a:xfrm>
              <a:off x="8873294" y="3513535"/>
              <a:ext cx="2832006" cy="2124005"/>
            </a:xfrm>
            <a:prstGeom prst="rect">
              <a:avLst/>
            </a:prstGeom>
          </p:spPr>
        </p:pic>
      </p:grpSp>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Future Work for Paper</a:t>
            </a:r>
            <a:r>
              <a:rPr lang="zh-CN" altLang="en-US" dirty="0"/>
              <a:t> </a:t>
            </a:r>
            <a:r>
              <a:rPr lang="en" dirty="0"/>
              <a:t>/</a:t>
            </a:r>
            <a:r>
              <a:rPr lang="zh-CN" altLang="en-US" dirty="0"/>
              <a:t> </a:t>
            </a:r>
            <a:r>
              <a:rPr lang="en" dirty="0"/>
              <a:t>Reading</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ltLang="zh-CN" dirty="0"/>
              <a:t>Zhao </a:t>
            </a:r>
            <a:r>
              <a:rPr lang="en-US" altLang="zh-CN" dirty="0" err="1"/>
              <a:t>Xuda</a:t>
            </a:r>
            <a:r>
              <a:rPr lang="en-US" altLang="zh-CN" dirty="0"/>
              <a:t> </a:t>
            </a:r>
            <a:r>
              <a:rPr lang="en-US" dirty="0"/>
              <a:t>&amp; 2023/3/9</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a:xfrm>
            <a:off x="4644827" y="6483677"/>
            <a:ext cx="6239195" cy="365125"/>
          </a:xfrm>
        </p:spPr>
        <p:txBody>
          <a:bodyPr/>
          <a:lstStyle/>
          <a:p>
            <a:r>
              <a:rPr lang="en-US" dirty="0"/>
              <a:t>Multi-view self-supervised deep learning framework for solving 6D pose estimation problem</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23</a:t>
            </a:fld>
            <a:endParaRPr lang="en-US" dirty="0"/>
          </a:p>
        </p:txBody>
      </p:sp>
      <p:pic>
        <p:nvPicPr>
          <p:cNvPr id="14" name="图片 13">
            <a:extLst>
              <a:ext uri="{FF2B5EF4-FFF2-40B4-BE49-F238E27FC236}">
                <a16:creationId xmlns:a16="http://schemas.microsoft.com/office/drawing/2014/main" id="{8BC3204B-AEE6-3961-9D9E-B92CCC53ECFA}"/>
              </a:ext>
            </a:extLst>
          </p:cNvPr>
          <p:cNvPicPr>
            <a:picLocks noChangeAspect="1"/>
          </p:cNvPicPr>
          <p:nvPr/>
        </p:nvPicPr>
        <p:blipFill>
          <a:blip r:embed="rId4"/>
          <a:stretch>
            <a:fillRect/>
          </a:stretch>
        </p:blipFill>
        <p:spPr>
          <a:xfrm>
            <a:off x="876981" y="3153846"/>
            <a:ext cx="3177287" cy="2391154"/>
          </a:xfrm>
          <a:prstGeom prst="rect">
            <a:avLst/>
          </a:prstGeom>
        </p:spPr>
      </p:pic>
      <p:pic>
        <p:nvPicPr>
          <p:cNvPr id="16" name="图片 15">
            <a:extLst>
              <a:ext uri="{FF2B5EF4-FFF2-40B4-BE49-F238E27FC236}">
                <a16:creationId xmlns:a16="http://schemas.microsoft.com/office/drawing/2014/main" id="{E5600F59-75C6-89E7-09BD-FC4E055E2039}"/>
              </a:ext>
            </a:extLst>
          </p:cNvPr>
          <p:cNvPicPr>
            <a:picLocks noChangeAspect="1"/>
          </p:cNvPicPr>
          <p:nvPr/>
        </p:nvPicPr>
        <p:blipFill>
          <a:blip r:embed="rId5"/>
          <a:stretch>
            <a:fillRect/>
          </a:stretch>
        </p:blipFill>
        <p:spPr>
          <a:xfrm>
            <a:off x="5231051" y="3116786"/>
            <a:ext cx="3264879" cy="2428214"/>
          </a:xfrm>
          <a:prstGeom prst="rect">
            <a:avLst/>
          </a:prstGeom>
        </p:spPr>
      </p:pic>
    </p:spTree>
    <p:extLst>
      <p:ext uri="{BB962C8B-B14F-4D97-AF65-F5344CB8AC3E}">
        <p14:creationId xmlns:p14="http://schemas.microsoft.com/office/powerpoint/2010/main" val="4147852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Future Work for Paper</a:t>
            </a:r>
            <a:r>
              <a:rPr lang="zh-CN" altLang="en-US" dirty="0"/>
              <a:t> </a:t>
            </a:r>
            <a:r>
              <a:rPr lang="en" dirty="0"/>
              <a:t>/</a:t>
            </a:r>
            <a:r>
              <a:rPr lang="zh-CN" altLang="en-US" dirty="0"/>
              <a:t> </a:t>
            </a:r>
            <a:r>
              <a:rPr lang="en" dirty="0"/>
              <a:t>Reading</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343758"/>
            <a:ext cx="11760000" cy="4860000"/>
          </a:xfrm>
        </p:spPr>
        <p:txBody>
          <a:bodyPr>
            <a:normAutofit/>
          </a:bodyPr>
          <a:lstStyle/>
          <a:p>
            <a:pPr marL="0" indent="0">
              <a:buNone/>
            </a:pPr>
            <a:r>
              <a:rPr lang="en-US" b="1" dirty="0"/>
              <a:t>How to Improve: </a:t>
            </a:r>
            <a:endParaRPr lang="en-US" dirty="0"/>
          </a:p>
          <a:p>
            <a:r>
              <a:rPr lang="en-US" dirty="0"/>
              <a:t>Make the most out of every constraint: </a:t>
            </a:r>
          </a:p>
          <a:p>
            <a:r>
              <a:rPr lang="en-US" sz="2000" dirty="0"/>
              <a:t>Using bin and shelf mode</a:t>
            </a:r>
          </a:p>
          <a:p>
            <a:r>
              <a:rPr lang="en-US" sz="2000" dirty="0"/>
              <a:t>The volume of training data is strongly correlated with performance</a:t>
            </a:r>
          </a:p>
          <a:p>
            <a:endParaRPr lang="en-US" dirty="0"/>
          </a:p>
          <a:p>
            <a:r>
              <a:rPr lang="en-US" dirty="0"/>
              <a:t>Designing robotic and vision systems hand-in-hand: </a:t>
            </a:r>
          </a:p>
          <a:p>
            <a:r>
              <a:rPr lang="en-US" altLang="zh-CN" sz="2000" dirty="0"/>
              <a:t>Robotic arms allow us to precisely fuse multiple views and improve performance in cluttered environments</a:t>
            </a:r>
          </a:p>
          <a:p>
            <a:r>
              <a:rPr lang="en-US" sz="2000" dirty="0"/>
              <a:t>Configure different sensing for different effectors.</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24</a:t>
            </a:fld>
            <a:endParaRPr lang="en-US" dirty="0"/>
          </a:p>
        </p:txBody>
      </p:sp>
      <p:pic>
        <p:nvPicPr>
          <p:cNvPr id="9" name="图片 8">
            <a:extLst>
              <a:ext uri="{FF2B5EF4-FFF2-40B4-BE49-F238E27FC236}">
                <a16:creationId xmlns:a16="http://schemas.microsoft.com/office/drawing/2014/main" id="{7CEAB9EB-5BBD-B3EB-F06E-03C34C168E7E}"/>
              </a:ext>
            </a:extLst>
          </p:cNvPr>
          <p:cNvPicPr>
            <a:picLocks noChangeAspect="1"/>
          </p:cNvPicPr>
          <p:nvPr/>
        </p:nvPicPr>
        <p:blipFill>
          <a:blip r:embed="rId2"/>
          <a:stretch>
            <a:fillRect/>
          </a:stretch>
        </p:blipFill>
        <p:spPr>
          <a:xfrm>
            <a:off x="7813501" y="1411119"/>
            <a:ext cx="3452261" cy="2194591"/>
          </a:xfrm>
          <a:prstGeom prst="rect">
            <a:avLst/>
          </a:prstGeom>
        </p:spPr>
      </p:pic>
      <p:sp>
        <p:nvSpPr>
          <p:cNvPr id="4" name="Date Placeholder 4">
            <a:extLst>
              <a:ext uri="{FF2B5EF4-FFF2-40B4-BE49-F238E27FC236}">
                <a16:creationId xmlns:a16="http://schemas.microsoft.com/office/drawing/2014/main" id="{2D510E92-9631-DB45-F278-8E8B662E99CD}"/>
              </a:ext>
            </a:extLst>
          </p:cNvPr>
          <p:cNvSpPr>
            <a:spLocks noGrp="1"/>
          </p:cNvSpPr>
          <p:nvPr>
            <p:ph type="dt" sz="half" idx="2"/>
          </p:nvPr>
        </p:nvSpPr>
        <p:spPr>
          <a:xfrm>
            <a:off x="200628" y="6483677"/>
            <a:ext cx="4444199" cy="365125"/>
          </a:xfrm>
        </p:spPr>
        <p:txBody>
          <a:bodyPr/>
          <a:lstStyle/>
          <a:p>
            <a:r>
              <a:rPr lang="en-US" altLang="zh-CN" dirty="0"/>
              <a:t>Zhao </a:t>
            </a:r>
            <a:r>
              <a:rPr lang="en-US" altLang="zh-CN" dirty="0" err="1"/>
              <a:t>Xuda</a:t>
            </a:r>
            <a:r>
              <a:rPr lang="en-US" altLang="zh-CN" dirty="0"/>
              <a:t> </a:t>
            </a:r>
            <a:r>
              <a:rPr lang="en-US" dirty="0"/>
              <a:t>&amp; 2023/3/9</a:t>
            </a:r>
          </a:p>
        </p:txBody>
      </p:sp>
      <p:sp>
        <p:nvSpPr>
          <p:cNvPr id="8" name="Footer Placeholder 5">
            <a:extLst>
              <a:ext uri="{FF2B5EF4-FFF2-40B4-BE49-F238E27FC236}">
                <a16:creationId xmlns:a16="http://schemas.microsoft.com/office/drawing/2014/main" id="{4965D1BB-1816-79E1-1581-655724654E7A}"/>
              </a:ext>
            </a:extLst>
          </p:cNvPr>
          <p:cNvSpPr>
            <a:spLocks noGrp="1"/>
          </p:cNvSpPr>
          <p:nvPr>
            <p:ph type="ftr" sz="quarter" idx="3"/>
          </p:nvPr>
        </p:nvSpPr>
        <p:spPr>
          <a:xfrm>
            <a:off x="4644827" y="6483677"/>
            <a:ext cx="6239195" cy="365125"/>
          </a:xfrm>
        </p:spPr>
        <p:txBody>
          <a:bodyPr/>
          <a:lstStyle/>
          <a:p>
            <a:r>
              <a:rPr lang="en-US" dirty="0"/>
              <a:t>Multi-view self-supervised deep learning framework for solving 6D pose estimation problem</a:t>
            </a:r>
          </a:p>
        </p:txBody>
      </p:sp>
    </p:spTree>
    <p:extLst>
      <p:ext uri="{BB962C8B-B14F-4D97-AF65-F5344CB8AC3E}">
        <p14:creationId xmlns:p14="http://schemas.microsoft.com/office/powerpoint/2010/main" val="654862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16000" y="1387015"/>
            <a:ext cx="11760000" cy="4860000"/>
          </a:xfrm>
        </p:spPr>
        <p:txBody>
          <a:bodyPr>
            <a:normAutofit/>
          </a:bodyPr>
          <a:lstStyle/>
          <a:p>
            <a:pPr marL="0" indent="0">
              <a:buNone/>
            </a:pPr>
            <a:r>
              <a:rPr lang="en-US" b="1" dirty="0"/>
              <a:t>Papers that use this paper as a reference:</a:t>
            </a:r>
          </a:p>
          <a:p>
            <a:pPr marL="0" indent="0">
              <a:buNone/>
            </a:pPr>
            <a:endParaRPr lang="en-US" b="1" dirty="0"/>
          </a:p>
          <a:p>
            <a:pPr marL="0" indent="0">
              <a:buNone/>
            </a:pPr>
            <a:endParaRPr lang="en-US" b="1" dirty="0"/>
          </a:p>
          <a:p>
            <a:pPr marL="0" indent="0">
              <a:buNone/>
            </a:pPr>
            <a:r>
              <a:rPr lang="en-US" sz="1800" b="1" dirty="0"/>
              <a:t>(1)3D Point Clouds:</a:t>
            </a:r>
          </a:p>
          <a:p>
            <a:pPr marL="0" indent="0">
              <a:buNone/>
            </a:pPr>
            <a:r>
              <a:rPr lang="en-US" altLang="zh-CN" sz="1600" b="0" i="0" dirty="0">
                <a:solidFill>
                  <a:srgbClr val="222222"/>
                </a:solidFill>
                <a:effectLst/>
                <a:latin typeface="Arial" panose="020B0604020202020204" pitchFamily="34" charset="0"/>
              </a:rPr>
              <a:t>Guo, Y., Wang, H., Hu, Q., Liu, H., Liu, L., &amp; </a:t>
            </a:r>
            <a:r>
              <a:rPr lang="en-US" altLang="zh-CN" sz="1600" b="0" i="0" dirty="0" err="1">
                <a:solidFill>
                  <a:srgbClr val="222222"/>
                </a:solidFill>
                <a:effectLst/>
                <a:latin typeface="Arial" panose="020B0604020202020204" pitchFamily="34" charset="0"/>
              </a:rPr>
              <a:t>Bennamoun</a:t>
            </a:r>
            <a:r>
              <a:rPr lang="en-US" altLang="zh-CN" sz="1600" b="0" i="0" dirty="0">
                <a:solidFill>
                  <a:srgbClr val="222222"/>
                </a:solidFill>
                <a:effectLst/>
                <a:latin typeface="Arial" panose="020B0604020202020204" pitchFamily="34" charset="0"/>
              </a:rPr>
              <a:t>, M. (2020). Deep learning for 3d point clouds: A survey. </a:t>
            </a:r>
            <a:r>
              <a:rPr lang="en-US" altLang="zh-CN" sz="1600" b="0" i="1" dirty="0">
                <a:solidFill>
                  <a:srgbClr val="222222"/>
                </a:solidFill>
                <a:effectLst/>
                <a:latin typeface="Arial" panose="020B0604020202020204" pitchFamily="34" charset="0"/>
              </a:rPr>
              <a:t>IEEE transactions on pattern analysis and machine intelligence</a:t>
            </a:r>
            <a:r>
              <a:rPr lang="en-US" altLang="zh-CN" sz="1600" b="0" i="0" dirty="0">
                <a:solidFill>
                  <a:srgbClr val="222222"/>
                </a:solidFill>
                <a:effectLst/>
                <a:latin typeface="Arial" panose="020B0604020202020204" pitchFamily="34" charset="0"/>
              </a:rPr>
              <a:t>, </a:t>
            </a:r>
            <a:r>
              <a:rPr lang="en-US" altLang="zh-CN" sz="1600" b="0" i="1" dirty="0">
                <a:solidFill>
                  <a:srgbClr val="222222"/>
                </a:solidFill>
                <a:effectLst/>
                <a:latin typeface="Arial" panose="020B0604020202020204" pitchFamily="34" charset="0"/>
              </a:rPr>
              <a:t>43</a:t>
            </a:r>
            <a:r>
              <a:rPr lang="en-US" altLang="zh-CN" sz="1600" b="0" i="0" dirty="0">
                <a:solidFill>
                  <a:srgbClr val="222222"/>
                </a:solidFill>
                <a:effectLst/>
                <a:latin typeface="Arial" panose="020B0604020202020204" pitchFamily="34" charset="0"/>
              </a:rPr>
              <a:t>(12), 4338-4364.</a:t>
            </a:r>
          </a:p>
          <a:p>
            <a:pPr marL="0" indent="0">
              <a:buNone/>
            </a:pPr>
            <a:endParaRPr lang="en-US" sz="1600" dirty="0">
              <a:solidFill>
                <a:srgbClr val="222222"/>
              </a:solidFill>
              <a:latin typeface="Arial" panose="020B0604020202020204" pitchFamily="34" charset="0"/>
            </a:endParaRPr>
          </a:p>
          <a:p>
            <a:pPr marL="0" indent="0">
              <a:buNone/>
            </a:pPr>
            <a:endParaRPr lang="en-US" sz="1600" dirty="0">
              <a:solidFill>
                <a:srgbClr val="222222"/>
              </a:solidFill>
              <a:latin typeface="Arial" panose="020B0604020202020204" pitchFamily="34" charset="0"/>
            </a:endParaRPr>
          </a:p>
          <a:p>
            <a:pPr marL="0" indent="0">
              <a:buNone/>
            </a:pPr>
            <a:endParaRPr lang="en-US" sz="1600" dirty="0">
              <a:solidFill>
                <a:srgbClr val="222222"/>
              </a:solidFill>
              <a:latin typeface="Arial" panose="020B0604020202020204" pitchFamily="34" charset="0"/>
            </a:endParaRPr>
          </a:p>
          <a:p>
            <a:pPr marL="0" indent="0">
              <a:buNone/>
            </a:pPr>
            <a:endParaRPr lang="en-US" sz="1600" dirty="0">
              <a:solidFill>
                <a:srgbClr val="222222"/>
              </a:solidFill>
              <a:latin typeface="Arial" panose="020B0604020202020204" pitchFamily="34" charset="0"/>
            </a:endParaRPr>
          </a:p>
          <a:p>
            <a:pPr marL="0" indent="0">
              <a:buNone/>
            </a:pPr>
            <a:r>
              <a:rPr lang="en-US" sz="1800" b="1" dirty="0"/>
              <a:t>(2) Segmentation &amp; Deep Learning for Image and Video: </a:t>
            </a:r>
          </a:p>
          <a:p>
            <a:pPr marL="0" indent="0">
              <a:buNone/>
            </a:pPr>
            <a:r>
              <a:rPr lang="en-US" altLang="zh-CN" sz="1600" dirty="0">
                <a:solidFill>
                  <a:srgbClr val="222222"/>
                </a:solidFill>
                <a:latin typeface="Arial" panose="020B0604020202020204" pitchFamily="34" charset="0"/>
              </a:rPr>
              <a:t>Garcia-Garcia, A., Orts-</a:t>
            </a:r>
            <a:r>
              <a:rPr lang="en-US" altLang="zh-CN" sz="1600" dirty="0" err="1">
                <a:solidFill>
                  <a:srgbClr val="222222"/>
                </a:solidFill>
                <a:latin typeface="Arial" panose="020B0604020202020204" pitchFamily="34" charset="0"/>
              </a:rPr>
              <a:t>Escolano</a:t>
            </a:r>
            <a:r>
              <a:rPr lang="en-US" altLang="zh-CN" sz="1600" dirty="0">
                <a:solidFill>
                  <a:srgbClr val="222222"/>
                </a:solidFill>
                <a:latin typeface="Arial" panose="020B0604020202020204" pitchFamily="34" charset="0"/>
              </a:rPr>
              <a:t>, S., </a:t>
            </a:r>
            <a:r>
              <a:rPr lang="en-US" altLang="zh-CN" sz="1600" dirty="0" err="1">
                <a:solidFill>
                  <a:srgbClr val="222222"/>
                </a:solidFill>
                <a:latin typeface="Arial" panose="020B0604020202020204" pitchFamily="34" charset="0"/>
              </a:rPr>
              <a:t>Oprea</a:t>
            </a:r>
            <a:r>
              <a:rPr lang="en-US" altLang="zh-CN" sz="1600" dirty="0">
                <a:solidFill>
                  <a:srgbClr val="222222"/>
                </a:solidFill>
                <a:latin typeface="Arial" panose="020B0604020202020204" pitchFamily="34" charset="0"/>
              </a:rPr>
              <a:t>, S., </a:t>
            </a:r>
            <a:r>
              <a:rPr lang="en-US" altLang="zh-CN" sz="1600" dirty="0" err="1">
                <a:solidFill>
                  <a:srgbClr val="222222"/>
                </a:solidFill>
                <a:latin typeface="Arial" panose="020B0604020202020204" pitchFamily="34" charset="0"/>
              </a:rPr>
              <a:t>Villena</a:t>
            </a:r>
            <a:r>
              <a:rPr lang="en-US" altLang="zh-CN" sz="1600" dirty="0">
                <a:solidFill>
                  <a:srgbClr val="222222"/>
                </a:solidFill>
                <a:latin typeface="Arial" panose="020B0604020202020204" pitchFamily="34" charset="0"/>
              </a:rPr>
              <a:t>-Martinez, V., Martinez-Gonzalez, P., &amp; Garcia-Rodriguez, J. (2018). A survey on deep learning techniques for image and video semantic segmentation. Applied Soft Computing, 70, 41-65.</a:t>
            </a:r>
            <a:endParaRPr lang="en-US" sz="1600" dirty="0">
              <a:solidFill>
                <a:srgbClr val="222222"/>
              </a:solidFill>
              <a:latin typeface="Arial" panose="020B0604020202020204" pitchFamily="34" charset="0"/>
            </a:endParaRPr>
          </a:p>
        </p:txBody>
      </p:sp>
      <p:pic>
        <p:nvPicPr>
          <p:cNvPr id="11" name="图片 10">
            <a:extLst>
              <a:ext uri="{FF2B5EF4-FFF2-40B4-BE49-F238E27FC236}">
                <a16:creationId xmlns:a16="http://schemas.microsoft.com/office/drawing/2014/main" id="{07A4CF19-B5B3-2011-8061-4D0F23229081}"/>
              </a:ext>
            </a:extLst>
          </p:cNvPr>
          <p:cNvPicPr>
            <a:picLocks noChangeAspect="1"/>
          </p:cNvPicPr>
          <p:nvPr/>
        </p:nvPicPr>
        <p:blipFill>
          <a:blip r:embed="rId2"/>
          <a:stretch>
            <a:fillRect/>
          </a:stretch>
        </p:blipFill>
        <p:spPr>
          <a:xfrm>
            <a:off x="3018329" y="3817015"/>
            <a:ext cx="6353098" cy="1470288"/>
          </a:xfrm>
          <a:prstGeom prst="rect">
            <a:avLst/>
          </a:prstGeom>
        </p:spPr>
      </p:pic>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CN" dirty="0"/>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25</a:t>
            </a:fld>
            <a:endParaRPr lang="en-US" dirty="0"/>
          </a:p>
        </p:txBody>
      </p:sp>
      <p:pic>
        <p:nvPicPr>
          <p:cNvPr id="9" name="图片 8">
            <a:extLst>
              <a:ext uri="{FF2B5EF4-FFF2-40B4-BE49-F238E27FC236}">
                <a16:creationId xmlns:a16="http://schemas.microsoft.com/office/drawing/2014/main" id="{EEDE5165-9D0E-4D5E-DF79-981DBFEB4B79}"/>
              </a:ext>
            </a:extLst>
          </p:cNvPr>
          <p:cNvPicPr>
            <a:picLocks noChangeAspect="1"/>
          </p:cNvPicPr>
          <p:nvPr/>
        </p:nvPicPr>
        <p:blipFill>
          <a:blip r:embed="rId3"/>
          <a:stretch>
            <a:fillRect/>
          </a:stretch>
        </p:blipFill>
        <p:spPr>
          <a:xfrm>
            <a:off x="2929876" y="1854143"/>
            <a:ext cx="6332248" cy="1352149"/>
          </a:xfrm>
          <a:prstGeom prst="rect">
            <a:avLst/>
          </a:prstGeom>
        </p:spPr>
      </p:pic>
      <p:sp>
        <p:nvSpPr>
          <p:cNvPr id="4" name="Date Placeholder 4">
            <a:extLst>
              <a:ext uri="{FF2B5EF4-FFF2-40B4-BE49-F238E27FC236}">
                <a16:creationId xmlns:a16="http://schemas.microsoft.com/office/drawing/2014/main" id="{2EB04B63-5D7C-CCF6-E170-F8A79F271EE0}"/>
              </a:ext>
            </a:extLst>
          </p:cNvPr>
          <p:cNvSpPr>
            <a:spLocks noGrp="1"/>
          </p:cNvSpPr>
          <p:nvPr>
            <p:ph type="dt" sz="half" idx="2"/>
          </p:nvPr>
        </p:nvSpPr>
        <p:spPr>
          <a:xfrm>
            <a:off x="200628" y="6483677"/>
            <a:ext cx="4444199" cy="365125"/>
          </a:xfrm>
        </p:spPr>
        <p:txBody>
          <a:bodyPr/>
          <a:lstStyle/>
          <a:p>
            <a:r>
              <a:rPr lang="en-US" altLang="zh-CN" dirty="0"/>
              <a:t>Zhao </a:t>
            </a:r>
            <a:r>
              <a:rPr lang="en-US" altLang="zh-CN" dirty="0" err="1"/>
              <a:t>Xuda</a:t>
            </a:r>
            <a:r>
              <a:rPr lang="en-US" altLang="zh-CN" dirty="0"/>
              <a:t> </a:t>
            </a:r>
            <a:r>
              <a:rPr lang="en-US" dirty="0"/>
              <a:t>&amp; 2023/3/9</a:t>
            </a:r>
          </a:p>
        </p:txBody>
      </p:sp>
      <p:sp>
        <p:nvSpPr>
          <p:cNvPr id="8" name="Footer Placeholder 5">
            <a:extLst>
              <a:ext uri="{FF2B5EF4-FFF2-40B4-BE49-F238E27FC236}">
                <a16:creationId xmlns:a16="http://schemas.microsoft.com/office/drawing/2014/main" id="{A1EA93EB-E1FB-6645-82A8-6E619A9B8334}"/>
              </a:ext>
            </a:extLst>
          </p:cNvPr>
          <p:cNvSpPr>
            <a:spLocks noGrp="1"/>
          </p:cNvSpPr>
          <p:nvPr>
            <p:ph type="ftr" sz="quarter" idx="3"/>
          </p:nvPr>
        </p:nvSpPr>
        <p:spPr>
          <a:xfrm>
            <a:off x="4644827" y="6483677"/>
            <a:ext cx="6239195" cy="365125"/>
          </a:xfrm>
        </p:spPr>
        <p:txBody>
          <a:bodyPr/>
          <a:lstStyle/>
          <a:p>
            <a:r>
              <a:rPr lang="en-US" dirty="0"/>
              <a:t>Multi-view self-supervised deep learning framework for solving 6D pose estimation problem</a:t>
            </a:r>
          </a:p>
        </p:txBody>
      </p:sp>
    </p:spTree>
    <p:extLst>
      <p:ext uri="{BB962C8B-B14F-4D97-AF65-F5344CB8AC3E}">
        <p14:creationId xmlns:p14="http://schemas.microsoft.com/office/powerpoint/2010/main" val="673883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16000" y="1312349"/>
            <a:ext cx="11760000" cy="4860000"/>
          </a:xfrm>
        </p:spPr>
        <p:txBody>
          <a:bodyPr>
            <a:normAutofit/>
          </a:bodyPr>
          <a:lstStyle/>
          <a:p>
            <a:pPr marL="0" indent="0">
              <a:buNone/>
            </a:pPr>
            <a:r>
              <a:rPr lang="en-US" b="1" dirty="0"/>
              <a:t>How to find:</a:t>
            </a:r>
          </a:p>
          <a:p>
            <a:r>
              <a:rPr lang="en-US" altLang="zh-CN" dirty="0"/>
              <a:t>Web of Science(IF </a:t>
            </a:r>
            <a:r>
              <a:rPr lang="zh-CN" altLang="en-US" dirty="0"/>
              <a:t>影响因子</a:t>
            </a:r>
            <a:r>
              <a:rPr lang="en-US" altLang="zh-CN"/>
              <a:t>): </a:t>
            </a:r>
            <a:r>
              <a:rPr lang="en-US" altLang="zh-CN" sz="1800" b="1" i="1" dirty="0">
                <a:solidFill>
                  <a:srgbClr val="00B0F0"/>
                </a:solidFill>
              </a:rPr>
              <a:t>https://www.webofscience.com/wos/woscc/basic-search</a:t>
            </a:r>
          </a:p>
          <a:p>
            <a:r>
              <a:rPr lang="en-US" altLang="zh-CN"/>
              <a:t>Dimensions</a:t>
            </a:r>
            <a:r>
              <a:rPr lang="en-US" altLang="zh-CN" dirty="0"/>
              <a:t>: </a:t>
            </a:r>
            <a:r>
              <a:rPr lang="en-US" altLang="zh-CN" sz="1800" b="1" i="1" dirty="0">
                <a:solidFill>
                  <a:srgbClr val="00B0F0"/>
                </a:solidFill>
              </a:rPr>
              <a:t>https://app.dimensions.ai/discover/publication</a:t>
            </a:r>
          </a:p>
          <a:p>
            <a:r>
              <a:rPr lang="en-US" altLang="zh-CN" dirty="0"/>
              <a:t>PubMed: </a:t>
            </a:r>
            <a:r>
              <a:rPr lang="en-US" altLang="zh-CN" sz="1800" b="1" i="1" dirty="0">
                <a:solidFill>
                  <a:srgbClr val="00B0F0"/>
                </a:solidFill>
              </a:rPr>
              <a:t>https://pubmed.ncbi.nlm.nih.gov/</a:t>
            </a:r>
          </a:p>
          <a:p>
            <a:r>
              <a:rPr lang="en-US" altLang="zh-CN" dirty="0"/>
              <a:t>Google Scholar: </a:t>
            </a:r>
            <a:r>
              <a:rPr lang="en-US" altLang="zh-CN" sz="1800" b="1" i="1" dirty="0">
                <a:solidFill>
                  <a:srgbClr val="00B0F0"/>
                </a:solidFill>
                <a:hlinkClick r:id="rId2">
                  <a:extLst>
                    <a:ext uri="{A12FA001-AC4F-418D-AE19-62706E023703}">
                      <ahyp:hlinkClr xmlns:ahyp="http://schemas.microsoft.com/office/drawing/2018/hyperlinkcolor" val="tx"/>
                    </a:ext>
                  </a:extLst>
                </a:hlinkClick>
              </a:rPr>
              <a:t>https://scholar.google.com/</a:t>
            </a:r>
            <a:endParaRPr lang="en-US" sz="1800" b="1" i="1" dirty="0">
              <a:solidFill>
                <a:srgbClr val="00B0F0"/>
              </a:solidFill>
            </a:endParaRPr>
          </a:p>
          <a:p>
            <a:pPr marL="0" indent="0">
              <a:buNone/>
            </a:pPr>
            <a:endParaRPr lang="en-US" dirty="0"/>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26</a:t>
            </a:fld>
            <a:endParaRPr lang="en-US" dirty="0"/>
          </a:p>
        </p:txBody>
      </p:sp>
      <p:pic>
        <p:nvPicPr>
          <p:cNvPr id="9" name="图片 8">
            <a:extLst>
              <a:ext uri="{FF2B5EF4-FFF2-40B4-BE49-F238E27FC236}">
                <a16:creationId xmlns:a16="http://schemas.microsoft.com/office/drawing/2014/main" id="{3C67159E-912A-7E86-A787-D6FFB7F69FA3}"/>
              </a:ext>
            </a:extLst>
          </p:cNvPr>
          <p:cNvPicPr>
            <a:picLocks noChangeAspect="1"/>
          </p:cNvPicPr>
          <p:nvPr/>
        </p:nvPicPr>
        <p:blipFill>
          <a:blip r:embed="rId3"/>
          <a:stretch>
            <a:fillRect/>
          </a:stretch>
        </p:blipFill>
        <p:spPr>
          <a:xfrm>
            <a:off x="2512285" y="3910182"/>
            <a:ext cx="6559410" cy="2262167"/>
          </a:xfrm>
          <a:prstGeom prst="rect">
            <a:avLst/>
          </a:prstGeom>
        </p:spPr>
      </p:pic>
      <p:sp>
        <p:nvSpPr>
          <p:cNvPr id="4" name="Date Placeholder 4">
            <a:extLst>
              <a:ext uri="{FF2B5EF4-FFF2-40B4-BE49-F238E27FC236}">
                <a16:creationId xmlns:a16="http://schemas.microsoft.com/office/drawing/2014/main" id="{8FADB825-8EE9-3884-B9E0-561C3CA72903}"/>
              </a:ext>
            </a:extLst>
          </p:cNvPr>
          <p:cNvSpPr>
            <a:spLocks noGrp="1"/>
          </p:cNvSpPr>
          <p:nvPr>
            <p:ph type="dt" sz="half" idx="2"/>
          </p:nvPr>
        </p:nvSpPr>
        <p:spPr>
          <a:xfrm>
            <a:off x="200628" y="6483677"/>
            <a:ext cx="4444199" cy="365125"/>
          </a:xfrm>
        </p:spPr>
        <p:txBody>
          <a:bodyPr/>
          <a:lstStyle/>
          <a:p>
            <a:r>
              <a:rPr lang="en-US" altLang="zh-CN" dirty="0"/>
              <a:t>Zhao </a:t>
            </a:r>
            <a:r>
              <a:rPr lang="en-US" altLang="zh-CN" dirty="0" err="1"/>
              <a:t>Xuda</a:t>
            </a:r>
            <a:r>
              <a:rPr lang="en-US" altLang="zh-CN" dirty="0"/>
              <a:t> </a:t>
            </a:r>
            <a:r>
              <a:rPr lang="en-US" dirty="0"/>
              <a:t>&amp; 2023/3/9</a:t>
            </a:r>
          </a:p>
        </p:txBody>
      </p:sp>
      <p:sp>
        <p:nvSpPr>
          <p:cNvPr id="8" name="Footer Placeholder 5">
            <a:extLst>
              <a:ext uri="{FF2B5EF4-FFF2-40B4-BE49-F238E27FC236}">
                <a16:creationId xmlns:a16="http://schemas.microsoft.com/office/drawing/2014/main" id="{265EC656-4C26-04C4-1598-EF7C37293AFF}"/>
              </a:ext>
            </a:extLst>
          </p:cNvPr>
          <p:cNvSpPr>
            <a:spLocks noGrp="1"/>
          </p:cNvSpPr>
          <p:nvPr>
            <p:ph type="ftr" sz="quarter" idx="3"/>
          </p:nvPr>
        </p:nvSpPr>
        <p:spPr>
          <a:xfrm>
            <a:off x="4644827" y="6483677"/>
            <a:ext cx="6239195" cy="365125"/>
          </a:xfrm>
        </p:spPr>
        <p:txBody>
          <a:bodyPr/>
          <a:lstStyle/>
          <a:p>
            <a:r>
              <a:rPr lang="en-US" dirty="0"/>
              <a:t>Multi-view self-supervised deep learning framework for solving 6D pose estimation problem</a:t>
            </a:r>
          </a:p>
        </p:txBody>
      </p:sp>
    </p:spTree>
    <p:extLst>
      <p:ext uri="{BB962C8B-B14F-4D97-AF65-F5344CB8AC3E}">
        <p14:creationId xmlns:p14="http://schemas.microsoft.com/office/powerpoint/2010/main" val="2684072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altLang="zh-CN" dirty="0"/>
              <a:t>Summary</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16000" y="1196939"/>
            <a:ext cx="11760000" cy="5017429"/>
          </a:xfrm>
        </p:spPr>
        <p:txBody>
          <a:bodyPr>
            <a:normAutofit fontScale="77500" lnSpcReduction="20000"/>
          </a:bodyPr>
          <a:lstStyle/>
          <a:p>
            <a:pPr marL="0" indent="0">
              <a:buNone/>
            </a:pPr>
            <a:endParaRPr lang="en-US" dirty="0"/>
          </a:p>
          <a:p>
            <a:r>
              <a:rPr lang="en-US" altLang="zh-CN" sz="2400" b="1" dirty="0"/>
              <a:t>Mainly discuss</a:t>
            </a:r>
            <a:r>
              <a:rPr lang="en-US" altLang="zh-CN" sz="2400" dirty="0"/>
              <a:t>:</a:t>
            </a:r>
          </a:p>
          <a:p>
            <a:pPr marL="0" indent="0">
              <a:buNone/>
            </a:pPr>
            <a:r>
              <a:rPr lang="en-US" altLang="zh-CN" sz="2400" dirty="0"/>
              <a:t> </a:t>
            </a:r>
            <a:r>
              <a:rPr lang="en-US" sz="2400" dirty="0"/>
              <a:t>multi-view self-supervised deep learning approach for 6D pose estimation</a:t>
            </a:r>
          </a:p>
          <a:p>
            <a:pPr marL="0" indent="0">
              <a:buNone/>
            </a:pPr>
            <a:endParaRPr lang="en-US" sz="2400" dirty="0"/>
          </a:p>
          <a:p>
            <a:r>
              <a:rPr lang="en-US" altLang="zh-CN" sz="2400" b="1" dirty="0"/>
              <a:t>Why important and hard</a:t>
            </a:r>
            <a:r>
              <a:rPr lang="en-US" altLang="zh-CN" sz="2400" dirty="0"/>
              <a:t>: </a:t>
            </a:r>
          </a:p>
          <a:p>
            <a:pPr marL="0" indent="0">
              <a:buNone/>
            </a:pPr>
            <a:r>
              <a:rPr lang="en-US" sz="2400" dirty="0"/>
              <a:t>Fully autonomous warehouse pick-and-place system require robust vision, where the environment </a:t>
            </a:r>
            <a:r>
              <a:rPr lang="en-US" sz="2400"/>
              <a:t>is complex</a:t>
            </a:r>
            <a:endParaRPr lang="en-US" sz="2400" dirty="0"/>
          </a:p>
          <a:p>
            <a:pPr marL="0" indent="0">
              <a:buNone/>
            </a:pPr>
            <a:endParaRPr lang="en-US" sz="2400" dirty="0"/>
          </a:p>
          <a:p>
            <a:r>
              <a:rPr lang="en-US" altLang="zh-CN" sz="2400" b="1" dirty="0"/>
              <a:t>Key </a:t>
            </a:r>
            <a:r>
              <a:rPr lang="en-US" sz="2400" b="1" dirty="0"/>
              <a:t>limitation of prior work</a:t>
            </a:r>
            <a:r>
              <a:rPr lang="en-US" sz="2400" dirty="0"/>
              <a:t>: </a:t>
            </a:r>
          </a:p>
          <a:p>
            <a:pPr marL="0" indent="0">
              <a:buNone/>
            </a:pPr>
            <a:r>
              <a:rPr lang="en-US" sz="2400" dirty="0"/>
              <a:t>constrain of data set, limitation of supervised learning method, deficiency of pose optimization algorithm</a:t>
            </a:r>
          </a:p>
          <a:p>
            <a:pPr marL="0" indent="0">
              <a:buNone/>
            </a:pPr>
            <a:endParaRPr lang="en-US" sz="2400" dirty="0"/>
          </a:p>
          <a:p>
            <a:r>
              <a:rPr lang="en-US" sz="2400" b="1" dirty="0"/>
              <a:t>Key insights of the proposed work: </a:t>
            </a:r>
          </a:p>
          <a:p>
            <a:pPr marL="0" indent="0">
              <a:buNone/>
            </a:pPr>
            <a:r>
              <a:rPr lang="en-US" sz="2400" dirty="0"/>
              <a:t>m</a:t>
            </a:r>
            <a:r>
              <a:rPr lang="en-US" altLang="zh-CN" sz="2400" dirty="0"/>
              <a:t>ake the most out of constraint, integrated design of visions and robots</a:t>
            </a:r>
          </a:p>
          <a:p>
            <a:pPr marL="0" indent="0">
              <a:buNone/>
            </a:pPr>
            <a:endParaRPr lang="en-US" sz="2400" dirty="0"/>
          </a:p>
          <a:p>
            <a:r>
              <a:rPr lang="en-US" sz="2400" b="1" dirty="0"/>
              <a:t>Demonstrate by this insight: </a:t>
            </a:r>
          </a:p>
          <a:p>
            <a:pPr marL="0" indent="0">
              <a:buNone/>
            </a:pPr>
            <a:r>
              <a:rPr lang="en-US" altLang="zh-CN" sz="2400" dirty="0"/>
              <a:t>increased the accuracy of clutter and occlusion is critical</a:t>
            </a:r>
            <a:endParaRPr lang="en-US" sz="2400" dirty="0"/>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27</a:t>
            </a:fld>
            <a:endParaRPr lang="en-US" dirty="0"/>
          </a:p>
        </p:txBody>
      </p:sp>
      <p:sp>
        <p:nvSpPr>
          <p:cNvPr id="4" name="Date Placeholder 4">
            <a:extLst>
              <a:ext uri="{FF2B5EF4-FFF2-40B4-BE49-F238E27FC236}">
                <a16:creationId xmlns:a16="http://schemas.microsoft.com/office/drawing/2014/main" id="{F087EAEA-8EF7-539F-B934-BED9B3E8EAB3}"/>
              </a:ext>
            </a:extLst>
          </p:cNvPr>
          <p:cNvSpPr>
            <a:spLocks noGrp="1"/>
          </p:cNvSpPr>
          <p:nvPr>
            <p:ph type="dt" sz="half" idx="2"/>
          </p:nvPr>
        </p:nvSpPr>
        <p:spPr>
          <a:xfrm>
            <a:off x="200628" y="6483677"/>
            <a:ext cx="4444199" cy="365125"/>
          </a:xfrm>
        </p:spPr>
        <p:txBody>
          <a:bodyPr/>
          <a:lstStyle/>
          <a:p>
            <a:r>
              <a:rPr lang="en-US" altLang="zh-CN" dirty="0"/>
              <a:t>Zhao </a:t>
            </a:r>
            <a:r>
              <a:rPr lang="en-US" altLang="zh-CN" dirty="0" err="1"/>
              <a:t>Xuda</a:t>
            </a:r>
            <a:r>
              <a:rPr lang="en-US" altLang="zh-CN" dirty="0"/>
              <a:t> </a:t>
            </a:r>
            <a:r>
              <a:rPr lang="en-US" dirty="0"/>
              <a:t>&amp; 2023/3/9</a:t>
            </a:r>
          </a:p>
        </p:txBody>
      </p:sp>
      <p:sp>
        <p:nvSpPr>
          <p:cNvPr id="8" name="Footer Placeholder 5">
            <a:extLst>
              <a:ext uri="{FF2B5EF4-FFF2-40B4-BE49-F238E27FC236}">
                <a16:creationId xmlns:a16="http://schemas.microsoft.com/office/drawing/2014/main" id="{35D5FA56-2B6B-5934-0CD4-A0228CB6DC0D}"/>
              </a:ext>
            </a:extLst>
          </p:cNvPr>
          <p:cNvSpPr>
            <a:spLocks noGrp="1"/>
          </p:cNvSpPr>
          <p:nvPr>
            <p:ph type="ftr" sz="quarter" idx="3"/>
          </p:nvPr>
        </p:nvSpPr>
        <p:spPr>
          <a:xfrm>
            <a:off x="4644827" y="6483677"/>
            <a:ext cx="6239195" cy="365125"/>
          </a:xfrm>
        </p:spPr>
        <p:txBody>
          <a:bodyPr/>
          <a:lstStyle/>
          <a:p>
            <a:r>
              <a:rPr lang="en-US" dirty="0"/>
              <a:t>Multi-view self-supervised deep learning framework for solving 6D pose estimation problem</a:t>
            </a:r>
          </a:p>
        </p:txBody>
      </p:sp>
    </p:spTree>
    <p:extLst>
      <p:ext uri="{BB962C8B-B14F-4D97-AF65-F5344CB8AC3E}">
        <p14:creationId xmlns:p14="http://schemas.microsoft.com/office/powerpoint/2010/main" val="3424847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a:bodyPr>
          <a:lstStyle/>
          <a:p>
            <a:r>
              <a:rPr lang="en-US" dirty="0"/>
              <a:t>Thank you for listening! </a:t>
            </a:r>
            <a:endParaRPr lang="en-CN" dirty="0"/>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a:xfrm>
            <a:off x="894202" y="3602037"/>
            <a:ext cx="10403597" cy="2387599"/>
          </a:xfrm>
        </p:spPr>
        <p:txBody>
          <a:bodyPr>
            <a:normAutofit fontScale="92500" lnSpcReduction="10000"/>
          </a:bodyPr>
          <a:lstStyle/>
          <a:p>
            <a:r>
              <a:rPr lang="en-US" dirty="0"/>
              <a:t>Reporters: </a:t>
            </a:r>
          </a:p>
          <a:p>
            <a:r>
              <a:rPr lang="en-US" altLang="zh-CN" dirty="0"/>
              <a:t>Ren </a:t>
            </a:r>
            <a:r>
              <a:rPr lang="en-US" altLang="zh-CN" dirty="0" err="1"/>
              <a:t>Shize</a:t>
            </a:r>
            <a:endParaRPr lang="en-CN" dirty="0"/>
          </a:p>
          <a:p>
            <a:r>
              <a:rPr lang="en-US" dirty="0"/>
              <a:t>Li Zhidong</a:t>
            </a:r>
          </a:p>
          <a:p>
            <a:r>
              <a:rPr lang="en-US" dirty="0"/>
              <a:t>Jiang Meng</a:t>
            </a:r>
          </a:p>
          <a:p>
            <a:r>
              <a:rPr lang="en-US" dirty="0"/>
              <a:t>Zeng </a:t>
            </a:r>
            <a:r>
              <a:rPr lang="en-US" dirty="0" err="1"/>
              <a:t>Yuqi</a:t>
            </a:r>
            <a:endParaRPr lang="en-US" dirty="0"/>
          </a:p>
          <a:p>
            <a:r>
              <a:rPr lang="en-US" altLang="zh-CN" dirty="0"/>
              <a:t>Zhao </a:t>
            </a:r>
            <a:r>
              <a:rPr lang="en-US" altLang="zh-CN" dirty="0" err="1"/>
              <a:t>Xuda</a:t>
            </a:r>
            <a:endParaRPr lang="en-US" altLang="zh-CN" dirty="0"/>
          </a:p>
          <a:p>
            <a:endParaRPr lang="en-CN" dirty="0"/>
          </a:p>
        </p:txBody>
      </p:sp>
      <p:sp>
        <p:nvSpPr>
          <p:cNvPr id="4" name="Footer Placeholder 5">
            <a:extLst>
              <a:ext uri="{FF2B5EF4-FFF2-40B4-BE49-F238E27FC236}">
                <a16:creationId xmlns:a16="http://schemas.microsoft.com/office/drawing/2014/main" id="{142CEC25-DFA2-A014-F7A7-48BC50C3001F}"/>
              </a:ext>
            </a:extLst>
          </p:cNvPr>
          <p:cNvSpPr>
            <a:spLocks noGrp="1"/>
          </p:cNvSpPr>
          <p:nvPr>
            <p:ph type="ftr" sz="quarter" idx="3"/>
          </p:nvPr>
        </p:nvSpPr>
        <p:spPr>
          <a:xfrm>
            <a:off x="4644827" y="6483677"/>
            <a:ext cx="6239195" cy="365125"/>
          </a:xfrm>
        </p:spPr>
        <p:txBody>
          <a:bodyPr/>
          <a:lstStyle/>
          <a:p>
            <a:r>
              <a:rPr lang="en-US" dirty="0"/>
              <a:t>Multi-view self-supervised deep learning framework for solving 6D pose estimation problem</a:t>
            </a:r>
          </a:p>
        </p:txBody>
      </p:sp>
    </p:spTree>
    <p:extLst>
      <p:ext uri="{BB962C8B-B14F-4D97-AF65-F5344CB8AC3E}">
        <p14:creationId xmlns:p14="http://schemas.microsoft.com/office/powerpoint/2010/main" val="645616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a:bodyPr>
          <a:lstStyle/>
          <a:p>
            <a:r>
              <a:rPr lang="en-US" altLang="zh-CN" dirty="0"/>
              <a:t>Q &amp; A</a:t>
            </a:r>
            <a:endParaRPr lang="en-CN" dirty="0"/>
          </a:p>
        </p:txBody>
      </p:sp>
      <p:sp>
        <p:nvSpPr>
          <p:cNvPr id="4" name="Footer Placeholder 5">
            <a:extLst>
              <a:ext uri="{FF2B5EF4-FFF2-40B4-BE49-F238E27FC236}">
                <a16:creationId xmlns:a16="http://schemas.microsoft.com/office/drawing/2014/main" id="{142CEC25-DFA2-A014-F7A7-48BC50C3001F}"/>
              </a:ext>
            </a:extLst>
          </p:cNvPr>
          <p:cNvSpPr>
            <a:spLocks noGrp="1"/>
          </p:cNvSpPr>
          <p:nvPr>
            <p:ph type="ftr" sz="quarter" idx="3"/>
          </p:nvPr>
        </p:nvSpPr>
        <p:spPr>
          <a:xfrm>
            <a:off x="2851537" y="6483677"/>
            <a:ext cx="6239195" cy="365125"/>
          </a:xfrm>
        </p:spPr>
        <p:txBody>
          <a:bodyPr/>
          <a:lstStyle/>
          <a:p>
            <a:r>
              <a:rPr lang="en-US" dirty="0"/>
              <a:t>Multi-view self-supervised deep learning framework for solving 6D pose estimation problem</a:t>
            </a:r>
          </a:p>
        </p:txBody>
      </p:sp>
    </p:spTree>
    <p:extLst>
      <p:ext uri="{BB962C8B-B14F-4D97-AF65-F5344CB8AC3E}">
        <p14:creationId xmlns:p14="http://schemas.microsoft.com/office/powerpoint/2010/main" val="144698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Motivation and Main Problem</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31372" y="1259987"/>
            <a:ext cx="11760000" cy="4860000"/>
          </a:xfrm>
        </p:spPr>
        <p:txBody>
          <a:bodyPr>
            <a:normAutofit/>
          </a:bodyPr>
          <a:lstStyle/>
          <a:p>
            <a:pPr marL="0" indent="0">
              <a:buNone/>
            </a:pPr>
            <a:endParaRPr lang="en-US" dirty="0"/>
          </a:p>
          <a:p>
            <a:r>
              <a:rPr lang="en-US" dirty="0"/>
              <a:t> </a:t>
            </a:r>
            <a:r>
              <a:rPr lang="en-US" altLang="zh-CN" dirty="0"/>
              <a:t>A fully autonomous warehouse pick-and-place system requires robust vision that reliably recognizes and locates objects amid cluttered environments, self-occlusions, sensor noise, and a large variety of objects. That's a huge improvement to general-purpose robot autonomy</a:t>
            </a:r>
          </a:p>
          <a:p>
            <a:r>
              <a:rPr lang="en-US" altLang="zh-CN" dirty="0">
                <a:solidFill>
                  <a:srgbClr val="101214"/>
                </a:solidFill>
              </a:rPr>
              <a:t>W</a:t>
            </a:r>
            <a:r>
              <a:rPr lang="en-US" altLang="zh-CN" b="0" i="0" dirty="0">
                <a:solidFill>
                  <a:srgbClr val="101214"/>
                </a:solidFill>
                <a:effectLst/>
              </a:rPr>
              <a:t>arehouse automation technologies, satisfying the growing demand of e-commerce and providing faster, cheaper delivery. </a:t>
            </a: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pPr marL="0" indent="0">
              <a:buNone/>
            </a:pPr>
            <a:r>
              <a:rPr lang="en-US" altLang="zh-CN" dirty="0"/>
              <a:t>Why is the problem important?</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a:t>
            </a:fld>
            <a:endParaRPr lang="en-US" dirty="0"/>
          </a:p>
        </p:txBody>
      </p:sp>
    </p:spTree>
    <p:extLst>
      <p:ext uri="{BB962C8B-B14F-4D97-AF65-F5344CB8AC3E}">
        <p14:creationId xmlns:p14="http://schemas.microsoft.com/office/powerpoint/2010/main" val="14939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Motivation and Main Problem</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r>
              <a:rPr lang="en-US" altLang="zh-CN" dirty="0"/>
              <a:t>Cluttered environments: shelves and totes may have multiple objects and could be arranged as to deceive vision algorithms (e.g., objects on top of one another).</a:t>
            </a:r>
          </a:p>
          <a:p>
            <a:r>
              <a:rPr lang="en-US" altLang="zh-CN" dirty="0"/>
              <a:t>Self-occlusion: due to limited camera positions, the system only sees a partial view of an object.</a:t>
            </a:r>
          </a:p>
          <a:p>
            <a:r>
              <a:rPr lang="en-US" altLang="zh-CN" dirty="0"/>
              <a:t>Missing data: commercial depth sensors are unreliable at capturing reflective, transparent, or meshed surfaces, all common in product packaging.</a:t>
            </a:r>
          </a:p>
          <a:p>
            <a:r>
              <a:rPr lang="en-US" altLang="zh-CN" dirty="0"/>
              <a:t>Small or deformable objects: small objects provide fewer data points, while deformable objects are difficult to align to prior models.</a:t>
            </a:r>
          </a:p>
          <a:p>
            <a:r>
              <a:rPr lang="en-US" altLang="zh-CN" dirty="0"/>
              <a:t>Speed: the total time dedicated to capturing and processing visual information is under 20 seconds</a:t>
            </a: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pPr marL="0" indent="0">
              <a:buNone/>
            </a:pPr>
            <a:r>
              <a:rPr lang="en-US" altLang="zh-CN" dirty="0"/>
              <a:t>Technical challenges arising from the problem</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4</a:t>
            </a:fld>
            <a:endParaRPr lang="en-US" dirty="0"/>
          </a:p>
        </p:txBody>
      </p:sp>
    </p:spTree>
    <p:extLst>
      <p:ext uri="{BB962C8B-B14F-4D97-AF65-F5344CB8AC3E}">
        <p14:creationId xmlns:p14="http://schemas.microsoft.com/office/powerpoint/2010/main" val="118203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Motivation and Main Problem</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buNone/>
            </a:pPr>
            <a:r>
              <a:rPr lang="en-US" altLang="zh-CN" dirty="0"/>
              <a:t>In the proposed approach, we segment and label multiple views of a scene with a fully convolutional neural network, and then fit pre-scanned 3D object models to the resulting segmentation to get the 6D object pose. </a:t>
            </a: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pPr marL="0" indent="0">
              <a:buNone/>
            </a:pPr>
            <a:r>
              <a:rPr lang="en-US" altLang="zh-CN" dirty="0"/>
              <a:t>The role of the AI and machine learning in tackling this problem</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5</a:t>
            </a:fld>
            <a:endParaRPr lang="en-US" dirty="0"/>
          </a:p>
        </p:txBody>
      </p:sp>
      <p:pic>
        <p:nvPicPr>
          <p:cNvPr id="9" name="图片 8">
            <a:extLst>
              <a:ext uri="{FF2B5EF4-FFF2-40B4-BE49-F238E27FC236}">
                <a16:creationId xmlns:a16="http://schemas.microsoft.com/office/drawing/2014/main" id="{AAD505F3-84B8-449F-FFE3-30BC05951CB1}"/>
              </a:ext>
            </a:extLst>
          </p:cNvPr>
          <p:cNvPicPr>
            <a:picLocks noChangeAspect="1"/>
          </p:cNvPicPr>
          <p:nvPr/>
        </p:nvPicPr>
        <p:blipFill>
          <a:blip r:embed="rId2"/>
          <a:stretch>
            <a:fillRect/>
          </a:stretch>
        </p:blipFill>
        <p:spPr>
          <a:xfrm>
            <a:off x="231372" y="3000637"/>
            <a:ext cx="11105247" cy="2520932"/>
          </a:xfrm>
          <a:prstGeom prst="rect">
            <a:avLst/>
          </a:prstGeom>
        </p:spPr>
      </p:pic>
    </p:spTree>
    <p:extLst>
      <p:ext uri="{BB962C8B-B14F-4D97-AF65-F5344CB8AC3E}">
        <p14:creationId xmlns:p14="http://schemas.microsoft.com/office/powerpoint/2010/main" val="9470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Motivation and Main Problem</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r>
              <a:rPr lang="en-US" altLang="zh-CN" dirty="0"/>
              <a:t>While the 2015 APC winning team used a histogram </a:t>
            </a:r>
            <a:r>
              <a:rPr lang="en-US" altLang="zh-CN" dirty="0" err="1"/>
              <a:t>backprojection</a:t>
            </a:r>
            <a:r>
              <a:rPr lang="en-US" altLang="zh-CN" dirty="0"/>
              <a:t> method with manually defined features, recent work in computer vision has shown that deep learning considerably improves object segmentation</a:t>
            </a:r>
          </a:p>
          <a:p>
            <a:r>
              <a:rPr lang="en-US" altLang="zh-CN" dirty="0"/>
              <a:t>In pose </a:t>
            </a:r>
            <a:r>
              <a:rPr lang="en-US" altLang="zh-CN" dirty="0" err="1"/>
              <a:t>estimation,existing</a:t>
            </a:r>
            <a:r>
              <a:rPr lang="en-US" altLang="zh-CN" dirty="0"/>
              <a:t> frameworks such as LINEMOD or MOPED work well under certain assumptions such as objects sitting on a table top with good illumination, but underperform when confronted with the limited visibility, shadows, and clutter imposed by the APC scenario.</a:t>
            </a: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pPr marL="0" indent="0">
              <a:buNone/>
            </a:pPr>
            <a:r>
              <a:rPr lang="en-US" altLang="zh-CN" dirty="0"/>
              <a:t>High-level idea of why prior approaches didn’t already solve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6</a:t>
            </a:fld>
            <a:endParaRPr lang="en-US" dirty="0"/>
          </a:p>
        </p:txBody>
      </p:sp>
    </p:spTree>
    <p:extLst>
      <p:ext uri="{BB962C8B-B14F-4D97-AF65-F5344CB8AC3E}">
        <p14:creationId xmlns:p14="http://schemas.microsoft.com/office/powerpoint/2010/main" val="22384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Context / Related Work / Limitations of Prior Work</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buNone/>
            </a:pPr>
            <a:r>
              <a:rPr lang="en-US" altLang="zh-CN" sz="1400" b="0" i="0" dirty="0">
                <a:solidFill>
                  <a:srgbClr val="555555"/>
                </a:solidFill>
                <a:effectLst/>
                <a:latin typeface="verdana" panose="020B0604030504040204" pitchFamily="34" charset="0"/>
              </a:rPr>
              <a:t>Zhang, H., Long, P., Zhou, D., Qian, Z., Wang, Z., Wan, W., . . . Pan, J. (2016). </a:t>
            </a:r>
            <a:r>
              <a:rPr lang="en-US" altLang="zh-CN" sz="1400" b="0" i="1" dirty="0" err="1">
                <a:solidFill>
                  <a:srgbClr val="555555"/>
                </a:solidFill>
                <a:effectLst/>
                <a:latin typeface="verdana" panose="020B0604030504040204" pitchFamily="34" charset="0"/>
              </a:rPr>
              <a:t>DoraPicker</a:t>
            </a:r>
            <a:r>
              <a:rPr lang="en-US" altLang="zh-CN" sz="1400" b="0" i="1" dirty="0">
                <a:solidFill>
                  <a:srgbClr val="555555"/>
                </a:solidFill>
                <a:effectLst/>
                <a:latin typeface="verdana" panose="020B0604030504040204" pitchFamily="34" charset="0"/>
              </a:rPr>
              <a:t>: An autonomous picking system for general objects</a:t>
            </a:r>
            <a:r>
              <a:rPr lang="en-US" altLang="zh-CN" sz="1400" b="0" i="0" dirty="0">
                <a:solidFill>
                  <a:srgbClr val="555555"/>
                </a:solidFill>
                <a:effectLst/>
                <a:latin typeface="verdana" panose="020B0604030504040204" pitchFamily="34" charset="0"/>
              </a:rPr>
              <a:t>. Ithaca: Cornell University Library, arXiv.org. Retrieved from </a:t>
            </a:r>
            <a:r>
              <a:rPr lang="en-US" altLang="zh-CN" sz="1400" b="0" i="0" dirty="0">
                <a:solidFill>
                  <a:srgbClr val="555555"/>
                </a:solidFill>
                <a:effectLst/>
                <a:latin typeface="verdana" panose="020B0604030504040204" pitchFamily="34" charset="0"/>
                <a:hlinkClick r:id="rId2"/>
              </a:rPr>
              <a:t>https://www.proquest.com/working-papers/dorapicker-autonomous-picking-system-general/docview/2077047016/se-2</a:t>
            </a:r>
            <a:endParaRPr lang="en-US" altLang="zh-CN" sz="1400" b="0" i="0" dirty="0">
              <a:solidFill>
                <a:srgbClr val="555555"/>
              </a:solidFill>
              <a:effectLst/>
              <a:latin typeface="verdana" panose="020B0604030504040204" pitchFamily="34" charset="0"/>
            </a:endParaRPr>
          </a:p>
          <a:p>
            <a:r>
              <a:rPr lang="en-US" altLang="zh-CN" sz="2400" dirty="0"/>
              <a:t>The perception method proposed in this paper currently has a low precision for transparent or reflective objects as they are invisible to our RGBD camera.</a:t>
            </a:r>
          </a:p>
          <a:p>
            <a:r>
              <a:rPr lang="en-US" altLang="zh-CN" sz="2400" dirty="0"/>
              <a:t>If the target object is very close to other objects, the robot may simultaneously pick up the target object with a non-target item. This is because our current pipeline does not have a scheme to separate them. In addition, while picking up a very large object from the bin as shown in Figure 10(b), the robot may get stuck inside the bin.</a:t>
            </a:r>
          </a:p>
          <a:p>
            <a:r>
              <a:rPr lang="en-US" altLang="zh-CN" sz="2400" dirty="0"/>
              <a:t>Again, for our current method, we require the target object to be not occluded by other objects. If most part of the target object is not observed by our RGBD sensor, the perception component will fail to detect and locate the object.</a:t>
            </a:r>
            <a:endParaRPr lang="en-US" sz="2400"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pPr marL="0" indent="0">
              <a:buNone/>
            </a:pPr>
            <a:r>
              <a:rPr lang="en-US" altLang="zh-CN" dirty="0"/>
              <a:t>Other papers and key limitations</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7</a:t>
            </a:fld>
            <a:endParaRPr lang="en-US" dirty="0"/>
          </a:p>
        </p:txBody>
      </p:sp>
    </p:spTree>
    <p:extLst>
      <p:ext uri="{BB962C8B-B14F-4D97-AF65-F5344CB8AC3E}">
        <p14:creationId xmlns:p14="http://schemas.microsoft.com/office/powerpoint/2010/main" val="227876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Problem Setting</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buNone/>
            </a:pPr>
            <a:r>
              <a:rPr lang="en-US" altLang="zh-CN" sz="2000" i="1" dirty="0"/>
              <a:t>1.Multi-view Self-supervised Deep Learning:</a:t>
            </a:r>
          </a:p>
          <a:p>
            <a:pPr marL="0" indent="0">
              <a:buNone/>
            </a:pPr>
            <a:r>
              <a:rPr lang="en-US" altLang="zh-CN" sz="1800" dirty="0"/>
              <a:t>A type of machine learning technique that uses multiple views of the same object to train a deep learning model in a self-supervised manner, without the need for explicit annotation or labeling of the data.</a:t>
            </a:r>
          </a:p>
          <a:p>
            <a:pPr marL="0" indent="0">
              <a:buNone/>
            </a:pPr>
            <a:r>
              <a:rPr lang="en-US" altLang="zh-CN" sz="2000" i="1" dirty="0"/>
              <a:t>2.6D Pose Estimation:</a:t>
            </a:r>
          </a:p>
          <a:p>
            <a:pPr marL="0" indent="0">
              <a:buNone/>
            </a:pPr>
            <a:r>
              <a:rPr lang="en-US" altLang="zh-CN" sz="1800" dirty="0"/>
              <a:t>6D Pose Estimation refers to the process of estimating the 3D position and orientation of an object in a 3D space relative to a camera. The 6Dpose estimation problem is challenging because it requires precise and accurate localization of the object in a 3D space.</a:t>
            </a:r>
          </a:p>
          <a:p>
            <a:pPr marL="0" indent="0">
              <a:buNone/>
            </a:pPr>
            <a:r>
              <a:rPr lang="en-US" altLang="zh-CN" sz="2000" i="1" dirty="0"/>
              <a:t>3.RGB-D data:</a:t>
            </a:r>
          </a:p>
          <a:p>
            <a:pPr marL="0" indent="0">
              <a:buNone/>
            </a:pPr>
            <a:r>
              <a:rPr lang="en-US" altLang="zh-CN" sz="1800" dirty="0"/>
              <a:t>RGB-D data refers to a type of data that contains both color (RGB) and depth (D) information of a scene or object. RGB-D data is typically captured using specialized sensors such as </a:t>
            </a:r>
            <a:r>
              <a:rPr lang="en-US" altLang="zh-CN" sz="1800" dirty="0" err="1"/>
              <a:t>Microsoft&amp;apos;s</a:t>
            </a:r>
            <a:r>
              <a:rPr lang="en-US" altLang="zh-CN" sz="1800" dirty="0"/>
              <a:t> Kinect or </a:t>
            </a:r>
            <a:r>
              <a:rPr lang="en-US" altLang="zh-CN" sz="1800" dirty="0" err="1"/>
              <a:t>Intel&amp;apos;s</a:t>
            </a:r>
            <a:r>
              <a:rPr lang="en-US" altLang="zh-CN" sz="1800" dirty="0"/>
              <a:t> RealSense cameras, which use structured light or time-of-flight technology to capture depth information.</a:t>
            </a:r>
          </a:p>
          <a:p>
            <a:pPr marL="0" indent="0">
              <a:buNone/>
            </a:pPr>
            <a:r>
              <a:rPr lang="en-US" altLang="zh-CN" sz="2000" i="1" dirty="0"/>
              <a:t>4.Fully Convolutional Networks:</a:t>
            </a:r>
          </a:p>
          <a:p>
            <a:pPr marL="0" indent="0">
              <a:buNone/>
            </a:pPr>
            <a:r>
              <a:rPr lang="en-US" altLang="zh-CN" sz="1800" dirty="0"/>
              <a:t>Fully Convolutional Networks (FCNs) are a type of deep neural network architecture that is commonly used for image segmentation tasks.</a:t>
            </a:r>
            <a:endParaRPr lang="en-US" altLang="zh-CN" sz="1800" i="1" dirty="0"/>
          </a:p>
          <a:p>
            <a:pPr marL="0" indent="0">
              <a:buNone/>
            </a:pPr>
            <a:endParaRPr lang="en-US" altLang="zh-CN" sz="1800" dirty="0"/>
          </a:p>
          <a:p>
            <a:pPr marL="0" indent="0">
              <a:buNone/>
            </a:pPr>
            <a:endParaRPr lang="en-US" altLang="zh-CN" sz="1800" dirty="0"/>
          </a:p>
          <a:p>
            <a:pPr marL="0" indent="0">
              <a:buNone/>
            </a:pPr>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pPr marL="0" indent="0">
              <a:buNone/>
            </a:pPr>
            <a:r>
              <a:rPr lang="en-US" altLang="zh-CN" dirty="0"/>
              <a:t>Key definitions</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8</a:t>
            </a:fld>
            <a:endParaRPr lang="en-US" dirty="0"/>
          </a:p>
        </p:txBody>
      </p:sp>
    </p:spTree>
    <p:extLst>
      <p:ext uri="{BB962C8B-B14F-4D97-AF65-F5344CB8AC3E}">
        <p14:creationId xmlns:p14="http://schemas.microsoft.com/office/powerpoint/2010/main" val="221631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Proposed Approach / Algorithm / Method</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endParaRPr lang="en-US" dirty="0"/>
          </a:p>
          <a:p>
            <a:r>
              <a:rPr lang="en-US" dirty="0"/>
              <a:t>Multi-view image generation</a:t>
            </a:r>
          </a:p>
          <a:p>
            <a:endParaRPr lang="en-US" dirty="0"/>
          </a:p>
          <a:p>
            <a:r>
              <a:rPr lang="en-US" altLang="zh-CN" dirty="0"/>
              <a:t>self-supervised learning</a:t>
            </a:r>
          </a:p>
          <a:p>
            <a:endParaRPr lang="en-US" altLang="zh-CN" dirty="0"/>
          </a:p>
          <a:p>
            <a:r>
              <a:rPr lang="en-US" dirty="0"/>
              <a:t>pose estimation</a:t>
            </a:r>
          </a:p>
          <a:p>
            <a:pPr marL="0" indent="0">
              <a:buNone/>
            </a:pPr>
            <a:endParaRPr lang="en-US" b="1"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fontScale="85000" lnSpcReduction="10000"/>
          </a:bodyPr>
          <a:lstStyle/>
          <a:p>
            <a:r>
              <a:rPr lang="en-US" dirty="0"/>
              <a:t>Multi-view self-supervised deep learning framework for solving 6D pose estimation problem</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9</a:t>
            </a:fld>
            <a:endParaRPr lang="en-US" dirty="0"/>
          </a:p>
        </p:txBody>
      </p:sp>
      <p:pic>
        <p:nvPicPr>
          <p:cNvPr id="9" name="图片 8">
            <a:extLst>
              <a:ext uri="{FF2B5EF4-FFF2-40B4-BE49-F238E27FC236}">
                <a16:creationId xmlns:a16="http://schemas.microsoft.com/office/drawing/2014/main" id="{877D3369-8B3A-0544-577C-EF8AEA908C67}"/>
              </a:ext>
            </a:extLst>
          </p:cNvPr>
          <p:cNvPicPr>
            <a:picLocks noChangeAspect="1"/>
          </p:cNvPicPr>
          <p:nvPr/>
        </p:nvPicPr>
        <p:blipFill>
          <a:blip r:embed="rId2"/>
          <a:stretch>
            <a:fillRect/>
          </a:stretch>
        </p:blipFill>
        <p:spPr>
          <a:xfrm>
            <a:off x="8837246" y="1400175"/>
            <a:ext cx="2895600" cy="2028825"/>
          </a:xfrm>
          <a:prstGeom prst="rect">
            <a:avLst/>
          </a:prstGeom>
        </p:spPr>
      </p:pic>
      <p:pic>
        <p:nvPicPr>
          <p:cNvPr id="10" name="图片 9">
            <a:extLst>
              <a:ext uri="{FF2B5EF4-FFF2-40B4-BE49-F238E27FC236}">
                <a16:creationId xmlns:a16="http://schemas.microsoft.com/office/drawing/2014/main" id="{4A2D55C3-A429-071D-CFA8-88DAF3E3CF15}"/>
              </a:ext>
            </a:extLst>
          </p:cNvPr>
          <p:cNvPicPr>
            <a:picLocks noChangeAspect="1"/>
          </p:cNvPicPr>
          <p:nvPr/>
        </p:nvPicPr>
        <p:blipFill>
          <a:blip r:embed="rId3"/>
          <a:stretch>
            <a:fillRect/>
          </a:stretch>
        </p:blipFill>
        <p:spPr>
          <a:xfrm>
            <a:off x="5245962" y="2459648"/>
            <a:ext cx="2486025" cy="2228850"/>
          </a:xfrm>
          <a:prstGeom prst="rect">
            <a:avLst/>
          </a:prstGeom>
        </p:spPr>
      </p:pic>
      <p:pic>
        <p:nvPicPr>
          <p:cNvPr id="11" name="图片 10">
            <a:extLst>
              <a:ext uri="{FF2B5EF4-FFF2-40B4-BE49-F238E27FC236}">
                <a16:creationId xmlns:a16="http://schemas.microsoft.com/office/drawing/2014/main" id="{11BFF623-744D-8335-B32F-3901AD8038CA}"/>
              </a:ext>
            </a:extLst>
          </p:cNvPr>
          <p:cNvPicPr>
            <a:picLocks noChangeAspect="1"/>
          </p:cNvPicPr>
          <p:nvPr/>
        </p:nvPicPr>
        <p:blipFill>
          <a:blip r:embed="rId4"/>
          <a:stretch>
            <a:fillRect/>
          </a:stretch>
        </p:blipFill>
        <p:spPr>
          <a:xfrm>
            <a:off x="8622500" y="4158815"/>
            <a:ext cx="2809875" cy="2228850"/>
          </a:xfrm>
          <a:prstGeom prst="rect">
            <a:avLst/>
          </a:prstGeom>
        </p:spPr>
      </p:pic>
    </p:spTree>
    <p:extLst>
      <p:ext uri="{BB962C8B-B14F-4D97-AF65-F5344CB8AC3E}">
        <p14:creationId xmlns:p14="http://schemas.microsoft.com/office/powerpoint/2010/main" val="3472591173"/>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raClrSchemeLst/>
  <a:extLst>
    <a:ext uri="{05A4C25C-085E-4340-85A3-A5531E510DB2}">
      <thm15:themeFamily xmlns:thm15="http://schemas.microsoft.com/office/thememl/2012/main" name="SUSTechDL MS PowerPoint Template" id="{0CD3A1FC-2128-E844-9E4B-DAC958EB80F2}" vid="{EA794DF9-6485-5846-8073-ADE415CFB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215</TotalTime>
  <Words>2779</Words>
  <Application>Microsoft Office PowerPoint</Application>
  <PresentationFormat>宽屏</PresentationFormat>
  <Paragraphs>276</Paragraphs>
  <Slides>29</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29</vt:i4>
      </vt:variant>
    </vt:vector>
  </HeadingPairs>
  <TitlesOfParts>
    <vt:vector size="34" baseType="lpstr">
      <vt:lpstr>Arial</vt:lpstr>
      <vt:lpstr>Calibri</vt:lpstr>
      <vt:lpstr>Times New Roman</vt:lpstr>
      <vt:lpstr>verdana</vt:lpstr>
      <vt:lpstr>Office 主题​​</vt:lpstr>
      <vt:lpstr>Multi-view self-supervised deep learning framework for solving 6D pose estimation problem</vt:lpstr>
      <vt:lpstr>Motivation and Main Problem</vt:lpstr>
      <vt:lpstr>Motivation and Main Problem</vt:lpstr>
      <vt:lpstr>Motivation and Main Problem</vt:lpstr>
      <vt:lpstr>Motivation and Main Problem</vt:lpstr>
      <vt:lpstr>Motivation and Main Problem</vt:lpstr>
      <vt:lpstr>Context / Related Work / Limitations of Prior Work</vt:lpstr>
      <vt:lpstr>Problem Setting</vt:lpstr>
      <vt:lpstr>Proposed Approach / Algorithm / Method</vt:lpstr>
      <vt:lpstr>Proposed Approach / Algorithm / Method</vt:lpstr>
      <vt:lpstr>Proposed Approach / Algorithm / Method</vt:lpstr>
      <vt:lpstr>Proposed Approach / Algorithm / Method</vt:lpstr>
      <vt:lpstr>Theory</vt:lpstr>
      <vt:lpstr>Theory</vt:lpstr>
      <vt:lpstr>domains and baseline</vt:lpstr>
      <vt:lpstr>domains and baseline</vt:lpstr>
      <vt:lpstr>evaluate their approach</vt:lpstr>
      <vt:lpstr>the quantitative and qualitative results</vt:lpstr>
      <vt:lpstr>the quantitative and qualitative results</vt:lpstr>
      <vt:lpstr>Discussion of Results</vt:lpstr>
      <vt:lpstr>Discussion of Results</vt:lpstr>
      <vt:lpstr>Discussion of Results</vt:lpstr>
      <vt:lpstr>Future Work for Paper / Reading</vt:lpstr>
      <vt:lpstr>Future Work for Paper / Reading</vt:lpstr>
      <vt:lpstr>Extended Readings</vt:lpstr>
      <vt:lpstr>Extended Readings</vt:lpstr>
      <vt:lpstr>Summary</vt:lpstr>
      <vt:lpstr>Thank you for listening! </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dc:title>
  <dc:creator>Chaoyang Song</dc:creator>
  <cp:lastModifiedBy>dd Tom</cp:lastModifiedBy>
  <cp:revision>20</cp:revision>
  <dcterms:created xsi:type="dcterms:W3CDTF">2023-02-12T01:29:03Z</dcterms:created>
  <dcterms:modified xsi:type="dcterms:W3CDTF">2023-03-08T15:15:25Z</dcterms:modified>
</cp:coreProperties>
</file>